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4411" r:id="rId4"/>
  </p:sldMasterIdLst>
  <p:notesMasterIdLst>
    <p:notesMasterId r:id="rId156"/>
  </p:notesMasterIdLst>
  <p:handoutMasterIdLst>
    <p:handoutMasterId r:id="rId157"/>
  </p:handoutMasterIdLst>
  <p:sldIdLst>
    <p:sldId id="3189" r:id="rId5"/>
    <p:sldId id="3190" r:id="rId6"/>
    <p:sldId id="3191" r:id="rId7"/>
    <p:sldId id="3192" r:id="rId8"/>
    <p:sldId id="3193" r:id="rId9"/>
    <p:sldId id="3099" r:id="rId10"/>
    <p:sldId id="3074" r:id="rId11"/>
    <p:sldId id="3077" r:id="rId12"/>
    <p:sldId id="3085" r:id="rId13"/>
    <p:sldId id="3194" r:id="rId14"/>
    <p:sldId id="3195" r:id="rId15"/>
    <p:sldId id="3086" r:id="rId16"/>
    <p:sldId id="3075" r:id="rId17"/>
    <p:sldId id="3080" r:id="rId18"/>
    <p:sldId id="3081" r:id="rId19"/>
    <p:sldId id="3082" r:id="rId20"/>
    <p:sldId id="3083" r:id="rId21"/>
    <p:sldId id="3088" r:id="rId22"/>
    <p:sldId id="3196" r:id="rId23"/>
    <p:sldId id="3084" r:id="rId24"/>
    <p:sldId id="3122" r:id="rId25"/>
    <p:sldId id="3197" r:id="rId26"/>
    <p:sldId id="3100" r:id="rId27"/>
    <p:sldId id="3198" r:id="rId28"/>
    <p:sldId id="3199" r:id="rId29"/>
    <p:sldId id="3118" r:id="rId30"/>
    <p:sldId id="3200" r:id="rId31"/>
    <p:sldId id="3181" r:id="rId32"/>
    <p:sldId id="3201" r:id="rId33"/>
    <p:sldId id="3202" r:id="rId34"/>
    <p:sldId id="3203" r:id="rId35"/>
    <p:sldId id="3204" r:id="rId36"/>
    <p:sldId id="3205" r:id="rId37"/>
    <p:sldId id="3206" r:id="rId38"/>
    <p:sldId id="3207" r:id="rId39"/>
    <p:sldId id="3208" r:id="rId40"/>
    <p:sldId id="3209" r:id="rId41"/>
    <p:sldId id="3210" r:id="rId42"/>
    <p:sldId id="3211" r:id="rId43"/>
    <p:sldId id="3212" r:id="rId44"/>
    <p:sldId id="3738" r:id="rId45"/>
    <p:sldId id="3739" r:id="rId46"/>
    <p:sldId id="3740" r:id="rId47"/>
    <p:sldId id="3741" r:id="rId48"/>
    <p:sldId id="3742" r:id="rId49"/>
    <p:sldId id="3743" r:id="rId50"/>
    <p:sldId id="3744" r:id="rId51"/>
    <p:sldId id="3745" r:id="rId52"/>
    <p:sldId id="3746" r:id="rId53"/>
    <p:sldId id="3747" r:id="rId54"/>
    <p:sldId id="3748" r:id="rId55"/>
    <p:sldId id="3749" r:id="rId56"/>
    <p:sldId id="3750" r:id="rId57"/>
    <p:sldId id="3751" r:id="rId58"/>
    <p:sldId id="3752" r:id="rId59"/>
    <p:sldId id="3753" r:id="rId60"/>
    <p:sldId id="3754" r:id="rId61"/>
    <p:sldId id="3755" r:id="rId62"/>
    <p:sldId id="3756" r:id="rId63"/>
    <p:sldId id="3757" r:id="rId64"/>
    <p:sldId id="3758" r:id="rId65"/>
    <p:sldId id="3759" r:id="rId66"/>
    <p:sldId id="3760" r:id="rId67"/>
    <p:sldId id="3761" r:id="rId68"/>
    <p:sldId id="3762" r:id="rId69"/>
    <p:sldId id="3763" r:id="rId70"/>
    <p:sldId id="3764" r:id="rId71"/>
    <p:sldId id="3765" r:id="rId72"/>
    <p:sldId id="3766" r:id="rId73"/>
    <p:sldId id="3767" r:id="rId74"/>
    <p:sldId id="3768" r:id="rId75"/>
    <p:sldId id="3769" r:id="rId76"/>
    <p:sldId id="3720" r:id="rId77"/>
    <p:sldId id="3721" r:id="rId78"/>
    <p:sldId id="3722" r:id="rId79"/>
    <p:sldId id="3723" r:id="rId80"/>
    <p:sldId id="3724" r:id="rId81"/>
    <p:sldId id="3725" r:id="rId82"/>
    <p:sldId id="3726" r:id="rId83"/>
    <p:sldId id="3727" r:id="rId84"/>
    <p:sldId id="3728" r:id="rId85"/>
    <p:sldId id="3729" r:id="rId86"/>
    <p:sldId id="3730" r:id="rId87"/>
    <p:sldId id="3731" r:id="rId88"/>
    <p:sldId id="3732" r:id="rId89"/>
    <p:sldId id="3733" r:id="rId90"/>
    <p:sldId id="3734" r:id="rId91"/>
    <p:sldId id="3735" r:id="rId92"/>
    <p:sldId id="3736" r:id="rId93"/>
    <p:sldId id="3737" r:id="rId94"/>
    <p:sldId id="3702" r:id="rId95"/>
    <p:sldId id="3703" r:id="rId96"/>
    <p:sldId id="3704" r:id="rId97"/>
    <p:sldId id="3705" r:id="rId98"/>
    <p:sldId id="3706" r:id="rId99"/>
    <p:sldId id="3707" r:id="rId100"/>
    <p:sldId id="3708" r:id="rId101"/>
    <p:sldId id="3709" r:id="rId102"/>
    <p:sldId id="3710" r:id="rId103"/>
    <p:sldId id="3711" r:id="rId104"/>
    <p:sldId id="3712" r:id="rId105"/>
    <p:sldId id="3713" r:id="rId106"/>
    <p:sldId id="3714" r:id="rId107"/>
    <p:sldId id="3715" r:id="rId108"/>
    <p:sldId id="3716" r:id="rId109"/>
    <p:sldId id="3717" r:id="rId110"/>
    <p:sldId id="3718" r:id="rId111"/>
    <p:sldId id="3719" r:id="rId112"/>
    <p:sldId id="3072" r:id="rId113"/>
    <p:sldId id="3686" r:id="rId114"/>
    <p:sldId id="3687" r:id="rId115"/>
    <p:sldId id="3688" r:id="rId116"/>
    <p:sldId id="3689" r:id="rId117"/>
    <p:sldId id="3690" r:id="rId118"/>
    <p:sldId id="3691" r:id="rId119"/>
    <p:sldId id="3692" r:id="rId120"/>
    <p:sldId id="3693" r:id="rId121"/>
    <p:sldId id="3694" r:id="rId122"/>
    <p:sldId id="3695" r:id="rId123"/>
    <p:sldId id="3696" r:id="rId124"/>
    <p:sldId id="3697" r:id="rId125"/>
    <p:sldId id="3698" r:id="rId126"/>
    <p:sldId id="3699" r:id="rId127"/>
    <p:sldId id="3700" r:id="rId128"/>
    <p:sldId id="3701" r:id="rId129"/>
    <p:sldId id="3671" r:id="rId130"/>
    <p:sldId id="3672" r:id="rId131"/>
    <p:sldId id="3673" r:id="rId132"/>
    <p:sldId id="3674" r:id="rId133"/>
    <p:sldId id="3675" r:id="rId134"/>
    <p:sldId id="3676" r:id="rId135"/>
    <p:sldId id="3677" r:id="rId136"/>
    <p:sldId id="3678" r:id="rId137"/>
    <p:sldId id="3679" r:id="rId138"/>
    <p:sldId id="3680" r:id="rId139"/>
    <p:sldId id="3681" r:id="rId140"/>
    <p:sldId id="3682" r:id="rId141"/>
    <p:sldId id="3683" r:id="rId142"/>
    <p:sldId id="3684" r:id="rId143"/>
    <p:sldId id="3685" r:id="rId144"/>
    <p:sldId id="3661" r:id="rId145"/>
    <p:sldId id="3662" r:id="rId146"/>
    <p:sldId id="3663" r:id="rId147"/>
    <p:sldId id="3664" r:id="rId148"/>
    <p:sldId id="3665" r:id="rId149"/>
    <p:sldId id="3666" r:id="rId150"/>
    <p:sldId id="3667" r:id="rId151"/>
    <p:sldId id="3668" r:id="rId152"/>
    <p:sldId id="3669" r:id="rId153"/>
    <p:sldId id="3670" r:id="rId154"/>
    <p:sldId id="297" r:id="rId155"/>
  </p:sldIdLst>
  <p:sldSz cx="9906000" cy="6858000" type="A4"/>
  <p:notesSz cx="7315200" cy="9601200"/>
  <p:embeddedFontLst>
    <p:embeddedFont>
      <p:font typeface="굴림" panose="020B0600000101010101" pitchFamily="34" charset="-127"/>
      <p:regular r:id="rId158"/>
    </p:embeddedFont>
    <p:embeddedFont>
      <p:font typeface="SamsungOneKorean 400" panose="020B0503030303020204" pitchFamily="34" charset="-127"/>
      <p:regular r:id="rId159"/>
    </p:embeddedFont>
    <p:embeddedFont>
      <p:font typeface="Cambria Math" panose="02040503050406030204" pitchFamily="18" charset="0"/>
      <p:regular r:id="rId160"/>
    </p:embeddedFont>
    <p:embeddedFont>
      <p:font typeface="iCiel Samsung Sharp Sans Bold" pitchFamily="2" charset="77"/>
      <p:bold r:id="rId161"/>
    </p:embeddedFont>
    <p:embeddedFont>
      <p:font typeface="iCiel Samsung Sharp Sans Medium" pitchFamily="2" charset="77"/>
      <p:bold r:id="rId162"/>
    </p:embeddedFont>
    <p:embeddedFont>
      <p:font typeface="iCiel Samsung Sharp Sans Regular" pitchFamily="2" charset="77"/>
      <p:bold r:id="rId163"/>
    </p:embeddedFont>
    <p:embeddedFont>
      <p:font typeface="SamsungOne 400" panose="020B0503030303020204" pitchFamily="34" charset="0"/>
      <p:regular r:id="rId164"/>
    </p:embeddedFont>
    <p:embeddedFont>
      <p:font typeface="SamsungOne-400" panose="020B0503030303020204" pitchFamily="34" charset="0"/>
      <p:regular r:id="rId165"/>
    </p:embeddedFont>
    <p:embeddedFont>
      <p:font typeface="SamsungOne-400C" panose="020B0503030303020204" pitchFamily="34" charset="0"/>
      <p:regular r:id="rId166"/>
      <p:bold r:id="rId167"/>
    </p:embeddedFont>
    <p:embeddedFont>
      <p:font typeface="SamsungOne-600" panose="020B0503030303020204" pitchFamily="34" charset="0"/>
      <p:regular r:id="rId168"/>
      <p:bold r:id="rId169"/>
    </p:embeddedFont>
    <p:embeddedFont>
      <p:font typeface="SamsungOne-600C" panose="020B0503030303020204" pitchFamily="34" charset="0"/>
      <p:regular r:id="rId170"/>
      <p:bold r:id="rId171"/>
    </p:embeddedFont>
    <p:embeddedFont>
      <p:font typeface="SamsungOne-700" panose="020B0503030303020204" pitchFamily="34" charset="0"/>
      <p:bold r:id="rId172"/>
    </p:embeddedFont>
    <p:embeddedFont>
      <p:font typeface="SamsungOne-700C" panose="020B0503030303020204" pitchFamily="34" charset="0"/>
      <p:regular r:id="rId173"/>
      <p:bold r:id="rId174"/>
    </p:embeddedFont>
  </p:embeddedFontLst>
  <p:defaultTex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p:defaultTextStyle>
  <p:extLst>
    <p:ext uri="{521415D9-36F7-43E2-AB2F-B90AF26B5E84}">
      <p14:sectionLst xmlns:p14="http://schemas.microsoft.com/office/powerpoint/2010/main">
        <p14:section name="기본 구역" id="{2E77FA08-4382-494B-A64C-53B8DAF6559F}">
          <p14:sldIdLst>
            <p14:sldId id="3189"/>
            <p14:sldId id="3190"/>
            <p14:sldId id="3191"/>
          </p14:sldIdLst>
        </p14:section>
        <p14:section name="Unit1. Machine Learning &amp; Model" id="{AE697799-B063-4D1A-9DD1-9A4F380D19B9}">
          <p14:sldIdLst>
            <p14:sldId id="3192"/>
          </p14:sldIdLst>
        </p14:section>
        <p14:section name="1.1. Machine Learning Basic" id="{17035952-368F-4B4D-BCAD-A868F65CEC37}">
          <p14:sldIdLst>
            <p14:sldId id="3193"/>
            <p14:sldId id="3099"/>
            <p14:sldId id="3074"/>
            <p14:sldId id="3077"/>
            <p14:sldId id="3085"/>
            <p14:sldId id="3194"/>
            <p14:sldId id="3195"/>
            <p14:sldId id="3086"/>
            <p14:sldId id="3075"/>
            <p14:sldId id="3080"/>
            <p14:sldId id="3081"/>
            <p14:sldId id="3082"/>
            <p14:sldId id="3083"/>
            <p14:sldId id="3088"/>
            <p14:sldId id="3196"/>
            <p14:sldId id="3084"/>
            <p14:sldId id="3122"/>
            <p14:sldId id="3197"/>
            <p14:sldId id="3100"/>
            <p14:sldId id="3198"/>
            <p14:sldId id="3199"/>
            <p14:sldId id="3118"/>
            <p14:sldId id="3200"/>
            <p14:sldId id="3181"/>
            <p14:sldId id="3201"/>
            <p14:sldId id="3202"/>
            <p14:sldId id="3203"/>
            <p14:sldId id="3204"/>
            <p14:sldId id="3205"/>
            <p14:sldId id="3206"/>
            <p14:sldId id="3207"/>
            <p14:sldId id="3208"/>
            <p14:sldId id="3209"/>
            <p14:sldId id="3210"/>
            <p14:sldId id="3211"/>
            <p14:sldId id="3212"/>
            <p14:sldId id="3738"/>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Lst>
        </p14:section>
        <p14:section name="1.2. Machine Learning in Public Cloud" id="{17054CA9-B4F2-48C3-BFB7-5B99FF9BD69F}">
          <p14:sldIdLst>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Lst>
        </p14:section>
        <p14:section name="1.3. Apache Spark ML Pipelines" id="{4F38C1DE-5BC5-475C-AFD5-B90E7FB9B561}">
          <p14:sldIdLst>
            <p14:sldId id="3702"/>
            <p14:sldId id="3703"/>
            <p14:sldId id="3704"/>
            <p14:sldId id="3705"/>
            <p14:sldId id="3706"/>
            <p14:sldId id="3707"/>
            <p14:sldId id="3708"/>
            <p14:sldId id="3709"/>
            <p14:sldId id="3710"/>
            <p14:sldId id="3711"/>
            <p14:sldId id="3712"/>
            <p14:sldId id="3713"/>
            <p14:sldId id="3714"/>
            <p14:sldId id="3715"/>
            <p14:sldId id="3716"/>
            <p14:sldId id="3717"/>
            <p14:sldId id="3718"/>
            <p14:sldId id="3719"/>
          </p14:sldIdLst>
        </p14:section>
        <p14:section name="Unit2. Spark Machine Learning Library" id="{C29B3B9A-5DEB-49A7-9CAA-7F41F12C5B12}">
          <p14:sldIdLst>
            <p14:sldId id="3072"/>
          </p14:sldIdLst>
        </p14:section>
        <p14:section name="2.1. Creating Spark MLlib Pipelines" id="{EAE5E1DB-220E-46A9-BDD3-BB6DDDE3661F}">
          <p14:sldIdLst>
            <p14:sldId id="3686"/>
            <p14:sldId id="3687"/>
            <p14:sldId id="3688"/>
            <p14:sldId id="3689"/>
            <p14:sldId id="3690"/>
            <p14:sldId id="3691"/>
            <p14:sldId id="3692"/>
            <p14:sldId id="3693"/>
            <p14:sldId id="3694"/>
            <p14:sldId id="3695"/>
            <p14:sldId id="3696"/>
            <p14:sldId id="3697"/>
            <p14:sldId id="3698"/>
            <p14:sldId id="3699"/>
            <p14:sldId id="3700"/>
            <p14:sldId id="3701"/>
          </p14:sldIdLst>
        </p14:section>
        <p14:section name="2.2. Classification and Regression" id="{440C01FC-2401-4177-9998-5A73142C1554}">
          <p14:sldIdLst>
            <p14:sldId id="3671"/>
            <p14:sldId id="3672"/>
            <p14:sldId id="3673"/>
            <p14:sldId id="3674"/>
            <p14:sldId id="3675"/>
            <p14:sldId id="3676"/>
            <p14:sldId id="3677"/>
            <p14:sldId id="3678"/>
            <p14:sldId id="3679"/>
            <p14:sldId id="3680"/>
            <p14:sldId id="3681"/>
            <p14:sldId id="3682"/>
            <p14:sldId id="3683"/>
            <p14:sldId id="3684"/>
            <p14:sldId id="3685"/>
          </p14:sldIdLst>
        </p14:section>
        <p14:section name="2.3. Clustering &amp; Collaborative Filtering" id="{5464DDA6-4147-447D-8BA2-A41F48456883}">
          <p14:sldIdLst>
            <p14:sldId id="3661"/>
            <p14:sldId id="3662"/>
            <p14:sldId id="3663"/>
            <p14:sldId id="3664"/>
            <p14:sldId id="3665"/>
            <p14:sldId id="3666"/>
            <p14:sldId id="3667"/>
            <p14:sldId id="3668"/>
            <p14:sldId id="3669"/>
            <p14:sldId id="3670"/>
            <p14:sldId id="297"/>
          </p14:sldIdLst>
        </p14:section>
      </p14:sectionLst>
    </p:ext>
    <p:ext uri="{EFAFB233-063F-42B5-8137-9DF3F51BA10A}">
      <p15:sldGuideLst xmlns:p15="http://schemas.microsoft.com/office/powerpoint/2012/main">
        <p15:guide id="1" orient="horz" pos="4065" userDrawn="1">
          <p15:clr>
            <a:srgbClr val="A4A3A4"/>
          </p15:clr>
        </p15:guide>
        <p15:guide id="2" orient="horz" pos="164" userDrawn="1">
          <p15:clr>
            <a:srgbClr val="A4A3A4"/>
          </p15:clr>
        </p15:guide>
        <p15:guide id="3" orient="horz" pos="3861" userDrawn="1">
          <p15:clr>
            <a:srgbClr val="A4A3A4"/>
          </p15:clr>
        </p15:guide>
        <p15:guide id="4" orient="horz" pos="1162" userDrawn="1">
          <p15:clr>
            <a:srgbClr val="A4A3A4"/>
          </p15:clr>
        </p15:guide>
        <p15:guide id="5" orient="horz" pos="890" userDrawn="1">
          <p15:clr>
            <a:srgbClr val="A4A3A4"/>
          </p15:clr>
        </p15:guide>
        <p15:guide id="6" pos="217" userDrawn="1">
          <p15:clr>
            <a:srgbClr val="A4A3A4"/>
          </p15:clr>
        </p15:guide>
        <p15:guide id="7" pos="6046"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ryung Kim" initials="SK" lastIdx="1" clrIdx="0">
    <p:extLst>
      <p:ext uri="{19B8F6BF-5375-455C-9EA6-DF929625EA0E}">
        <p15:presenceInfo xmlns:p15="http://schemas.microsoft.com/office/powerpoint/2012/main" userId="S::Soryung.Kim@ibm.com::79896756-bf79-48c5-8d06-6c14aac9ef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A1FE"/>
    <a:srgbClr val="193EB0"/>
    <a:srgbClr val="007EA4"/>
    <a:srgbClr val="FEC522"/>
    <a:srgbClr val="F29630"/>
    <a:srgbClr val="5B5C5D"/>
    <a:srgbClr val="000000"/>
    <a:srgbClr val="FFFF99"/>
    <a:srgbClr val="D9D9D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3" autoAdjust="0"/>
    <p:restoredTop sz="82849" autoAdjust="0"/>
  </p:normalViewPr>
  <p:slideViewPr>
    <p:cSldViewPr snapToGrid="0">
      <p:cViewPr varScale="1">
        <p:scale>
          <a:sx n="124" d="100"/>
          <a:sy n="124" d="100"/>
        </p:scale>
        <p:origin x="2080" y="176"/>
      </p:cViewPr>
      <p:guideLst>
        <p:guide orient="horz" pos="4065"/>
        <p:guide orient="horz" pos="164"/>
        <p:guide orient="horz" pos="3861"/>
        <p:guide orient="horz" pos="1162"/>
        <p:guide orient="horz" pos="890"/>
        <p:guide pos="217"/>
        <p:guide pos="604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2.fntdata"/><Relationship Id="rId170" Type="http://schemas.openxmlformats.org/officeDocument/2006/relationships/font" Target="fonts/font13.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3.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4.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4.fntdata"/><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notesMaster" Target="notesMasters/notesMaster1.xml"/><Relationship Id="rId177" Type="http://schemas.openxmlformats.org/officeDocument/2006/relationships/viewProps" Target="viewProps.xml"/><Relationship Id="rId172" Type="http://schemas.openxmlformats.org/officeDocument/2006/relationships/font" Target="fonts/font15.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6.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7.fntdata"/><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7.fntdata"/><Relationship Id="rId16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commentAuthors" Target="commentAuthor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8.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9.fntdata"/><Relationship Id="rId1"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1</a:t>
          </a:r>
        </a:p>
        <a:p>
          <a:r>
            <a:rPr lang="en-US" dirty="0" err="1"/>
            <a:t>Phân</a:t>
          </a:r>
          <a:r>
            <a:rPr lang="en-US" dirty="0"/>
            <a:t> </a:t>
          </a:r>
          <a:r>
            <a:rPr lang="en-US" dirty="0" err="1"/>
            <a:t>tích</a:t>
          </a:r>
          <a:r>
            <a:rPr lang="en-US" dirty="0"/>
            <a:t>/</a:t>
          </a:r>
          <a:r>
            <a:rPr lang="en-US" dirty="0" err="1"/>
            <a:t>Định</a:t>
          </a:r>
          <a:r>
            <a:rPr lang="en-US" dirty="0"/>
            <a:t> </a:t>
          </a:r>
          <a:r>
            <a:rPr lang="en-US" dirty="0" err="1"/>
            <a:t>nghĩa</a:t>
          </a:r>
          <a:r>
            <a:rPr lang="en-US" dirty="0"/>
            <a:t> </a:t>
          </a:r>
          <a:r>
            <a:rPr lang="en-US" dirty="0" err="1"/>
            <a:t>số</a:t>
          </a:r>
          <a:r>
            <a:rPr lang="en-US" dirty="0"/>
            <a:t> </a:t>
          </a:r>
          <a:r>
            <a:rPr lang="en-US" dirty="0" err="1"/>
            <a:t>liệu</a:t>
          </a:r>
          <a:endParaRPr lang="en-US" dirty="0"/>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2</a:t>
          </a:r>
        </a:p>
        <a:p>
          <a:r>
            <a:rPr lang="en-US" dirty="0" err="1"/>
            <a:t>Kỹ</a:t>
          </a:r>
          <a:r>
            <a:rPr lang="en-US" dirty="0"/>
            <a:t> </a:t>
          </a:r>
          <a:r>
            <a:rPr lang="en-US" dirty="0" err="1"/>
            <a:t>thuật</a:t>
          </a:r>
          <a:r>
            <a:rPr lang="en-US" dirty="0"/>
            <a:t> </a:t>
          </a:r>
          <a:r>
            <a:rPr lang="en-US" dirty="0" err="1"/>
            <a:t>tính</a:t>
          </a:r>
          <a:r>
            <a:rPr lang="en-US" dirty="0"/>
            <a:t> </a:t>
          </a:r>
          <a:r>
            <a:rPr lang="en-US" dirty="0" err="1"/>
            <a:t>năng</a:t>
          </a:r>
          <a:endParaRPr lang="en-US" dirty="0"/>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a:t>
          </a:r>
        </a:p>
        <a:p>
          <a:r>
            <a:rPr lang="vi-VN" dirty="0"/>
            <a:t>đào tạo người mẫu</a:t>
          </a:r>
          <a:endParaRPr lang="en-US" dirty="0"/>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4</a:t>
          </a:r>
        </a:p>
        <a:p>
          <a:r>
            <a:rPr lang="en-US" dirty="0" err="1"/>
            <a:t>Điều</a:t>
          </a:r>
          <a:r>
            <a:rPr lang="en-US" dirty="0"/>
            <a:t> </a:t>
          </a:r>
          <a:r>
            <a:rPr lang="en-US" dirty="0" err="1"/>
            <a:t>chỉnh</a:t>
          </a:r>
          <a:r>
            <a:rPr lang="en-US" dirty="0"/>
            <a:t> </a:t>
          </a:r>
          <a:r>
            <a:rPr lang="en-US" dirty="0" err="1"/>
            <a:t>tham</a:t>
          </a:r>
          <a:r>
            <a:rPr lang="en-US" dirty="0"/>
            <a:t> </a:t>
          </a:r>
          <a:r>
            <a:rPr lang="en-US" dirty="0" err="1"/>
            <a:t>số</a:t>
          </a:r>
          <a:endParaRPr lang="en-US" dirty="0"/>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5</a:t>
          </a:r>
        </a:p>
        <a:p>
          <a:r>
            <a:rPr lang="vi-VN" dirty="0"/>
            <a:t>Xác thực</a:t>
          </a:r>
          <a:endParaRPr lang="en-US" dirty="0"/>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pt>
    <dgm:pt modelId="{56BE076D-F7E6-459C-898D-C48A8889B285}" type="pres">
      <dgm:prSet presAssocID="{569CC640-14A1-402D-A9BF-B8EC4265B467}" presName="sibTrans" presStyleLbl="node1" presStyleIdx="0" presStyleCnt="5"/>
      <dgm:spPr/>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pt>
    <dgm:pt modelId="{A29DCF89-BF88-4E11-A633-22CD9DCD9666}" type="pres">
      <dgm:prSet presAssocID="{FF2A1E17-F50F-4E27-A4F8-21BEEB8208C6}" presName="sibTrans" presStyleLbl="node1" presStyleIdx="1" presStyleCnt="5"/>
      <dgm:spPr/>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pt>
    <dgm:pt modelId="{D609ACAE-4C88-49E2-8C21-E50FAF8EEF10}" type="pres">
      <dgm:prSet presAssocID="{E2EDC901-AF4A-4430-BEED-06225278876C}" presName="sibTrans" presStyleLbl="node1" presStyleIdx="2" presStyleCnt="5"/>
      <dgm:spPr/>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pt>
    <dgm:pt modelId="{43BC5222-2A2A-4DE1-B1E2-619CDB27BFD4}" type="pres">
      <dgm:prSet presAssocID="{DA7FD081-6148-4130-84BA-175EFEB87DDB}" presName="sibTrans" presStyleLbl="node1" presStyleIdx="3" presStyleCnt="5"/>
      <dgm:spPr/>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pt>
    <dgm:pt modelId="{ADB0B3F4-F058-41F4-89A8-79B7B0F5DE07}" type="pres">
      <dgm:prSet presAssocID="{8AAF2D89-1AE7-4BB8-A420-291471304795}" presName="sibTrans" presStyleLbl="node1" presStyleIdx="4" presStyleCnt="5"/>
      <dgm:spPr/>
    </dgm:pt>
  </dgm:ptLst>
  <dgm:cxnLst>
    <dgm:cxn modelId="{A4620801-5BC3-40FB-A898-97D1A37FD1F0}" type="presOf" srcId="{8AAF2D89-1AE7-4BB8-A420-291471304795}" destId="{ADB0B3F4-F058-41F4-89A8-79B7B0F5DE07}"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BE5A512A-B3CD-44DD-B327-80EFA7DDF8C6}" type="presOf" srcId="{784AA54D-67DD-45D5-9619-B070F3D0359E}" destId="{61FACFFD-3C32-45B5-A024-7D8CD673771C}"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370FA93F-ABFF-41A3-8AB9-05A9AA369BF3}" type="presOf" srcId="{E2EDC901-AF4A-4430-BEED-06225278876C}" destId="{D609ACAE-4C88-49E2-8C21-E50FAF8EEF10}" srcOrd="0" destOrd="0" presId="urn:microsoft.com/office/officeart/2005/8/layout/cycle1"/>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80005A4B-8DA7-440B-8942-C8C0AA6E0154}" srcId="{F974B6A0-3D86-42F2-9A8F-FCC72DFD7D22}" destId="{8FFD9432-132D-41EF-94A0-5C5327D62290}" srcOrd="2" destOrd="0" parTransId="{B0443ECF-19CC-4403-8A3A-446B2A33F375}" sibTransId="{E2EDC901-AF4A-4430-BEED-06225278876C}"/>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C9DB108F-CA2C-408B-8431-6F1D415DED3F}" type="presOf" srcId="{F974B6A0-3D86-42F2-9A8F-FCC72DFD7D22}" destId="{30CC776A-F72D-494F-9B6D-5823961E6D75}" srcOrd="0" destOrd="0" presId="urn:microsoft.com/office/officeart/2005/8/layout/cycle1"/>
    <dgm:cxn modelId="{4570A0C5-6E55-43CB-A248-4F5340396498}" type="presOf" srcId="{8FFD9432-132D-41EF-94A0-5C5327D62290}" destId="{429DC0BC-9253-4192-A897-B853274FF7AA}"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370D78E6-D004-4902-B1D3-55EFD9C1C18F}" type="presOf" srcId="{AEA11BA7-4CC1-40E7-8081-D89749908337}" destId="{A59E113D-B3F5-43F8-A6E3-371B463FE7AB}" srcOrd="0" destOrd="0" presId="urn:microsoft.com/office/officeart/2005/8/layout/cycle1"/>
    <dgm:cxn modelId="{39C1B2FF-41D8-449B-B195-632BE0D3A04C}" srcId="{F974B6A0-3D86-42F2-9A8F-FCC72DFD7D22}" destId="{AEA11BA7-4CC1-40E7-8081-D89749908337}" srcOrd="4" destOrd="0" parTransId="{87734923-D6CA-4E18-824F-AB9C2FE1B74D}" sibTransId="{8AAF2D89-1AE7-4BB8-A420-291471304795}"/>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494251" y="97564"/>
          <a:ext cx="582659" cy="58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1</a:t>
          </a:r>
        </a:p>
        <a:p>
          <a:pPr marL="0" lvl="0" indent="0" algn="ctr" defTabSz="311150">
            <a:lnSpc>
              <a:spcPct val="90000"/>
            </a:lnSpc>
            <a:spcBef>
              <a:spcPct val="0"/>
            </a:spcBef>
            <a:spcAft>
              <a:spcPct val="35000"/>
            </a:spcAft>
            <a:buNone/>
          </a:pPr>
          <a:r>
            <a:rPr lang="en-US" sz="700" kern="1200" dirty="0" err="1"/>
            <a:t>Phân</a:t>
          </a:r>
          <a:r>
            <a:rPr lang="en-US" sz="700" kern="1200" dirty="0"/>
            <a:t> </a:t>
          </a:r>
          <a:r>
            <a:rPr lang="en-US" sz="700" kern="1200" dirty="0" err="1"/>
            <a:t>tích</a:t>
          </a:r>
          <a:r>
            <a:rPr lang="en-US" sz="700" kern="1200" dirty="0"/>
            <a:t>/</a:t>
          </a:r>
          <a:r>
            <a:rPr lang="en-US" sz="700" kern="1200" dirty="0" err="1"/>
            <a:t>Định</a:t>
          </a:r>
          <a:r>
            <a:rPr lang="en-US" sz="700" kern="1200" dirty="0"/>
            <a:t> </a:t>
          </a:r>
          <a:r>
            <a:rPr lang="en-US" sz="700" kern="1200" dirty="0" err="1"/>
            <a:t>nghĩa</a:t>
          </a:r>
          <a:r>
            <a:rPr lang="en-US" sz="700" kern="1200" dirty="0"/>
            <a:t> </a:t>
          </a:r>
          <a:r>
            <a:rPr lang="en-US" sz="700" kern="1200" dirty="0" err="1"/>
            <a:t>số</a:t>
          </a:r>
          <a:r>
            <a:rPr lang="en-US" sz="700" kern="1200" dirty="0"/>
            <a:t> </a:t>
          </a:r>
          <a:r>
            <a:rPr lang="en-US" sz="700" kern="1200" dirty="0" err="1"/>
            <a:t>liệu</a:t>
          </a:r>
          <a:endParaRPr lang="en-US" sz="700" kern="1200" dirty="0"/>
        </a:p>
      </dsp:txBody>
      <dsp:txXfrm>
        <a:off x="1494251" y="97564"/>
        <a:ext cx="582659" cy="582659"/>
      </dsp:txXfrm>
    </dsp:sp>
    <dsp:sp modelId="{56BE076D-F7E6-459C-898D-C48A8889B285}">
      <dsp:nvSpPr>
        <dsp:cNvPr id="0" name=""/>
        <dsp:cNvSpPr/>
      </dsp:nvSpPr>
      <dsp:spPr>
        <a:xfrm>
          <a:off x="121613" y="80465"/>
          <a:ext cx="2187092" cy="2187092"/>
        </a:xfrm>
        <a:prstGeom prst="circularArrow">
          <a:avLst>
            <a:gd name="adj1" fmla="val 5195"/>
            <a:gd name="adj2" fmla="val 335535"/>
            <a:gd name="adj3" fmla="val 21294783"/>
            <a:gd name="adj4" fmla="val 19764888"/>
            <a:gd name="adj5" fmla="val 6061"/>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1846791" y="1182570"/>
          <a:ext cx="582659" cy="58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2</a:t>
          </a:r>
        </a:p>
        <a:p>
          <a:pPr marL="0" lvl="0" indent="0" algn="ctr" defTabSz="311150">
            <a:lnSpc>
              <a:spcPct val="90000"/>
            </a:lnSpc>
            <a:spcBef>
              <a:spcPct val="0"/>
            </a:spcBef>
            <a:spcAft>
              <a:spcPct val="35000"/>
            </a:spcAft>
            <a:buNone/>
          </a:pPr>
          <a:r>
            <a:rPr lang="en-US" sz="700" kern="1200" dirty="0" err="1"/>
            <a:t>Kỹ</a:t>
          </a:r>
          <a:r>
            <a:rPr lang="en-US" sz="700" kern="1200" dirty="0"/>
            <a:t> </a:t>
          </a:r>
          <a:r>
            <a:rPr lang="en-US" sz="700" kern="1200" dirty="0" err="1"/>
            <a:t>thuật</a:t>
          </a:r>
          <a:r>
            <a:rPr lang="en-US" sz="700" kern="1200" dirty="0"/>
            <a:t> </a:t>
          </a:r>
          <a:r>
            <a:rPr lang="en-US" sz="700" kern="1200" dirty="0" err="1"/>
            <a:t>tính</a:t>
          </a:r>
          <a:r>
            <a:rPr lang="en-US" sz="700" kern="1200" dirty="0"/>
            <a:t> </a:t>
          </a:r>
          <a:r>
            <a:rPr lang="en-US" sz="700" kern="1200" dirty="0" err="1"/>
            <a:t>năng</a:t>
          </a:r>
          <a:endParaRPr lang="en-US" sz="700" kern="1200" dirty="0"/>
        </a:p>
      </dsp:txBody>
      <dsp:txXfrm>
        <a:off x="1846791" y="1182570"/>
        <a:ext cx="582659" cy="582659"/>
      </dsp:txXfrm>
    </dsp:sp>
    <dsp:sp modelId="{A29DCF89-BF88-4E11-A633-22CD9DCD9666}">
      <dsp:nvSpPr>
        <dsp:cNvPr id="0" name=""/>
        <dsp:cNvSpPr/>
      </dsp:nvSpPr>
      <dsp:spPr>
        <a:xfrm>
          <a:off x="121613" y="80465"/>
          <a:ext cx="2187092" cy="2187092"/>
        </a:xfrm>
        <a:prstGeom prst="circularArrow">
          <a:avLst>
            <a:gd name="adj1" fmla="val 5195"/>
            <a:gd name="adj2" fmla="val 335535"/>
            <a:gd name="adj3" fmla="val 4016296"/>
            <a:gd name="adj4" fmla="val 2251966"/>
            <a:gd name="adj5" fmla="val 6061"/>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923830" y="1853141"/>
          <a:ext cx="582659" cy="58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3</a:t>
          </a:r>
        </a:p>
        <a:p>
          <a:pPr marL="0" lvl="0" indent="0" algn="ctr" defTabSz="311150">
            <a:lnSpc>
              <a:spcPct val="90000"/>
            </a:lnSpc>
            <a:spcBef>
              <a:spcPct val="0"/>
            </a:spcBef>
            <a:spcAft>
              <a:spcPct val="35000"/>
            </a:spcAft>
            <a:buNone/>
          </a:pPr>
          <a:r>
            <a:rPr lang="vi-VN" sz="700" kern="1200" dirty="0"/>
            <a:t>đào tạo người mẫu</a:t>
          </a:r>
          <a:endParaRPr lang="en-US" sz="700" kern="1200" dirty="0"/>
        </a:p>
      </dsp:txBody>
      <dsp:txXfrm>
        <a:off x="923830" y="1853141"/>
        <a:ext cx="582659" cy="582659"/>
      </dsp:txXfrm>
    </dsp:sp>
    <dsp:sp modelId="{D609ACAE-4C88-49E2-8C21-E50FAF8EEF10}">
      <dsp:nvSpPr>
        <dsp:cNvPr id="0" name=""/>
        <dsp:cNvSpPr/>
      </dsp:nvSpPr>
      <dsp:spPr>
        <a:xfrm>
          <a:off x="121613" y="80465"/>
          <a:ext cx="2187092" cy="2187092"/>
        </a:xfrm>
        <a:prstGeom prst="circularArrow">
          <a:avLst>
            <a:gd name="adj1" fmla="val 5195"/>
            <a:gd name="adj2" fmla="val 335535"/>
            <a:gd name="adj3" fmla="val 8212500"/>
            <a:gd name="adj4" fmla="val 6448170"/>
            <a:gd name="adj5" fmla="val 6061"/>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868" y="1182570"/>
          <a:ext cx="582659" cy="58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4</a:t>
          </a:r>
        </a:p>
        <a:p>
          <a:pPr marL="0" lvl="0" indent="0" algn="ctr" defTabSz="311150">
            <a:lnSpc>
              <a:spcPct val="90000"/>
            </a:lnSpc>
            <a:spcBef>
              <a:spcPct val="0"/>
            </a:spcBef>
            <a:spcAft>
              <a:spcPct val="35000"/>
            </a:spcAft>
            <a:buNone/>
          </a:pPr>
          <a:r>
            <a:rPr lang="en-US" sz="700" kern="1200" dirty="0" err="1"/>
            <a:t>Điều</a:t>
          </a:r>
          <a:r>
            <a:rPr lang="en-US" sz="700" kern="1200" dirty="0"/>
            <a:t> </a:t>
          </a:r>
          <a:r>
            <a:rPr lang="en-US" sz="700" kern="1200" dirty="0" err="1"/>
            <a:t>chỉnh</a:t>
          </a:r>
          <a:r>
            <a:rPr lang="en-US" sz="700" kern="1200" dirty="0"/>
            <a:t> </a:t>
          </a:r>
          <a:r>
            <a:rPr lang="en-US" sz="700" kern="1200" dirty="0" err="1"/>
            <a:t>tham</a:t>
          </a:r>
          <a:r>
            <a:rPr lang="en-US" sz="700" kern="1200" dirty="0"/>
            <a:t> </a:t>
          </a:r>
          <a:r>
            <a:rPr lang="en-US" sz="700" kern="1200" dirty="0" err="1"/>
            <a:t>số</a:t>
          </a:r>
          <a:endParaRPr lang="en-US" sz="700" kern="1200" dirty="0"/>
        </a:p>
      </dsp:txBody>
      <dsp:txXfrm>
        <a:off x="868" y="1182570"/>
        <a:ext cx="582659" cy="582659"/>
      </dsp:txXfrm>
    </dsp:sp>
    <dsp:sp modelId="{43BC5222-2A2A-4DE1-B1E2-619CDB27BFD4}">
      <dsp:nvSpPr>
        <dsp:cNvPr id="0" name=""/>
        <dsp:cNvSpPr/>
      </dsp:nvSpPr>
      <dsp:spPr>
        <a:xfrm>
          <a:off x="121613" y="80465"/>
          <a:ext cx="2187092" cy="2187092"/>
        </a:xfrm>
        <a:prstGeom prst="circularArrow">
          <a:avLst>
            <a:gd name="adj1" fmla="val 5195"/>
            <a:gd name="adj2" fmla="val 335535"/>
            <a:gd name="adj3" fmla="val 12299577"/>
            <a:gd name="adj4" fmla="val 10769682"/>
            <a:gd name="adj5" fmla="val 6061"/>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353408" y="97564"/>
          <a:ext cx="582659" cy="58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5</a:t>
          </a:r>
        </a:p>
        <a:p>
          <a:pPr marL="0" lvl="0" indent="0" algn="ctr" defTabSz="311150">
            <a:lnSpc>
              <a:spcPct val="90000"/>
            </a:lnSpc>
            <a:spcBef>
              <a:spcPct val="0"/>
            </a:spcBef>
            <a:spcAft>
              <a:spcPct val="35000"/>
            </a:spcAft>
            <a:buNone/>
          </a:pPr>
          <a:r>
            <a:rPr lang="vi-VN" sz="700" kern="1200" dirty="0"/>
            <a:t>Xác thực</a:t>
          </a:r>
          <a:endParaRPr lang="en-US" sz="700" kern="1200" dirty="0"/>
        </a:p>
      </dsp:txBody>
      <dsp:txXfrm>
        <a:off x="353408" y="97564"/>
        <a:ext cx="582659" cy="582659"/>
      </dsp:txXfrm>
    </dsp:sp>
    <dsp:sp modelId="{ADB0B3F4-F058-41F4-89A8-79B7B0F5DE07}">
      <dsp:nvSpPr>
        <dsp:cNvPr id="0" name=""/>
        <dsp:cNvSpPr/>
      </dsp:nvSpPr>
      <dsp:spPr>
        <a:xfrm>
          <a:off x="121613" y="80465"/>
          <a:ext cx="2187092" cy="2187092"/>
        </a:xfrm>
        <a:prstGeom prst="circularArrow">
          <a:avLst>
            <a:gd name="adj1" fmla="val 5195"/>
            <a:gd name="adj2" fmla="val 335535"/>
            <a:gd name="adj3" fmla="val 16867279"/>
            <a:gd name="adj4" fmla="val 15197186"/>
            <a:gd name="adj5" fmla="val 6061"/>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170717" cy="480138"/>
          </a:xfrm>
          <a:prstGeom prst="rect">
            <a:avLst/>
          </a:prstGeom>
        </p:spPr>
        <p:txBody>
          <a:bodyPr vert="horz" lIns="91440" tIns="45720" rIns="91440" bIns="45720" rtlCol="0"/>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3" name="날짜 개체 틀 2"/>
          <p:cNvSpPr>
            <a:spLocks noGrp="1"/>
          </p:cNvSpPr>
          <p:nvPr>
            <p:ph type="dt" sz="quarter" idx="1"/>
          </p:nvPr>
        </p:nvSpPr>
        <p:spPr>
          <a:xfrm>
            <a:off x="4142775" y="0"/>
            <a:ext cx="3170717" cy="480138"/>
          </a:xfrm>
          <a:prstGeom prst="rect">
            <a:avLst/>
          </a:prstGeom>
        </p:spPr>
        <p:txBody>
          <a:bodyPr vert="horz" lIns="91440" tIns="45720" rIns="91440" bIns="45720" rtlCol="0"/>
          <a:lstStyle>
            <a:lvl1pPr algn="r">
              <a:defRPr sz="1200"/>
            </a:lvl1pPr>
          </a:lstStyle>
          <a:p>
            <a:fld id="{5A3A5D33-125A-4EFF-9837-299FF30F5EA5}" type="datetimeFigureOut">
              <a:rPr lang="ko-KR" altLang="en-US" smtClean="0">
                <a:latin typeface="SamsungOneKorean 400" panose="020B0503030303020204" pitchFamily="50" charset="-127"/>
                <a:ea typeface="SamsungOneKorean 400" panose="020B0503030303020204" pitchFamily="50" charset="-127"/>
              </a:rPr>
              <a:t>2023. 3. 16.</a:t>
            </a:fld>
            <a:endParaRPr lang="ko-KR" altLang="en-US" dirty="0">
              <a:latin typeface="SamsungOneKorean 400" panose="020B0503030303020204" pitchFamily="50" charset="-127"/>
              <a:ea typeface="SamsungOneKorean 400" panose="020B0503030303020204" pitchFamily="50" charset="-127"/>
            </a:endParaRPr>
          </a:p>
        </p:txBody>
      </p:sp>
      <p:sp>
        <p:nvSpPr>
          <p:cNvPr id="4" name="바닥글 개체 틀 3"/>
          <p:cNvSpPr>
            <a:spLocks noGrp="1"/>
          </p:cNvSpPr>
          <p:nvPr>
            <p:ph type="ftr" sz="quarter" idx="2"/>
          </p:nvPr>
        </p:nvSpPr>
        <p:spPr>
          <a:xfrm>
            <a:off x="0" y="9119519"/>
            <a:ext cx="3170717" cy="480137"/>
          </a:xfrm>
          <a:prstGeom prst="rect">
            <a:avLst/>
          </a:prstGeom>
        </p:spPr>
        <p:txBody>
          <a:bodyPr vert="horz" lIns="91440" tIns="45720" rIns="91440" bIns="45720" rtlCol="0" anchor="b"/>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5" name="슬라이드 번호 개체 틀 4"/>
          <p:cNvSpPr>
            <a:spLocks noGrp="1"/>
          </p:cNvSpPr>
          <p:nvPr>
            <p:ph type="sldNum" sz="quarter" idx="3"/>
          </p:nvPr>
        </p:nvSpPr>
        <p:spPr>
          <a:xfrm>
            <a:off x="4142775" y="9119519"/>
            <a:ext cx="3170717" cy="480137"/>
          </a:xfrm>
          <a:prstGeom prst="rect">
            <a:avLst/>
          </a:prstGeom>
        </p:spPr>
        <p:txBody>
          <a:bodyPr vert="horz" lIns="91440" tIns="45720" rIns="91440" bIns="45720" rtlCol="0" anchor="b"/>
          <a:lstStyle>
            <a:lvl1pPr algn="r">
              <a:defRPr sz="1200"/>
            </a:lvl1pPr>
          </a:lstStyle>
          <a:p>
            <a:fld id="{59867E1B-7C26-4407-806D-5443D030E675}" type="slidenum">
              <a:rPr lang="ko-KR" altLang="en-US" smtClean="0">
                <a:latin typeface="SamsungOneKorean 400" panose="020B0503030303020204" pitchFamily="50" charset="-127"/>
                <a:ea typeface="SamsungOneKorean 400" panose="020B0503030303020204" pitchFamily="50" charset="-127"/>
              </a:rPr>
              <a:t>‹#›</a:t>
            </a:fld>
            <a:endParaRPr lang="ko-KR" altLang="en-US"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551270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3169009" cy="480061"/>
          </a:xfrm>
          <a:prstGeom prst="rect">
            <a:avLst/>
          </a:prstGeom>
        </p:spPr>
        <p:txBody>
          <a:bodyPr vert="horz" lIns="91440" tIns="45720" rIns="91440" bIns="45720" rtlCol="0"/>
          <a:lstStyle>
            <a:lvl1pPr algn="l"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endParaRPr lang="ko-KR" altLang="en-US" dirty="0"/>
          </a:p>
        </p:txBody>
      </p:sp>
      <p:sp>
        <p:nvSpPr>
          <p:cNvPr id="3" name="날짜 개체 틀 2"/>
          <p:cNvSpPr>
            <a:spLocks noGrp="1"/>
          </p:cNvSpPr>
          <p:nvPr>
            <p:ph type="dt" idx="1"/>
          </p:nvPr>
        </p:nvSpPr>
        <p:spPr>
          <a:xfrm>
            <a:off x="4144485" y="0"/>
            <a:ext cx="3169009" cy="480061"/>
          </a:xfrm>
          <a:prstGeom prst="rect">
            <a:avLst/>
          </a:prstGeom>
        </p:spPr>
        <p:txBody>
          <a:bodyPr vert="horz" lIns="91440" tIns="45720" rIns="91440" bIns="45720" rtlCol="0"/>
          <a:lstStyle>
            <a:lvl1pPr algn="r"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fld id="{6026D68C-8252-478B-9977-98B38268DB21}" type="datetimeFigureOut">
              <a:rPr lang="ko-KR" altLang="en-US" smtClean="0"/>
              <a:pPr>
                <a:defRPr/>
              </a:pPr>
              <a:t>2023. 3. 16.</a:t>
            </a:fld>
            <a:endParaRPr lang="ko-KR" altLang="en-US" dirty="0"/>
          </a:p>
        </p:txBody>
      </p:sp>
      <p:sp>
        <p:nvSpPr>
          <p:cNvPr id="4" name="슬라이드 이미지 개체 틀 3"/>
          <p:cNvSpPr>
            <a:spLocks noGrp="1" noRot="1" noChangeAspect="1"/>
          </p:cNvSpPr>
          <p:nvPr>
            <p:ph type="sldImg" idx="2"/>
          </p:nvPr>
        </p:nvSpPr>
        <p:spPr>
          <a:xfrm>
            <a:off x="1057275" y="720725"/>
            <a:ext cx="5200650" cy="3600450"/>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731179" y="4561342"/>
            <a:ext cx="5852843" cy="4320540"/>
          </a:xfrm>
          <a:prstGeom prst="rect">
            <a:avLst/>
          </a:prstGeom>
        </p:spPr>
        <p:txBody>
          <a:bodyPr vert="horz" lIns="91440" tIns="45720" rIns="91440" bIns="45720" rtlCol="0">
            <a:normAutofit/>
          </a:body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a:p>
            <a:pPr lvl="3"/>
            <a:r>
              <a:rPr lang="ko-KR" altLang="en-US" noProof="0" dirty="0"/>
              <a:t>넷째 수준</a:t>
            </a:r>
          </a:p>
          <a:p>
            <a:pPr lvl="4"/>
            <a:r>
              <a:rPr lang="ko-KR" altLang="en-US" noProof="0" dirty="0"/>
              <a:t>다섯째 수준</a:t>
            </a:r>
          </a:p>
        </p:txBody>
      </p:sp>
      <p:sp>
        <p:nvSpPr>
          <p:cNvPr id="6" name="바닥글 개체 틀 5"/>
          <p:cNvSpPr>
            <a:spLocks noGrp="1"/>
          </p:cNvSpPr>
          <p:nvPr>
            <p:ph type="ftr" sz="quarter" idx="4"/>
          </p:nvPr>
        </p:nvSpPr>
        <p:spPr>
          <a:xfrm>
            <a:off x="2" y="9119597"/>
            <a:ext cx="3169009" cy="480061"/>
          </a:xfrm>
          <a:prstGeom prst="rect">
            <a:avLst/>
          </a:prstGeom>
        </p:spPr>
        <p:txBody>
          <a:bodyPr vert="horz" lIns="91440" tIns="45720" rIns="91440" bIns="45720" rtlCol="0" anchor="b"/>
          <a:lstStyle>
            <a:lvl1pPr algn="l"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endParaRPr lang="ko-KR" altLang="en-US" dirty="0"/>
          </a:p>
        </p:txBody>
      </p:sp>
      <p:sp>
        <p:nvSpPr>
          <p:cNvPr id="7" name="슬라이드 번호 개체 틀 6"/>
          <p:cNvSpPr>
            <a:spLocks noGrp="1"/>
          </p:cNvSpPr>
          <p:nvPr>
            <p:ph type="sldNum" sz="quarter" idx="5"/>
          </p:nvPr>
        </p:nvSpPr>
        <p:spPr>
          <a:xfrm>
            <a:off x="4144485" y="9119597"/>
            <a:ext cx="3169009" cy="480061"/>
          </a:xfrm>
          <a:prstGeom prst="rect">
            <a:avLst/>
          </a:prstGeom>
        </p:spPr>
        <p:txBody>
          <a:bodyPr vert="horz" lIns="91440" tIns="45720" rIns="91440" bIns="45720" rtlCol="0" anchor="b"/>
          <a:lstStyle>
            <a:lvl1pPr algn="r"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fld id="{3221EA08-7F27-45ED-A063-7875D0827887}" type="slidenum">
              <a:rPr lang="ko-KR" altLang="en-US" smtClean="0"/>
              <a:pPr>
                <a:defRPr/>
              </a:pPr>
              <a:t>‹#›</a:t>
            </a:fld>
            <a:endParaRPr lang="ko-KR" altLang="en-US" dirty="0"/>
          </a:p>
        </p:txBody>
      </p:sp>
    </p:spTree>
    <p:extLst>
      <p:ext uri="{BB962C8B-B14F-4D97-AF65-F5344CB8AC3E}">
        <p14:creationId xmlns:p14="http://schemas.microsoft.com/office/powerpoint/2010/main" val="109503435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chương này, bạn sẽ hiểu các khái niệm về mô hình và học máy, hiểu cách bạn có thể tận dụng học máy từ các bộ dữ liệu và giải thích sự khác biệt của mỗi thuật toán.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Đầu tiên, trí tuệ nhân tạo, học máy và học sâu sẽ được giải thích ngắn gọn, và đặc biệt, học có giám sát, học không giám sát và học tăng cường sẽ được giải thích trong học máy.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Sau đó, các khái niệm cơ bản được giải thích về các thuật toán khác nhau được sử dụng trong máy học và chúng tôi sẽ sử dụng chúng thông qua Spark ML.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Phù hợp với môi trường đám mây gần đây, các nền tảng máy học trong AWS và Azure sẽ được mô tả ngắn gọn.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phần còn lại, bạn tìm hiểu về quy trình và loại dữ liệu cho các tác vụ tiền xử lý dữ liệu và học máy thông qua Spark.</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Chương này bao gồm hai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Phần 1, các quy trình phát triển mô hình và học máy được giải thích và các thuật toán khác nhau được giải thích.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Sau đó, một phương pháp học máy trong môi trường đám mây công cộng sẽ được mô tả. Ngoài ra, các loại dữ liệu và quy trình xử lý trước dữ liệu bằng Spark cũng được giải thích.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phần 2, Tìm hiểu cách tạo Apache Spark ML/MLlib Transformers, Estimators và Pipelines, đồng thời sử dụng các thuật toán máy học được tiêu chuẩn hóa được cung cấp trong API để tạo mô hình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Hiểu các thuật toán cơ bản đằng sau quá trình lọc cộng tác và sử dụng chúng để tạo mô hình.</a:t>
            </a:r>
            <a:endParaRPr kumimoji="1"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a:t>
            </a:fld>
            <a:endParaRPr lang="ko-KR" altLang="en-US" dirty="0"/>
          </a:p>
        </p:txBody>
      </p:sp>
    </p:spTree>
    <p:extLst>
      <p:ext uri="{BB962C8B-B14F-4D97-AF65-F5344CB8AC3E}">
        <p14:creationId xmlns:p14="http://schemas.microsoft.com/office/powerpoint/2010/main" val="3249796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5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thuật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phân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loại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dự</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tục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nếu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nó</a:t>
            </a:r>
            <a:r>
              <a:rPr lang="en-US" altLang="ko-KR" sz="1200" b="0" kern="1200" dirty="0">
                <a:solidFill>
                  <a:schemeClr val="tx1"/>
                </a:solidFill>
                <a:latin typeface="SamsungOne-400" panose="020B0503030303020204" pitchFamily="34" charset="0"/>
                <a:cs typeface="+mn-cs"/>
              </a:rPr>
              <a:t> ở </a:t>
            </a:r>
            <a:r>
              <a:rPr lang="en-US" altLang="ko-KR" sz="1200" b="0" kern="1200" dirty="0" err="1">
                <a:solidFill>
                  <a:schemeClr val="tx1"/>
                </a:solidFill>
                <a:latin typeface="SamsungOne-400" panose="020B0503030303020204" pitchFamily="34" charset="0"/>
                <a:cs typeface="+mn-cs"/>
              </a:rPr>
              <a:t>dạng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suất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nhãn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lớp</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Thuật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hồi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dự</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rời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rạc</a:t>
            </a:r>
            <a:r>
              <a:rPr lang="en-US" altLang="ko-KR" sz="1200" b="0" kern="1200" dirty="0">
                <a:solidFill>
                  <a:schemeClr val="tx1"/>
                </a:solidFill>
                <a:latin typeface="SamsungOne-400" panose="020B0503030303020204" pitchFamily="34" charset="0"/>
                <a:cs typeface="+mn-cs"/>
              </a:rPr>
              <a:t> ở </a:t>
            </a:r>
            <a:r>
              <a:rPr lang="en-US" altLang="ko-KR" sz="1200" b="0" kern="1200" dirty="0" err="1">
                <a:solidFill>
                  <a:schemeClr val="tx1"/>
                </a:solidFill>
                <a:latin typeface="SamsungOne-400" panose="020B0503030303020204" pitchFamily="34" charset="0"/>
                <a:cs typeface="+mn-cs"/>
              </a:rPr>
              <a:t>dạng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số</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nguyên</a:t>
            </a:r>
            <a:r>
              <a:rPr lang="en-US" altLang="ko-KR" sz="1200" b="0" kern="1200" dirty="0">
                <a:solidFill>
                  <a:schemeClr val="tx1"/>
                </a:solidFill>
                <a:latin typeface="SamsungOne-400" panose="020B0503030303020204" pitchFamily="34" charset="0"/>
                <a:cs typeface="+mn-cs"/>
              </a:rPr>
              <a:t>.</a:t>
            </a: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Phân loại cây quyết định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thuật toán này, một mô hình phân loại được tạo ra bằng cách xây dựng một cây quyết định trong đó mỗi Node của cây là một trường hợp thử nghiệm cho một thuộc tính và mỗi nhánh đến từ Node là một giá trị có thể có cho thuộc tính đó.</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Phân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loại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rừng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ngẫu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nhiên</a:t>
            </a: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Thuật toán dựa trên cây này bao gồm một tập hợp các cây quyết định được chọn ngẫu nhiên từ tập con của tập huấn luyện chính. Thuật toán phân loại rừng ngẫu nhiên tổng hợp kết quả đầu ra từ tất cả các cây quyết định khác nhau để quyết định dự đoán đầu ra cuối cùng, dự đoán này chính xác hơn bất kỳ cây riêng lẻ nào.</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K-</a:t>
            </a:r>
            <a:r>
              <a:rPr lang="vi-VN" altLang="ko-KR" sz="1200" b="0" kern="1200" dirty="0">
                <a:solidFill>
                  <a:schemeClr val="tx1"/>
                </a:solidFill>
                <a:latin typeface="SamsungOne-400" panose="020B0503030303020204" pitchFamily="34" charset="0"/>
                <a:cs typeface="+mn-cs"/>
              </a:rPr>
              <a:t>khu vực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nhất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K-khu vực gần nhất giả định rằng những thứ tương tự tồn tại gần nhau. Nó sử dụng tính năng tương tự để dự đoán giá trị của các điểm dữ liệu mới. Mục tiêu chính của thuật toán là xác định khả năng một điểm dữ liệu là một phần của nhóm cụ thể.</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Hồi quy tuyến tính cơ bản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Với hồi quy tuyến tính đơn giản, bạn có thể ước tính mối quan hệ giữa một biến độc lập và một biến phụ thuộc khác bằng cách sử dụng một đường thẳng, với điều kiện cả hai biến đều là định lượng.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Hồi quy tuyến tính bội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phần mở rộng của hồi quy tuyến tính đơn giản, hồi quy bội có thể dự đoán giá trị của biến phụ thuộc dựa trên giá trị của hai hoặc nhiều biến độc lập.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Hồi quy đa thức</a:t>
            </a:r>
            <a:r>
              <a:rPr lang="en-US" altLang="ko-KR" sz="1200" b="0" kern="1200" dirty="0">
                <a:solidFill>
                  <a:schemeClr val="tx1"/>
                </a:solidFill>
                <a:latin typeface="SamsungOne-400" panose="020B0503030303020204" pitchFamily="34" charset="0"/>
                <a:cs typeface="+mn-cs"/>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Mục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đích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hồi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hóa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hoặc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tìm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mối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quan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hệ</a:t>
            </a:r>
            <a:r>
              <a:rPr lang="en-US" altLang="ko-KR" sz="1200" b="0" kern="1200" dirty="0">
                <a:solidFill>
                  <a:schemeClr val="tx1"/>
                </a:solidFill>
                <a:latin typeface="SamsungOne-400" panose="020B0503030303020204" pitchFamily="34" charset="0"/>
                <a:cs typeface="+mn-cs"/>
              </a:rPr>
              <a:t> phi </a:t>
            </a:r>
            <a:r>
              <a:rPr lang="en-US" altLang="ko-KR" sz="1200" b="0" kern="1200" dirty="0" err="1">
                <a:solidFill>
                  <a:schemeClr val="tx1"/>
                </a:solidFill>
                <a:latin typeface="SamsungOne-400" panose="020B0503030303020204" pitchFamily="34" charset="0"/>
                <a:cs typeface="+mn-cs"/>
              </a:rPr>
              <a:t>tuyến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giữa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thuộc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độc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lập</a:t>
            </a:r>
            <a:r>
              <a:rPr lang="en-US" altLang="ko-KR" sz="1200" b="0" kern="1200" dirty="0">
                <a:solidFill>
                  <a:schemeClr val="tx1"/>
                </a:solidFill>
                <a:latin typeface="SamsungOne-400" panose="020B0503030303020204" pitchFamily="34" charset="0"/>
                <a:cs typeface="+mn-cs"/>
              </a:rPr>
              <a:t>.</a:t>
            </a: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bài toán phân loại sử dụng một thuật toán để gán chính xác dữ liệu kiểm tra vào các danh mục cụ thể, chẳng hạn như tách táo ra khỏi cam. Hoặc, trong thế giới thực, các thuật toán học có giám sát có thể được sử dụng để phân loại thư rác trong một thư mục riêng biệt với hộp thư đến của bạn. Bộ phân loại tuyến tính, máy vectơ hỗ trợ, cây quyết định và rừng ngẫu nhiên đều là các loại thuật toán phân loại phổ biến.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Hồi quy là một loại phương pháp học có giám sát khác sử dụng thuật toán để hiểu mối quan hệ giữa các biến phụ thuộc và biến độc lập. Các mô hình hồi quy rất hữu ích để dự đoán các giá trị số dựa trên các điểm dữ liệu khác nhau, chẳng hạn như dự báo doanh thu bán hàng cho một doanh nghiệp nhất định. Một số thuật toán hồi quy phổ biến là hồi quy tuyến tính, hồi quy logistic và hồi quy đa thức.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Ngoài ra còn có một số điểm trùng lặp giữa hai loại thuật toán học máy.</a:t>
            </a:r>
            <a:endParaRPr lang="ko-KR" altLang="en-US" b="0"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a:t>
            </a:fld>
            <a:endParaRPr lang="ko-KR" altLang="en-US" dirty="0"/>
          </a:p>
        </p:txBody>
      </p:sp>
    </p:spTree>
    <p:extLst>
      <p:ext uri="{BB962C8B-B14F-4D97-AF65-F5344CB8AC3E}">
        <p14:creationId xmlns:p14="http://schemas.microsoft.com/office/powerpoint/2010/main" val="4338548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Vì mỗi hàng được biểu diễn bằng một vectơ cục bộ, nên số lượng cột bị giới hạn bởi phạm vi số nguyên nhưng trong thực tế, nó sẽ nhỏ hơn nhiều.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102</a:t>
            </a:fld>
            <a:endParaRPr lang="ko-KR" altLang="en-US" dirty="0"/>
          </a:p>
        </p:txBody>
      </p:sp>
    </p:spTree>
    <p:extLst>
      <p:ext uri="{BB962C8B-B14F-4D97-AF65-F5344CB8AC3E}">
        <p14:creationId xmlns:p14="http://schemas.microsoft.com/office/powerpoint/2010/main" val="19091654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r>
              <a:rPr lang="vi-VN" altLang="ko-KR" dirty="0">
                <a:latin typeface="SamsungOne-400" panose="020B0503030303020204" pitchFamily="34" charset="0"/>
              </a:rPr>
              <a:t>Nó được hỗ trợ bởi một RDD của các hàng được lập chỉ mục, sao cho mỗi hàng được biểu thị bằng chỉ mục của nó (được nhập dài) và một vectơ cục bộ.</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103</a:t>
            </a:fld>
            <a:endParaRPr lang="ko-KR" altLang="en-US" dirty="0"/>
          </a:p>
        </p:txBody>
      </p:sp>
    </p:spTree>
    <p:extLst>
      <p:ext uri="{BB962C8B-B14F-4D97-AF65-F5344CB8AC3E}">
        <p14:creationId xmlns:p14="http://schemas.microsoft.com/office/powerpoint/2010/main" val="11871189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Mỗi mục nhập là một bộ gồm (i: Dài, j: Dài, giá trị: Gấp đôi), trong đó i là chỉ mục hàng, j là chỉ mục cột và giá trị là giá trị mục nhập.</a:t>
            </a:r>
          </a:p>
          <a:p>
            <a:r>
              <a:rPr lang="vi-VN" altLang="ko-KR" dirty="0">
                <a:latin typeface="SamsungOne-400" panose="020B0503030303020204" pitchFamily="34" charset="0"/>
              </a:rPr>
              <a:t>Chỉ nên sử dụng Ma trận tọa độ khi cả hai chiều của ma trận đều lớn và ma trận rất thưa thớt.</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104</a:t>
            </a:fld>
            <a:endParaRPr lang="ko-KR" altLang="en-US" dirty="0"/>
          </a:p>
        </p:txBody>
      </p:sp>
    </p:spTree>
    <p:extLst>
      <p:ext uri="{BB962C8B-B14F-4D97-AF65-F5344CB8AC3E}">
        <p14:creationId xmlns:p14="http://schemas.microsoft.com/office/powerpoint/2010/main" val="29056513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r>
              <a:rPr lang="vi-VN" altLang="ko-KR" sz="1200" b="0" i="0" kern="1200" dirty="0">
                <a:solidFill>
                  <a:schemeClr val="tx1"/>
                </a:solidFill>
                <a:effectLst/>
                <a:latin typeface="SamsungOne-400" panose="020B0503030303020204" pitchFamily="34" charset="0"/>
                <a:cs typeface="+mn-cs"/>
              </a:rPr>
              <a:t>MatrixBlock là một </a:t>
            </a:r>
            <a:r>
              <a:rPr lang="en-US" altLang="ko-KR" sz="1200" b="0" i="0" kern="1200" dirty="0">
                <a:solidFill>
                  <a:schemeClr val="tx1"/>
                </a:solidFill>
                <a:effectLst/>
                <a:latin typeface="SamsungOne-400" panose="020B0503030303020204" pitchFamily="34" charset="0"/>
                <a:cs typeface="+mn-cs"/>
              </a:rPr>
              <a:t>tuple</a:t>
            </a:r>
            <a:r>
              <a:rPr lang="vi-VN" altLang="ko-KR" sz="1200" b="0" i="0" kern="1200" dirty="0">
                <a:solidFill>
                  <a:schemeClr val="tx1"/>
                </a:solidFill>
                <a:effectLst/>
                <a:latin typeface="SamsungOne-400" panose="020B0503030303020204" pitchFamily="34" charset="0"/>
                <a:cs typeface="+mn-cs"/>
              </a:rPr>
              <a:t> ((Int, Int), Matrix), trong đó (Int, Int) là chỉ mục của khối và Matrix là ma trận con tại chỉ mục đã cho với kích thước rowsPerBlock x colsPerBlock.</a:t>
            </a:r>
          </a:p>
          <a:p>
            <a:r>
              <a:rPr lang="vi-VN" altLang="ko-KR" sz="1200" b="0" i="0" kern="1200" dirty="0">
                <a:solidFill>
                  <a:schemeClr val="tx1"/>
                </a:solidFill>
                <a:effectLst/>
                <a:latin typeface="SamsungOne-400" panose="020B0503030303020204" pitchFamily="34" charset="0"/>
                <a:cs typeface="+mn-cs"/>
              </a:rPr>
              <a:t>BlockMatrix cũng có chức năng trợ giúp xác thực có thể dùng để kiểm tra xem BlockMatrix có được thiết lập đúng cách hay không.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105</a:t>
            </a:fld>
            <a:endParaRPr lang="ko-KR" altLang="en-US" dirty="0"/>
          </a:p>
        </p:txBody>
      </p:sp>
    </p:spTree>
    <p:extLst>
      <p:ext uri="{BB962C8B-B14F-4D97-AF65-F5344CB8AC3E}">
        <p14:creationId xmlns:p14="http://schemas.microsoft.com/office/powerpoint/2010/main" val="14237265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dirty="0">
                <a:latin typeface="SamsungOne-400" panose="020B0503030303020204" pitchFamily="34" charset="0"/>
              </a:rPr>
              <a:t>Ví dụ ở đây được chạy trong phòng thí nghiệm để xem kết quả.</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106</a:t>
            </a:fld>
            <a:endParaRPr lang="ko-KR" altLang="en-US" dirty="0"/>
          </a:p>
        </p:txBody>
      </p:sp>
    </p:spTree>
    <p:extLst>
      <p:ext uri="{BB962C8B-B14F-4D97-AF65-F5344CB8AC3E}">
        <p14:creationId xmlns:p14="http://schemas.microsoft.com/office/powerpoint/2010/main" val="30173639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107</a:t>
            </a:fld>
            <a:endParaRPr lang="ko-KR" altLang="en-US" dirty="0"/>
          </a:p>
        </p:txBody>
      </p:sp>
    </p:spTree>
    <p:extLst>
      <p:ext uri="{BB962C8B-B14F-4D97-AF65-F5344CB8AC3E}">
        <p14:creationId xmlns:p14="http://schemas.microsoft.com/office/powerpoint/2010/main" val="2269318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108</a:t>
            </a:fld>
            <a:endParaRPr lang="ko-KR" altLang="en-US" dirty="0"/>
          </a:p>
        </p:txBody>
      </p:sp>
    </p:spTree>
    <p:extLst>
      <p:ext uri="{BB962C8B-B14F-4D97-AF65-F5344CB8AC3E}">
        <p14:creationId xmlns:p14="http://schemas.microsoft.com/office/powerpoint/2010/main" val="21278253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ea typeface="SamsungOne-400" panose="020B0503030303020204" pitchFamily="34" charset="0"/>
              </a:rPr>
              <a:t>Bài học này bao gồm ba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ea typeface="SamsungOne-400" panose="020B0503030303020204" pitchFamily="34" charset="0"/>
              </a:rPr>
              <a:t>Phần 1 nhằm cung cấp một cái nhìn cấp cao về quy trình Spark ML là gì và cách nó được áp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ea typeface="SamsungOne-400" panose="020B0503030303020204" pitchFamily="34" charset="0"/>
              </a:rPr>
              <a:t>Nó bao gồm các thư viện hoặc API cụ thể để tạo đường dẫn.</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ea typeface="SamsungOne-400" panose="020B0503030303020204" pitchFamily="34" charset="0"/>
              </a:rPr>
              <a:t>Trong phần 2, xác định cách lập mô hình bằng hồi quy tuyến tính đơn giản và phân loại. Bạn sẽ dạy ba kỹ thuật học máy phổ biến là gì.</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ea typeface="SamsungOne-400" panose="020B0503030303020204" pitchFamily="34" charset="0"/>
              </a:rPr>
              <a:t>Phần 3 nhằm mục đích tương phản ngắn gọn với Lọc cộng tác và phân cụm của Spark, sau đó tập trung cụ thể vào cách thực hiện một số thao tác cơ bản nhưng phổ biến với API MLlib, bao gồm phân cụm và lọc cộng tác.</a:t>
            </a:r>
            <a:endParaRPr kumimoji="1" lang="en"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110</a:t>
            </a:fld>
            <a:endParaRPr lang="ko-KR" altLang="en-US" dirty="0"/>
          </a:p>
        </p:txBody>
      </p:sp>
    </p:spTree>
    <p:extLst>
      <p:ext uri="{BB962C8B-B14F-4D97-AF65-F5344CB8AC3E}">
        <p14:creationId xmlns:p14="http://schemas.microsoft.com/office/powerpoint/2010/main" val="14832009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Spark MLlib là mô-đun Thư viện máy học Apache Spark. Trong nội bộ, có sẵn hai API chính.</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API dựa trên Spark MLlib RDD dựa trên Bộ dữ liệu phân tán có khả năng phục hồi của Spark. Spark ML API dựa trên DataFrames.</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Bởi vì, Spark MLlib thư viện máy học và MLlib API (API dựa trên RDD) đều sử dụng cùng một tên MLlib nên có thể rất khó hiểu.</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API Spark MLlib RDD không được dùng nữa và hiện tại, API ML dựa trên DataFrame là API chính.</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Chúng tôi sẽ tập trung vào API DataFrame trong chương này.</a:t>
            </a:r>
          </a:p>
          <a:p>
            <a:endParaRPr lang="vi-VN" altLang="ko-KR" sz="120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Spark MLlib hỗ trợ nhiều thuật toán học máy.</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Không thể trình bày chi tiết tất cả các thuật toán trong Bài này.</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Do đó, phần này bao gồm các khái niệm chính được giới thiệu bởi API Đường ống và các ví dụ để chứng minh việc sử dụng thực tế của chúng.</a:t>
            </a:r>
            <a:endParaRPr lang="en-US" altLang="ko-KR" sz="1200" kern="1200" dirty="0">
              <a:solidFill>
                <a:schemeClr val="tx1"/>
              </a:solidFill>
              <a:effectLst/>
              <a:latin typeface="SamsungOne-400" panose="020B0503030303020204" pitchFamily="34" charset="0"/>
              <a:ea typeface="SamsungOne-400" panose="020B0503030303020204" pitchFamily="34" charset="0"/>
              <a:cs typeface="+mn-cs"/>
            </a:endParaRPr>
          </a:p>
          <a:p>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Spark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MLlib</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làm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cho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việc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học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máy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thực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tế</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thể</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mở</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rộng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dễ</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dàng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đồng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thời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bao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gồm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nhiều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thuật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học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máy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phổ</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p>
          <a:p>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Nó</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hỗ</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trợ</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thống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kê</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thể</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mở</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rộng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chuyển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đổi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ea typeface="SamsungOne-400" panose="020B0503030303020204" pitchFamily="34" charset="0"/>
              </a:rPr>
              <a:t>https://spark.apache.org/docs/3.1.2/ml-guide.html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111</a:t>
            </a:fld>
            <a:endParaRPr lang="ko-KR" altLang="en-US" dirty="0"/>
          </a:p>
        </p:txBody>
      </p:sp>
    </p:spTree>
    <p:extLst>
      <p:ext uri="{BB962C8B-B14F-4D97-AF65-F5344CB8AC3E}">
        <p14:creationId xmlns:p14="http://schemas.microsoft.com/office/powerpoint/2010/main" val="10452287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Các quy trình ML cung cấp một bộ API cấp cao thống nhất được xây dựng trên DataFrames.</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ea typeface="SamsungOne-400" panose="020B0503030303020204" pitchFamily="34" charset="0"/>
              </a:rPr>
              <a:t>Spark </a:t>
            </a:r>
            <a:r>
              <a:rPr lang="en-US" altLang="ko-KR" dirty="0" err="1">
                <a:latin typeface="SamsungOne-400" panose="020B0503030303020204" pitchFamily="34" charset="0"/>
                <a:ea typeface="SamsungOne-400" panose="020B0503030303020204" pitchFamily="34" charset="0"/>
              </a:rPr>
              <a:t>MLlib</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cung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cấp</a:t>
            </a:r>
            <a:r>
              <a:rPr lang="en-US" altLang="ko-KR" dirty="0">
                <a:latin typeface="SamsungOne-400" panose="020B0503030303020204" pitchFamily="34" charset="0"/>
                <a:ea typeface="SamsungOne-400" panose="020B0503030303020204" pitchFamily="34" charset="0"/>
              </a:rPr>
              <a:t> API </a:t>
            </a:r>
            <a:r>
              <a:rPr lang="en-US" altLang="ko-KR" dirty="0" err="1">
                <a:latin typeface="SamsungOne-400" panose="020B0503030303020204" pitchFamily="34" charset="0"/>
                <a:ea typeface="SamsungOne-400" panose="020B0503030303020204" pitchFamily="34" charset="0"/>
              </a:rPr>
              <a:t>cấp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cao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để</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xây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dựng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các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quy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trình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học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máy</a:t>
            </a:r>
            <a:r>
              <a:rPr lang="en-US" altLang="ko-KR" dirty="0">
                <a:latin typeface="SamsungOne-400" panose="020B0503030303020204" pitchFamily="34" charset="0"/>
                <a:ea typeface="SamsungOne-400" panose="020B0503030303020204" pitchFamily="34" charset="0"/>
              </a:rPr>
              <a:t>.</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ea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112</a:t>
            </a:fld>
            <a:endParaRPr lang="ko-KR" altLang="en-US" dirty="0"/>
          </a:p>
        </p:txBody>
      </p:sp>
    </p:spTree>
    <p:extLst>
      <p:ext uri="{BB962C8B-B14F-4D97-AF65-F5344CB8AC3E}">
        <p14:creationId xmlns:p14="http://schemas.microsoft.com/office/powerpoint/2010/main" val="358576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Có ba loại máy học chính.</a:t>
                </a:r>
                <a:endParaRPr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Học có giám sát: Dữ liệu được dán nhãn, Phản hồi trực tiếp, Kết quả đầu ra và Dự đoán trong tương lai</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b="0" dirty="0">
                    <a:latin typeface="SamsungOne-400" panose="020B0503030303020204" pitchFamily="34" charset="0"/>
                  </a:rPr>
                  <a:t>Khi biến phản hồi </a:t>
                </a:r>
                <a:r>
                  <a:rPr lang="ko-KR" altLang="vi-VN" b="0" dirty="0">
                    <a:latin typeface="SamsungOne-400" panose="020B0503030303020204" pitchFamily="34" charset="0"/>
                  </a:rPr>
                  <a:t>𝑌 </a:t>
                </a:r>
                <a:r>
                  <a:rPr lang="vi-VN" altLang="ko-KR" b="0" dirty="0">
                    <a:latin typeface="SamsungOne-400" panose="020B0503030303020204" pitchFamily="34" charset="0"/>
                  </a:rPr>
                  <a:t>và “mẫu” mục tiêu được đưa ra, chúng ta có thể áp dụng phương pháp học có giám sát.</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Học không giám sát: Không nhãn và không mục tiêu, tìm cấu trúc ẩn trong dữ liệu</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biến đáp ứng </a:t>
                </a:r>
                <a:r>
                  <a:rPr lang="ko-KR" altLang="vi-VN" b="0" dirty="0">
                    <a:latin typeface="SamsungOne-400" panose="020B0503030303020204" pitchFamily="34" charset="0"/>
                  </a:rPr>
                  <a:t>𝑌 </a:t>
                </a:r>
                <a:r>
                  <a:rPr lang="vi-VN" altLang="ko-KR" b="0" dirty="0">
                    <a:latin typeface="SamsungOne-400" panose="020B0503030303020204" pitchFamily="34" charset="0"/>
                  </a:rPr>
                  <a:t>không tồn tại, chúng ta nên áp dụng phương pháp học không giám sát để tìm ra mẫu ẩn.</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Học tăng cường: Học từ các quy trình quyết định, hệ thống phần thưởng và chuỗi hành động.</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mc:Choice>
        <mc:Fallback xmlns="">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 400" panose="020B0503030303020204" pitchFamily="34" charset="0"/>
                  </a:rPr>
                  <a:t>[Instructor Guide]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 400" panose="020B0503030303020204" pitchFamily="34" charset="0"/>
                  </a:rPr>
                  <a:t>There are three main types of machine learning.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0" dirty="0">
                    <a:latin typeface="SamsungOne 400" panose="020B0503030303020204" pitchFamily="34" charset="0"/>
                  </a:rPr>
                  <a:t>Supervised Learning: Labeled Data, Direct Feedback, Outputs, and Future Predictions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 400" panose="020B0503030303020204" pitchFamily="34" charset="0"/>
                  </a:rPr>
                  <a:t>When the response variable </a:t>
                </a:r>
                <a:r>
                  <a:rPr lang="en-US" altLang="ko-KR" b="0" i="0" dirty="0">
                    <a:latin typeface="Cambria Math" panose="02040503050406030204" pitchFamily="18" charset="0"/>
                  </a:rPr>
                  <a:t>𝑌</a:t>
                </a:r>
                <a:r>
                  <a:rPr lang="en-US" altLang="ko-KR" b="0" dirty="0">
                    <a:latin typeface="SamsungOne 400" panose="020B0503030303020204" pitchFamily="34" charset="0"/>
                  </a:rPr>
                  <a:t> and the target “pattern”</a:t>
                </a:r>
                <a:r>
                  <a:rPr lang="en-US" altLang="ko-KR" b="0" baseline="0" dirty="0">
                    <a:latin typeface="SamsungOne 400" panose="020B0503030303020204" pitchFamily="34" charset="0"/>
                  </a:rPr>
                  <a:t> is given, we can apply supervised learning.</a:t>
                </a:r>
                <a:r>
                  <a:rPr lang="en-US" altLang="ko-KR" b="0" dirty="0">
                    <a:latin typeface="SamsungOne 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0" dirty="0">
                    <a:latin typeface="SamsungOne 400" panose="020B0503030303020204" pitchFamily="34" charset="0"/>
                  </a:rPr>
                  <a:t>Unsupervised Learning: No Labels and No Targets, Finding Hidden Structures in Data</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 400" panose="020B0503030303020204" pitchFamily="34" charset="0"/>
                  </a:rPr>
                  <a:t>When the response variable </a:t>
                </a:r>
                <a:r>
                  <a:rPr lang="en-US" altLang="ko-KR" b="0" i="0" dirty="0">
                    <a:latin typeface="Cambria Math" panose="02040503050406030204" pitchFamily="18" charset="0"/>
                  </a:rPr>
                  <a:t>𝑌</a:t>
                </a:r>
                <a:r>
                  <a:rPr lang="en-US" altLang="ko-KR" b="0" dirty="0">
                    <a:latin typeface="SamsungOne 400" panose="020B0503030303020204" pitchFamily="34" charset="0"/>
                  </a:rPr>
                  <a:t> does</a:t>
                </a:r>
                <a:r>
                  <a:rPr lang="en-US" altLang="ko-KR" b="0" baseline="0" dirty="0">
                    <a:latin typeface="SamsungOne 400" panose="020B0503030303020204" pitchFamily="34" charset="0"/>
                  </a:rPr>
                  <a:t> not exist, we should apply unsupervised learning to find out the hidden pattern.</a:t>
                </a:r>
                <a:r>
                  <a:rPr lang="en-US" altLang="ko-KR" b="0" dirty="0">
                    <a:latin typeface="SamsungOne 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0" dirty="0">
                    <a:latin typeface="SamsungOne 400" panose="020B0503030303020204" pitchFamily="34" charset="0"/>
                  </a:rPr>
                  <a:t>Reinforcement Learning: Learning from decision processes, reward systems, and sequences of actions.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 400" panose="020B0503030303020204" pitchFamily="34" charset="0"/>
                  <a:cs typeface="+mn-cs"/>
                </a:endParaRPr>
              </a:p>
              <a:p>
                <a:endParaRPr lang="ko-KR" altLang="en-US" dirty="0">
                  <a:latin typeface="SamsungOne 400" panose="020B0503030303020204" pitchFamily="34" charset="0"/>
                </a:endParaRPr>
              </a:p>
            </p:txBody>
          </p:sp>
        </mc:Fallback>
      </mc:AlternateContent>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a:t>
            </a:fld>
            <a:endParaRPr lang="ko-KR" altLang="en-US" dirty="0"/>
          </a:p>
        </p:txBody>
      </p:sp>
    </p:spTree>
    <p:extLst>
      <p:ext uri="{BB962C8B-B14F-4D97-AF65-F5344CB8AC3E}">
        <p14:creationId xmlns:p14="http://schemas.microsoft.com/office/powerpoint/2010/main" val="7480337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Spark MLlib cung cấp một bộ API cấp cao thống nhất được xây dựng trên DataFrames.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Nếu cần thì xem lại DataFrames trong spark (chương 6 Bài 2).</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Các đường ống xác định các giai đoạn và thứ tự của một quy trình học máy</a:t>
            </a:r>
            <a:endParaRPr lang="en-US" altLang="ko-KR" dirty="0">
              <a:latin typeface="SamsungOne-400" panose="020B0503030303020204" pitchFamily="34" charset="0"/>
              <a:ea typeface="SamsungOne-400" panose="020B0503030303020204" pitchFamily="34" charset="0"/>
            </a:endParaRPr>
          </a:p>
          <a:p>
            <a:pPr lvl="1"/>
            <a:r>
              <a:rPr lang="vi-VN" altLang="ko-KR" dirty="0">
                <a:latin typeface="SamsungOne-400" panose="020B0503030303020204" pitchFamily="34" charset="0"/>
                <a:ea typeface="SamsungOne-400" panose="020B0503030303020204" pitchFamily="34" charset="0"/>
              </a:rPr>
              <a:t>Một đường ống xâu chuỗi nhiều Máy biến áp và Công cụ ước tính để chỉ định quy trình làm việc ML</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Trong MLlib, các giai đoạn của quy trình được biểu thị bằng một chuỗi các Giai đoạn quy trình cụ thể</a:t>
            </a:r>
            <a:endParaRPr lang="en" altLang="ko-KR" dirty="0">
              <a:latin typeface="SamsungOne-400" panose="020B0503030303020204" pitchFamily="34" charset="0"/>
              <a:ea typeface="SamsungOne-400" panose="020B0503030303020204" pitchFamily="34" charset="0"/>
            </a:endParaRPr>
          </a:p>
          <a:p>
            <a:pPr lvl="1"/>
            <a:r>
              <a:rPr lang="vi-VN" altLang="ko-KR" dirty="0">
                <a:latin typeface="SamsungOne-400" panose="020B0503030303020204" pitchFamily="34" charset="0"/>
                <a:ea typeface="SamsungOne-400" panose="020B0503030303020204" pitchFamily="34" charset="0"/>
              </a:rPr>
              <a:t>PipelineStates là một Máy biến áp và Công cụ ước tính, mỗi người thực hiện các nhiệm vụ.</a:t>
            </a:r>
            <a:endParaRPr lang="en"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Máy biến áp là một thuật toán chuyển đổi một Khung dữ liệu này sang một Khung dữ liệu khác bằng cách sử dụng phương thức transform() .</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Công cụ ước tính là một bản tóm tắt của các thuật toán học tập và chịu trách nhiệm điều chỉnh hoặc đào tạo trên tập dữ liệu để tạo ra Máy biến áp.</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ea typeface="SamsungOne-400" panose="020B0503030303020204" pitchFamily="34" charset="0"/>
              </a:rPr>
              <a:t>https://spark.apache.org/docs/latest/ml-pipeline.html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113</a:t>
            </a:fld>
            <a:endParaRPr lang="ko-KR" altLang="en-US" dirty="0"/>
          </a:p>
        </p:txBody>
      </p:sp>
    </p:spTree>
    <p:extLst>
      <p:ext uri="{BB962C8B-B14F-4D97-AF65-F5344CB8AC3E}">
        <p14:creationId xmlns:p14="http://schemas.microsoft.com/office/powerpoint/2010/main" val="11995991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Biến đổi khác với phép biến đổi đã học trước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Chuyển đổi là một thao tác tạo RDD mới và chuyển đổi không xảy ra cho đến khi một hành động được thực hiện.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Loại chuyển đổi trả về được thay đổi thành loại RDD khác (chỉ có dữ liệu meta) và RDD được tạo một lần là không thay đổi.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Nếu cần xem lại Transformation in spark (chương 6 Bài 1).</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Trong đường dẫn ML, khung dữ liệu là định dạng dữ liệu cơ bản và nó là một Máy biến áp chuyển đổi khung dữ liệu đầu vào thành khung dữ liệu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Máy biến áp là một khái niệm trừu tượng bao gồm các máy biến áp đặc trưng và các mô hình đã học. Máy biến áp thực hiện một phương thức biến đổi (), chuyển đổi một Khung dữ liệu và xuất một Khung dữ liệu mới như trong hình trên.</a:t>
            </a:r>
            <a:endParaRPr lang="en-US"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ea typeface="SamsungOne-400" panose="020B0503030303020204" pitchFamily="34" charset="0"/>
                <a:cs typeface="+mn-cs"/>
              </a:rPr>
              <a:t> </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ea typeface="SamsungOne-400" panose="020B0503030303020204" pitchFamily="34" charset="0"/>
              </a:rPr>
              <a:t>https://spark.apache.org/docs/latest/ml-pipeline.html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114</a:t>
            </a:fld>
            <a:endParaRPr lang="ko-KR" altLang="en-US" dirty="0"/>
          </a:p>
        </p:txBody>
      </p:sp>
    </p:spTree>
    <p:extLst>
      <p:ext uri="{BB962C8B-B14F-4D97-AF65-F5344CB8AC3E}">
        <p14:creationId xmlns:p14="http://schemas.microsoft.com/office/powerpoint/2010/main" val="39976165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Giải</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thích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rằng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máy</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biến</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áp</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171450" indent="-171450">
              <a:buFont typeface="Arial" panose="020B0604020202020204" pitchFamily="34" charset="0"/>
              <a:buChar char="•"/>
            </a:pPr>
            <a:r>
              <a:rPr lang="en" altLang="ko-KR" sz="1200" kern="1200" dirty="0">
                <a:solidFill>
                  <a:schemeClr val="tx1"/>
                </a:solidFill>
                <a:effectLst/>
                <a:latin typeface="SamsungOne-400" panose="020B0503030303020204" pitchFamily="34" charset="0"/>
                <a:ea typeface="SamsungOne-400" panose="020B0503030303020204" pitchFamily="34" charset="0"/>
                <a:cs typeface="+mn-cs"/>
              </a:rPr>
              <a:t>StringIndexer</a:t>
            </a:r>
          </a:p>
          <a:p>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Mã</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hóa</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biểu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diễn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chuỗi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của</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phân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loại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thành</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giá</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trị</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nguyên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Yêu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cầu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phù</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hợp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với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en" altLang="ko-KR" sz="1200" kern="1200" dirty="0" err="1">
                <a:solidFill>
                  <a:schemeClr val="tx1"/>
                </a:solidFill>
                <a:effectLst/>
                <a:latin typeface="SamsungOne-400" panose="020B0503030303020204" pitchFamily="34" charset="0"/>
                <a:ea typeface="SamsungOne-400" panose="020B0503030303020204" pitchFamily="34" charset="0"/>
                <a:cs typeface="+mn-cs"/>
              </a:rPr>
              <a:t>PolynomialExpansion</a:t>
            </a:r>
            <a:r>
              <a:rPr lang="en" altLang="ko-KR" sz="1200" kern="1200" dirty="0">
                <a:solidFill>
                  <a:schemeClr val="tx1"/>
                </a:solidFill>
                <a:effectLst/>
                <a:latin typeface="SamsungOne-400" panose="020B0503030303020204" pitchFamily="34" charset="0"/>
                <a:ea typeface="SamsungOne-400" panose="020B0503030303020204" pitchFamily="34" charset="0"/>
                <a:cs typeface="+mn-cs"/>
              </a:rPr>
              <a:t> </a:t>
            </a:r>
          </a:p>
          <a:p>
            <a:pPr marL="0" indent="0">
              <a:buFont typeface="Arial" panose="020B0604020202020204" pitchFamily="34" charset="0"/>
              <a:buNone/>
            </a:pP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Tạo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tất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cả</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sản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phẩm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của</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tập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hợp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liên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tục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lên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sức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mạnh</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đa</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thức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nhất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định</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Tạo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N^2 – 1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mới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cho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N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p>
          <a:p>
            <a:pPr marL="0" indent="0">
              <a:buFont typeface="Arial" panose="020B0604020202020204" pitchFamily="34" charset="0"/>
              <a:buNone/>
            </a:pP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Yêu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cầu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đầu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vào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bậc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đa</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thức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en" altLang="ko-KR" sz="1200" kern="1200" dirty="0" err="1">
                <a:solidFill>
                  <a:schemeClr val="tx1"/>
                </a:solidFill>
                <a:effectLst/>
                <a:latin typeface="SamsungOne-400" panose="020B0503030303020204" pitchFamily="34" charset="0"/>
                <a:ea typeface="SamsungOne-400" panose="020B0503030303020204" pitchFamily="34" charset="0"/>
                <a:cs typeface="+mn-cs"/>
              </a:rPr>
              <a:t>VectorAssembler</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Tổng hợp các cột DataFrame thành một cột duy nhất chứa một vectơ.</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Lấy đầu vào là tên của các cột để tổng hợp.</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115</a:t>
            </a:fld>
            <a:endParaRPr lang="ko-KR" altLang="en-US" dirty="0"/>
          </a:p>
        </p:txBody>
      </p:sp>
    </p:spTree>
    <p:extLst>
      <p:ext uri="{BB962C8B-B14F-4D97-AF65-F5344CB8AC3E}">
        <p14:creationId xmlns:p14="http://schemas.microsoft.com/office/powerpoint/2010/main" val="37593045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các tham số mô hình được xác định, mô hình có thể được sử dụng để chuyển đổi dữ liệu vô hình thành dự đoán.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116</a:t>
            </a:fld>
            <a:endParaRPr lang="ko-KR" altLang="en-US" dirty="0"/>
          </a:p>
        </p:txBody>
      </p:sp>
    </p:spTree>
    <p:extLst>
      <p:ext uri="{BB962C8B-B14F-4D97-AF65-F5344CB8AC3E}">
        <p14:creationId xmlns:p14="http://schemas.microsoft.com/office/powerpoint/2010/main" val="30283865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đường ống là một công cụ ước tính phức tạp, tạo ra một biến áp PipelineModel.</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117</a:t>
            </a:fld>
            <a:endParaRPr lang="ko-KR" altLang="en-US" dirty="0"/>
          </a:p>
        </p:txBody>
      </p:sp>
    </p:spTree>
    <p:extLst>
      <p:ext uri="{BB962C8B-B14F-4D97-AF65-F5344CB8AC3E}">
        <p14:creationId xmlns:p14="http://schemas.microsoft.com/office/powerpoint/2010/main" val="8699449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Nội</a:t>
            </a:r>
            <a:r>
              <a:rPr lang="en-US" altLang="ko-KR" b="1" dirty="0">
                <a:latin typeface="SamsungOne-400" panose="020B0503030303020204" pitchFamily="34" charset="0"/>
                <a:ea typeface="SamsungOne-400" panose="020B0503030303020204" pitchFamily="34" charset="0"/>
              </a:rPr>
              <a:t> dung </a:t>
            </a:r>
            <a:r>
              <a:rPr lang="en-US" altLang="ko-KR" b="1"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Đường</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ống</a:t>
            </a:r>
            <a:r>
              <a:rPr lang="en-US" altLang="ko-KR" dirty="0">
                <a:latin typeface="SamsungOne-400" panose="020B0503030303020204" pitchFamily="34" charset="0"/>
              </a:rPr>
              <a:t> </a:t>
            </a:r>
            <a:r>
              <a:rPr lang="vi-VN" altLang="ko-KR" dirty="0">
                <a:latin typeface="SamsungOne-400" panose="020B0503030303020204" pitchFamily="34" charset="0"/>
              </a:rPr>
              <a:t>ML là quy trình lập mô hình trong đó một hoặc nhiều Máy biến áp và Công cụ ước tính được kết nối.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Đầu vào là một khung dữ liệu và đầu ra là một mô hình học máy.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Trên thực tế, bản thân Đường ống ML cũng là Công cụ ước tính().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Do đó, việc thực thi Đường ống ML có thể được bắt đầu bằng cách gọi hàm phù hợp, được lưu và sau đó được tải lại sau (Kiên trì).</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Khi đường ống được xây dựng, việc xây dựng mô hình lặp lại trở nên dễ dàng.</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118</a:t>
            </a:fld>
            <a:endParaRPr lang="ko-KR" altLang="en-US" dirty="0"/>
          </a:p>
        </p:txBody>
      </p:sp>
    </p:spTree>
    <p:extLst>
      <p:ext uri="{BB962C8B-B14F-4D97-AF65-F5344CB8AC3E}">
        <p14:creationId xmlns:p14="http://schemas.microsoft.com/office/powerpoint/2010/main" val="27381028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So sánh 2 trường hợp, bạn có thể thấy mô hình (quy trình sản xuất) có thể được tạo và dự đoán rất đơn giản khi sử dụng </a:t>
            </a:r>
            <a:r>
              <a:rPr lang="en-US" altLang="ko-KR" sz="1200" b="0" kern="1200" dirty="0" err="1">
                <a:solidFill>
                  <a:schemeClr val="tx1"/>
                </a:solidFill>
                <a:latin typeface="SamsungOne-400" panose="020B0503030303020204" pitchFamily="34" charset="0"/>
                <a:cs typeface="+mn-cs"/>
              </a:rPr>
              <a:t>đường</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ống</a:t>
            </a:r>
            <a:r>
              <a:rPr lang="vi-VN" altLang="ko-KR" sz="1200" b="0" kern="1200" dirty="0">
                <a:solidFill>
                  <a:schemeClr val="tx1"/>
                </a:solidFill>
                <a:latin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Ở đây, đường ống đề cập đến đối tượng đường ống, không phải luồng dữ liệu.</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119</a:t>
            </a:fld>
            <a:endParaRPr lang="ko-KR" altLang="en-US" dirty="0"/>
          </a:p>
        </p:txBody>
      </p:sp>
    </p:spTree>
    <p:extLst>
      <p:ext uri="{BB962C8B-B14F-4D97-AF65-F5344CB8AC3E}">
        <p14:creationId xmlns:p14="http://schemas.microsoft.com/office/powerpoint/2010/main" val="9320096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Ô màu xanh là Máy biến áp, ô màu đỏ là Công cụ ước lượng.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Tokenizer chia các câu hoặc văn bản thành các từ theo khoảng trắng.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HashingTF chuyển đổi tần suất xuất hiện của một từ trong mỗi câu thành giá trị băm.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Mô hình hồi quy logistic là một hồi quy logistic dự đoán khả năng xảy ra sự kiện bằng cách sử dụng tổ hợp tuyến tính của các biến độc lập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120</a:t>
            </a:fld>
            <a:endParaRPr lang="ko-KR" altLang="en-US" dirty="0"/>
          </a:p>
        </p:txBody>
      </p:sp>
    </p:spTree>
    <p:extLst>
      <p:ext uri="{BB962C8B-B14F-4D97-AF65-F5344CB8AC3E}">
        <p14:creationId xmlns:p14="http://schemas.microsoft.com/office/powerpoint/2010/main" val="16328306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Ví dụ này sử dụng Estimator, Transformer và Param mà không cần đường dẫn.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121</a:t>
            </a:fld>
            <a:endParaRPr lang="ko-KR" altLang="en-US" dirty="0"/>
          </a:p>
        </p:txBody>
      </p:sp>
    </p:spTree>
    <p:extLst>
      <p:ext uri="{BB962C8B-B14F-4D97-AF65-F5344CB8AC3E}">
        <p14:creationId xmlns:p14="http://schemas.microsoft.com/office/powerpoint/2010/main" val="29331462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Ví dụ này sử dụng Estimator, Transformer và Param mà không cần đường dẫn.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122</a:t>
            </a:fld>
            <a:endParaRPr lang="ko-KR" altLang="en-US" dirty="0"/>
          </a:p>
        </p:txBody>
      </p:sp>
    </p:spTree>
    <p:extLst>
      <p:ext uri="{BB962C8B-B14F-4D97-AF65-F5344CB8AC3E}">
        <p14:creationId xmlns:p14="http://schemas.microsoft.com/office/powerpoint/2010/main" val="133179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có giám sát là một phương pháp dạy và học câu trả lời chính xác.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Phân loại là một tiểu thể loại của học tập có giám sát. Mục đích là để dự đoán nhãn lớp phân loại của một mẫu mới dựa trên các quan sát trong quá khứ.</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nhãn lớp rời rạc và không có thứ tự, vì vậy chúng có thể được hiểu là các nhóm mà mẫu thuộc về.</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Bạn thường có nhiều nhãn lớp.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mô hình dự đoán được đào tạo bằng thuật toán học có giám sát có thể gán bất kỳ nhãn lớp nào trong tập dữ liệu đào tạo cho một mẫu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ví dụ điển hình của sự phân loại nhiều lớp này là nhận dạng chữ viết tay.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Hồi quy: dự đoán giá trị đầu ra liên tục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Loại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sát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thứ</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hồi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dự</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tục</a:t>
            </a:r>
            <a:r>
              <a:rPr lang="en-US" altLang="ko-KR" sz="1200" b="0" kern="1200" dirty="0">
                <a:solidFill>
                  <a:schemeClr val="tx1"/>
                </a:solidFill>
                <a:latin typeface="SamsungOne-400" panose="020B0503030303020204" pitchFamily="34" charset="0"/>
                <a:cs typeface="+mn-cs"/>
              </a:rPr>
              <a:t>.</a:t>
            </a: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Nội dung 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Phát hiện thư rác là một ví dụ về nhiệm vụ phân loại nhị phân cổ điển. Thuật toán máy học học một bộ quy tắc để phân biệt giữa hai loại email spam và không phải spam.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Hồi quy là một giá trị đầu ra được cung cấp một biến dự báo (hoặc biến giải thích, đầu vào) và một biến đáp ứng liên tục (hoặc đầu ra, mục tiêu). Tìm mối quan hệ giữa hai biến bạn đang dự đoán.</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a:t>
            </a:fld>
            <a:endParaRPr lang="ko-KR" altLang="en-US" dirty="0"/>
          </a:p>
        </p:txBody>
      </p:sp>
    </p:spTree>
    <p:extLst>
      <p:ext uri="{BB962C8B-B14F-4D97-AF65-F5344CB8AC3E}">
        <p14:creationId xmlns:p14="http://schemas.microsoft.com/office/powerpoint/2010/main" val="1310734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Hầu hết, PipelineModel này được sử dụng tại thời điểm thử nghiệm.</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Ở đây, đường ống đề cập đến đối tượng đường ống.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Đường ống và Mô hình đường ống đơn giản hóa đáng kể các dự án máy học vì các tính toán phức tạp được thực hiện để xây dựng mô hình đã được mã hóa trong chính Mô hình đường ống.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Do đó, nó không phải chuyển đổi dữ liệu mới riêng lẻ trước khi đưa ra dự đoán.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123</a:t>
            </a:fld>
            <a:endParaRPr lang="ko-KR" altLang="en-US" dirty="0"/>
          </a:p>
        </p:txBody>
      </p:sp>
    </p:spTree>
    <p:extLst>
      <p:ext uri="{BB962C8B-B14F-4D97-AF65-F5344CB8AC3E}">
        <p14:creationId xmlns:p14="http://schemas.microsoft.com/office/powerpoint/2010/main" val="23608271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Cấu hình giai đoạn đường ống và đào tạo đường ống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Khởi tạo Transformers và Estimators để soạn Đường ống và xác định thứ tự xử lý thông qua tham số giai đoạn khi Đường ống được khởi tạo.</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xử lý tuần tự, cột đầu ra của giai đoạn trước và cột đầu vào của giai đoạn tiếp theo phải được kết nối.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Đường ống có thể tiến hành đào tạo bằng cách gọi hàm điều chỉnh làm Công cụ ước tính và kết quả là trả về Mô hình đường ống.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Thử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nghiệm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PipelineModel được trả về là một Máy biến áp có thể đưa ra dự đoán về dữ liệu thử nghiệm hoặc dữ liệu thực tế thông qua chức năng biến đổi.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124</a:t>
            </a:fld>
            <a:endParaRPr lang="ko-KR" altLang="en-US" dirty="0"/>
          </a:p>
        </p:txBody>
      </p:sp>
    </p:spTree>
    <p:extLst>
      <p:ext uri="{BB962C8B-B14F-4D97-AF65-F5344CB8AC3E}">
        <p14:creationId xmlns:p14="http://schemas.microsoft.com/office/powerpoint/2010/main" val="14527867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Cấu hình giai đoạn đường ống và đào tạo đường ống</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Khởi tạo Transformers và Estimators để soạn Đường ống và xác định thứ tự xử lý thông qua tham số giai đoạn khi Đường ống được khởi tạo.</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xử lý tuần tự, cột đầu ra của giai đoạn trước và cột đầu vào của giai đoạn tiếp theo phải được kết nối.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Đường ống có thể tiến hành đào tạo bằng cách gọi hàm điều chỉnh làm Công cụ ước tính và kết quả là trả về Mô hình đường ống.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Thử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nghiệm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PipelineModel được trả về là một Máy biến áp có thể đưa ra dự đoán về dữ liệu thử nghiệm hoặc dữ liệu thực tế thông qua chức năng biến đổi.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https://spark.apache.org/docs/latest/ml-pipeline.html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125</a:t>
            </a:fld>
            <a:endParaRPr lang="ko-KR" altLang="en-US" dirty="0"/>
          </a:p>
        </p:txBody>
      </p:sp>
    </p:spTree>
    <p:extLst>
      <p:ext uri="{BB962C8B-B14F-4D97-AF65-F5344CB8AC3E}">
        <p14:creationId xmlns:p14="http://schemas.microsoft.com/office/powerpoint/2010/main" val="15221305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126</a:t>
            </a:fld>
            <a:endParaRPr lang="ko-KR" altLang="en-US" dirty="0"/>
          </a:p>
        </p:txBody>
      </p:sp>
    </p:spTree>
    <p:extLst>
      <p:ext uri="{BB962C8B-B14F-4D97-AF65-F5344CB8AC3E}">
        <p14:creationId xmlns:p14="http://schemas.microsoft.com/office/powerpoint/2010/main" val="31050895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cần, xem lại học có giám sát và học không giám sát qua Bài trước.</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127</a:t>
            </a:fld>
            <a:endParaRPr lang="ko-KR" altLang="en-US" dirty="0"/>
          </a:p>
        </p:txBody>
      </p:sp>
    </p:spTree>
    <p:extLst>
      <p:ext uri="{BB962C8B-B14F-4D97-AF65-F5344CB8AC3E}">
        <p14:creationId xmlns:p14="http://schemas.microsoft.com/office/powerpoint/2010/main" val="704139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333333"/>
                </a:solidFill>
                <a:effectLst/>
                <a:latin typeface="SamsungOne-400" panose="020B0503030303020204" pitchFamily="34" charset="0"/>
                <a:ea typeface="SamsungOne-400" panose="020B0503030303020204" pitchFamily="34" charset="0"/>
              </a:rPr>
              <a:t>Spark MLlib là thư viện máy học có thể mở rộng của Spark bao gồm các thuật toán và tiện ích học tập phổ biến, bao gồm phân loại, hồi quy, phân cụm, lọc cộng tác, giảm kích thước cũng như các nguyên tắc tối ưu hóa cơ bản.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333333"/>
                </a:solidFill>
                <a:effectLst/>
                <a:latin typeface="SamsungOne-400" panose="020B0503030303020204" pitchFamily="34" charset="0"/>
                <a:ea typeface="SamsungOne-400" panose="020B0503030303020204" pitchFamily="34" charset="0"/>
              </a:rPr>
              <a:t>Hướng dẫn cho các thuật toán riêng lẻ được liệt kê bên dưới.</a:t>
            </a:r>
            <a:endParaRPr lang="en-US" altLang="ko-KR" b="0" i="0" dirty="0">
              <a:solidFill>
                <a:srgbClr val="333333"/>
              </a:solidFill>
              <a:effectLst/>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a:t>
            </a:r>
            <a:r>
              <a:rPr lang="en-US" altLang="ko-KR" dirty="0">
                <a:latin typeface="SamsungOne-400" panose="020B0503030303020204" pitchFamily="34" charset="0"/>
              </a:rPr>
              <a:t>guide</a:t>
            </a:r>
            <a:r>
              <a:rPr lang="en-KR" altLang="ko-KR" dirty="0">
                <a:latin typeface="SamsungOne-400" panose="020B0503030303020204" pitchFamily="34" charset="0"/>
              </a:rPr>
              <a:t>.html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128</a:t>
            </a:fld>
            <a:endParaRPr lang="ko-KR" altLang="en-US" dirty="0"/>
          </a:p>
        </p:txBody>
      </p:sp>
    </p:spTree>
    <p:extLst>
      <p:ext uri="{BB962C8B-B14F-4D97-AF65-F5344CB8AC3E}">
        <p14:creationId xmlns:p14="http://schemas.microsoft.com/office/powerpoint/2010/main" val="31265809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indent="0">
              <a:buFont typeface="Arial" panose="020B0604020202020204" pitchFamily="34" charset="0"/>
              <a:buNone/>
            </a:pPr>
            <a:r>
              <a:rPr lang="vi-VN" altLang="ko-KR" dirty="0">
                <a:latin typeface="SamsungOne-400" panose="020B0503030303020204" pitchFamily="34" charset="0"/>
              </a:rPr>
              <a:t>Giới thiệu sơ lược về tiền xử lý bằng Spark Mllib.</a:t>
            </a:r>
            <a:endParaRPr lang="en-US" altLang="ko-KR" dirty="0">
              <a:latin typeface="SamsungOne-400" panose="020B0503030303020204" pitchFamily="34" charset="0"/>
            </a:endParaRPr>
          </a:p>
          <a:p>
            <a:pPr marL="0" indent="0">
              <a:buFont typeface="Arial" panose="020B0604020202020204" pitchFamily="34" charset="0"/>
              <a:buNone/>
            </a:pPr>
            <a:endParaRPr lang="en-US" altLang="ko-KR" dirty="0">
              <a:latin typeface="SamsungOne-400" panose="020B0503030303020204" pitchFamily="34" charset="0"/>
            </a:endParaRPr>
          </a:p>
          <a:p>
            <a:pPr marL="0" indent="0">
              <a:buFont typeface="Arial" panose="020B0604020202020204" pitchFamily="34" charset="0"/>
              <a:buNone/>
            </a:pPr>
            <a:r>
              <a:rPr lang="vi-VN" altLang="ko-KR" dirty="0">
                <a:latin typeface="SamsungOne-400" panose="020B0503030303020204" pitchFamily="34" charset="0"/>
              </a:rPr>
              <a:t>Thông tin dưới đây mang tính chất tham khảo.</a:t>
            </a:r>
            <a:endParaRPr lang="en-US" altLang="ko-KR" dirty="0">
              <a:latin typeface="SamsungOne-400" panose="020B0503030303020204" pitchFamily="34" charset="0"/>
            </a:endParaRPr>
          </a:p>
          <a:p>
            <a:pPr marL="171450" indent="-171450">
              <a:buFont typeface="Arial" panose="020B0604020202020204" pitchFamily="34" charset="0"/>
              <a:buChar char="•"/>
            </a:pPr>
            <a:r>
              <a:rPr lang="vi-VN" altLang="ko-KR" dirty="0">
                <a:latin typeface="SamsungOne-400" panose="020B0503030303020204" pitchFamily="34" charset="0"/>
              </a:rPr>
              <a:t>TF-IDF - Tần số tài liệu nghịch đảo tần số thuật ngữ (TF-IDF) là một phương pháp vector hóa tính năng được sử dụng rộng rãi trong khai thác văn bản để phản ánh tầm quan trọng của một thuật ngữ đối với tài liệu trong kho văn bản</a:t>
            </a:r>
          </a:p>
          <a:p>
            <a:pPr marL="171450" indent="-171450">
              <a:buFont typeface="Arial" panose="020B0604020202020204" pitchFamily="34" charset="0"/>
              <a:buChar char="•"/>
            </a:pPr>
            <a:r>
              <a:rPr lang="vi-VN" altLang="ko-KR" dirty="0">
                <a:latin typeface="SamsungOne-400" panose="020B0503030303020204" pitchFamily="34" charset="0"/>
              </a:rPr>
              <a:t>Word2Vec - Word2Vec tính toán biểu diễn vectơ phân tán của các từ. Ưu điểm chính của các biểu diễn phân tán là các từ tương tự gần nhau trong không gian vectơ, giúp cho việc khái quát hóa thành các mẫu mới dễ dàng hơn và ước tính mô hình mạnh mẽ hơn.</a:t>
            </a:r>
            <a:endParaRPr lang="en-US" altLang="ko-KR" dirty="0">
              <a:latin typeface="SamsungOne-400" panose="020B0503030303020204" pitchFamily="34" charset="0"/>
            </a:endParaRPr>
          </a:p>
          <a:p>
            <a:pPr marL="171450" indent="-171450">
              <a:buFont typeface="Arial" panose="020B0604020202020204" pitchFamily="34" charset="0"/>
              <a:buChar char="•"/>
            </a:pPr>
            <a:endParaRPr lang="en-US" altLang="ko-KR" dirty="0">
              <a:latin typeface="SamsungOne-400" panose="020B0503030303020204" pitchFamily="34" charset="0"/>
            </a:endParaRPr>
          </a:p>
          <a:p>
            <a:pPr marL="0" indent="0">
              <a:buFont typeface="Arial" panose="020B0604020202020204" pitchFamily="34" charset="0"/>
              <a:buNone/>
            </a:pPr>
            <a:r>
              <a:rPr lang="vi-VN" altLang="ko-KR" dirty="0">
                <a:latin typeface="SamsungOne-400" panose="020B0503030303020204" pitchFamily="34" charset="0"/>
              </a:rPr>
              <a:t>Vui lòng xem Tham khảo  dưới đây để biết thêm chi tiết.</a:t>
            </a:r>
            <a:endParaRPr lang="en-US" altLang="ko-KR" dirty="0">
              <a:latin typeface="SamsungOne-400" panose="020B0503030303020204" pitchFamily="34" charset="0"/>
            </a:endParaRPr>
          </a:p>
          <a:p>
            <a:pPr marL="0" indent="0">
              <a:buFont typeface="Arial" panose="020B0604020202020204" pitchFamily="34" charset="0"/>
              <a:buNone/>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https://spark.apache.org/docs/latest/ml-</a:t>
            </a:r>
            <a:r>
              <a:rPr lang="en-US" altLang="ko-KR" dirty="0">
                <a:latin typeface="SamsungOne-400" panose="020B0503030303020204" pitchFamily="34" charset="0"/>
              </a:rPr>
              <a:t>guide</a:t>
            </a:r>
            <a:r>
              <a:rPr lang="en-KR" altLang="ko-KR" dirty="0">
                <a:latin typeface="SamsungOne-400" panose="020B0503030303020204" pitchFamily="34" charset="0"/>
              </a:rPr>
              <a:t>.html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129</a:t>
            </a:fld>
            <a:endParaRPr lang="ko-KR" altLang="en-US" dirty="0"/>
          </a:p>
        </p:txBody>
      </p:sp>
    </p:spTree>
    <p:extLst>
      <p:ext uri="{BB962C8B-B14F-4D97-AF65-F5344CB8AC3E}">
        <p14:creationId xmlns:p14="http://schemas.microsoft.com/office/powerpoint/2010/main" val="11084837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indent="0">
              <a:buFont typeface="Arial" panose="020B0604020202020204" pitchFamily="34" charset="0"/>
              <a:buNone/>
            </a:pPr>
            <a:r>
              <a:rPr lang="en-US" altLang="ko-KR" dirty="0" err="1">
                <a:latin typeface="SamsungOne-400" panose="020B0503030303020204" pitchFamily="34" charset="0"/>
              </a:rPr>
              <a:t>Trang</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bày</a:t>
            </a:r>
            <a:r>
              <a:rPr lang="en-US" altLang="ko-KR" dirty="0">
                <a:latin typeface="SamsungOne-400" panose="020B0503030303020204" pitchFamily="34" charset="0"/>
              </a:rPr>
              <a:t> ở </a:t>
            </a:r>
            <a:r>
              <a:rPr lang="en-US" altLang="ko-KR" dirty="0" err="1">
                <a:latin typeface="SamsungOne-400" panose="020B0503030303020204" pitchFamily="34" charset="0"/>
              </a:rPr>
              <a:t>trên</a:t>
            </a:r>
            <a:r>
              <a:rPr lang="en-US" altLang="ko-KR" dirty="0">
                <a:latin typeface="SamsungOne-400" panose="020B0503030303020204" pitchFamily="34" charset="0"/>
              </a:rPr>
              <a:t> </a:t>
            </a:r>
            <a:r>
              <a:rPr lang="en-US" altLang="ko-KR" dirty="0" err="1">
                <a:latin typeface="SamsungOne-400" panose="020B0503030303020204" pitchFamily="34" charset="0"/>
              </a:rPr>
              <a:t>phác</a:t>
            </a:r>
            <a:r>
              <a:rPr lang="en-US" altLang="ko-KR" dirty="0">
                <a:latin typeface="SamsungOne-400" panose="020B0503030303020204" pitchFamily="34" charset="0"/>
              </a:rPr>
              <a:t> </a:t>
            </a:r>
            <a:r>
              <a:rPr lang="en-US" altLang="ko-KR" dirty="0" err="1">
                <a:latin typeface="SamsungOne-400" panose="020B0503030303020204" pitchFamily="34" charset="0"/>
              </a:rPr>
              <a:t>thảo</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ví</a:t>
            </a:r>
            <a:r>
              <a:rPr lang="en-US" altLang="ko-KR" dirty="0">
                <a:latin typeface="SamsungOne-400" panose="020B0503030303020204" pitchFamily="34" charset="0"/>
              </a:rPr>
              <a:t> </a:t>
            </a:r>
            <a:r>
              <a:rPr lang="en-US" altLang="ko-KR" dirty="0" err="1">
                <a:latin typeface="SamsungOne-400" panose="020B0503030303020204" pitchFamily="34" charset="0"/>
              </a:rPr>
              <a:t>dụ</a:t>
            </a:r>
            <a:r>
              <a:rPr lang="en-US" altLang="ko-KR" dirty="0">
                <a:latin typeface="SamsungOne-400" panose="020B0503030303020204" pitchFamily="34" charset="0"/>
              </a:rPr>
              <a:t> </a:t>
            </a:r>
            <a:r>
              <a:rPr lang="en-US" altLang="ko-KR" dirty="0" err="1">
                <a:latin typeface="SamsungOne-400" panose="020B0503030303020204" pitchFamily="34" charset="0"/>
              </a:rPr>
              <a:t>về</a:t>
            </a:r>
            <a:r>
              <a:rPr lang="en-US" altLang="ko-KR" dirty="0">
                <a:latin typeface="SamsungOne-400" panose="020B0503030303020204" pitchFamily="34" charset="0"/>
              </a:rPr>
              <a:t> </a:t>
            </a:r>
            <a:r>
              <a:rPr lang="en-US" altLang="ko-KR" dirty="0" err="1">
                <a:latin typeface="SamsungOne-400" panose="020B0503030303020204" pitchFamily="34" charset="0"/>
              </a:rPr>
              <a:t>tiền</a:t>
            </a:r>
            <a:r>
              <a:rPr lang="en-US" altLang="ko-KR" dirty="0">
                <a:latin typeface="SamsungOne-400" panose="020B0503030303020204" pitchFamily="34" charset="0"/>
              </a:rPr>
              <a:t> </a:t>
            </a:r>
            <a:r>
              <a:rPr lang="en-US" altLang="ko-KR" dirty="0" err="1">
                <a:latin typeface="SamsungOne-400" panose="020B0503030303020204" pitchFamily="34" charset="0"/>
              </a:rPr>
              <a:t>xử</a:t>
            </a:r>
            <a:r>
              <a:rPr lang="en-US" altLang="ko-KR" dirty="0">
                <a:latin typeface="SamsungOne-400" panose="020B0503030303020204" pitchFamily="34" charset="0"/>
              </a:rPr>
              <a:t> </a:t>
            </a:r>
            <a:r>
              <a:rPr lang="en-US" altLang="ko-KR" dirty="0" err="1">
                <a:latin typeface="SamsungOne-400" panose="020B0503030303020204" pitchFamily="34" charset="0"/>
              </a:rPr>
              <a:t>lý</a:t>
            </a:r>
            <a:r>
              <a:rPr lang="en-US" altLang="ko-KR" dirty="0">
                <a:latin typeface="SamsungOne-400" panose="020B0503030303020204" pitchFamily="34" charset="0"/>
              </a:rPr>
              <a:t>.</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130</a:t>
            </a:fld>
            <a:endParaRPr lang="ko-KR" altLang="en-US" dirty="0"/>
          </a:p>
        </p:txBody>
      </p:sp>
    </p:spTree>
    <p:extLst>
      <p:ext uri="{BB962C8B-B14F-4D97-AF65-F5344CB8AC3E}">
        <p14:creationId xmlns:p14="http://schemas.microsoft.com/office/powerpoint/2010/main" val="5216250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indent="0">
              <a:buFont typeface="Arial" panose="020B0604020202020204" pitchFamily="34" charset="0"/>
              <a:buNone/>
            </a:pPr>
            <a:r>
              <a:rPr lang="vi-VN" altLang="ko-KR" dirty="0">
                <a:latin typeface="SamsungOne-400" panose="020B0503030303020204" pitchFamily="34" charset="0"/>
              </a:rPr>
              <a:t>Trang trình bày ở trên phác thảo một ví dụ về quy trình Spark ML và toàn bộ luồng dữ liệu cho nội dung được lập sơ đồ trên trang trước.</a:t>
            </a:r>
          </a:p>
          <a:p>
            <a:pPr marL="0" indent="0">
              <a:buFont typeface="Arial" panose="020B0604020202020204" pitchFamily="34" charset="0"/>
              <a:buNone/>
            </a:pPr>
            <a:r>
              <a:rPr lang="vi-VN" altLang="ko-KR" dirty="0">
                <a:latin typeface="SamsungOne-400" panose="020B0503030303020204" pitchFamily="34" charset="0"/>
              </a:rPr>
              <a:t>Điều này sử dụng đường dẫn Spark ML để phân biệt nhạc pop với nhạc kim loại nặng bằng cách sử dụng hồi quy logistic.</a:t>
            </a:r>
          </a:p>
          <a:p>
            <a:pPr marL="0" indent="0">
              <a:buFont typeface="Arial" panose="020B0604020202020204" pitchFamily="34" charset="0"/>
              <a:buNone/>
            </a:pPr>
            <a:r>
              <a:rPr lang="vi-VN" altLang="ko-KR" dirty="0">
                <a:latin typeface="SamsungOne-400" panose="020B0503030303020204" pitchFamily="34" charset="0"/>
              </a:rPr>
              <a:t>Vui lòng giải thích ngắn gọn nhất có thể.</a:t>
            </a:r>
            <a:endParaRPr lang="en-US" altLang="ko-KR" dirty="0">
              <a:latin typeface="SamsungOne-400" panose="020B0503030303020204" pitchFamily="34" charset="0"/>
            </a:endParaRPr>
          </a:p>
          <a:p>
            <a:pPr marL="0" indent="0">
              <a:buFont typeface="Arial" panose="020B0604020202020204" pitchFamily="34" charset="0"/>
              <a:buNone/>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 Tokenizer </a:t>
            </a:r>
            <a:r>
              <a:rPr lang="en-US" altLang="ko-KR" b="0" dirty="0" err="1">
                <a:latin typeface="SamsungOne-400" panose="020B0503030303020204" pitchFamily="34" charset="0"/>
              </a:rPr>
              <a:t>đề</a:t>
            </a:r>
            <a:r>
              <a:rPr lang="en-US" altLang="ko-KR" b="0" dirty="0">
                <a:latin typeface="SamsungOne-400" panose="020B0503030303020204" pitchFamily="34" charset="0"/>
              </a:rPr>
              <a:t> </a:t>
            </a:r>
            <a:r>
              <a:rPr lang="en-US" altLang="ko-KR" b="0" dirty="0" err="1">
                <a:latin typeface="SamsungOne-400" panose="020B0503030303020204" pitchFamily="34" charset="0"/>
              </a:rPr>
              <a:t>cập</a:t>
            </a:r>
            <a:r>
              <a:rPr lang="en-US" altLang="ko-KR" b="0" dirty="0">
                <a:latin typeface="SamsungOne-400" panose="020B0503030303020204" pitchFamily="34" charset="0"/>
              </a:rPr>
              <a:t> </a:t>
            </a:r>
            <a:r>
              <a:rPr lang="en-US" altLang="ko-KR" b="0" dirty="0" err="1">
                <a:latin typeface="SamsungOne-400" panose="020B0503030303020204" pitchFamily="34" charset="0"/>
              </a:rPr>
              <a:t>đến</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chia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chuỗi</a:t>
            </a:r>
            <a:r>
              <a:rPr lang="en-US" altLang="ko-KR" b="0" dirty="0">
                <a:latin typeface="SamsungOne-400" panose="020B0503030303020204" pitchFamily="34" charset="0"/>
              </a:rPr>
              <a:t> </a:t>
            </a:r>
            <a:r>
              <a:rPr lang="en-US" altLang="ko-KR" b="0" dirty="0" err="1">
                <a:latin typeface="SamsungOne-400" panose="020B0503030303020204" pitchFamily="34" charset="0"/>
              </a:rPr>
              <a:t>thành</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phần</a:t>
            </a:r>
            <a:r>
              <a:rPr lang="en-US" altLang="ko-KR" b="0" dirty="0">
                <a:latin typeface="SamsungOne-400" panose="020B0503030303020204" pitchFamily="34" charset="0"/>
              </a:rPr>
              <a:t>, </a:t>
            </a:r>
            <a:r>
              <a:rPr lang="en-US" altLang="ko-KR" b="0" dirty="0" err="1">
                <a:latin typeface="SamsungOne-400" panose="020B0503030303020204" pitchFamily="34" charset="0"/>
              </a:rPr>
              <a:t>tức</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Token. </a:t>
            </a:r>
            <a:r>
              <a:rPr lang="en-US" altLang="ko-KR" b="0" dirty="0" err="1">
                <a:latin typeface="SamsungOne-400" panose="020B0503030303020204" pitchFamily="34" charset="0"/>
              </a:rPr>
              <a:t>Mã</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a:t>
            </a:r>
            <a:r>
              <a:rPr lang="en-US" altLang="ko-KR" b="0" dirty="0" err="1">
                <a:latin typeface="SamsungOne-400" panose="020B0503030303020204" pitchFamily="34" charset="0"/>
              </a:rPr>
              <a:t>báo</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đoạn</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chuỗi</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đó</a:t>
            </a:r>
            <a:r>
              <a:rPr lang="en-US" altLang="ko-KR" b="0" dirty="0">
                <a:latin typeface="SamsungOne-400" panose="020B0503030303020204" pitchFamily="34" charset="0"/>
              </a:rPr>
              <a:t> </a:t>
            </a:r>
            <a:r>
              <a:rPr lang="en-US" altLang="ko-KR" b="0" dirty="0" err="1">
                <a:latin typeface="SamsungOne-400" panose="020B0503030303020204" pitchFamily="34" charset="0"/>
              </a:rPr>
              <a:t>mỗi</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mã</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a:t>
            </a:r>
            <a:r>
              <a:rPr lang="en-US" altLang="ko-KR" b="0" dirty="0" err="1">
                <a:latin typeface="SamsungOne-400" panose="020B0503030303020204" pitchFamily="34" charset="0"/>
              </a:rPr>
              <a:t>báo</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 </a:t>
            </a:r>
            <a:r>
              <a:rPr lang="en-US" altLang="ko-KR" b="0" dirty="0" err="1">
                <a:latin typeface="SamsungOne-400" panose="020B0503030303020204" pitchFamily="34" charset="0"/>
              </a:rPr>
              <a:t>Stopwords</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ý </a:t>
            </a:r>
            <a:r>
              <a:rPr lang="en-US" altLang="ko-KR" b="0" dirty="0" err="1">
                <a:latin typeface="SamsungOne-400" panose="020B0503030303020204" pitchFamily="34" charset="0"/>
              </a:rPr>
              <a:t>nghĩa</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truy</a:t>
            </a:r>
            <a:r>
              <a:rPr lang="en-US" altLang="ko-KR" b="0" dirty="0">
                <a:latin typeface="SamsungOne-400" panose="020B0503030303020204" pitchFamily="34" charset="0"/>
              </a:rPr>
              <a:t> </a:t>
            </a:r>
            <a:r>
              <a:rPr lang="en-US" altLang="ko-KR" b="0" dirty="0" err="1">
                <a:latin typeface="SamsungOne-400" panose="020B0503030303020204" pitchFamily="34" charset="0"/>
              </a:rPr>
              <a:t>xuất</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tin hay NLP (Natural Language Processing). </a:t>
            </a:r>
            <a:r>
              <a:rPr lang="en-US" altLang="ko-KR" b="0" dirty="0" err="1">
                <a:latin typeface="SamsungOne-400" panose="020B0503030303020204" pitchFamily="34" charset="0"/>
              </a:rPr>
              <a:t>Ví</a:t>
            </a:r>
            <a:r>
              <a:rPr lang="en-US" altLang="ko-KR" b="0" dirty="0">
                <a:latin typeface="SamsungOne-400" panose="020B0503030303020204" pitchFamily="34" charset="0"/>
              </a:rPr>
              <a:t> </a:t>
            </a:r>
            <a:r>
              <a:rPr lang="en-US" altLang="ko-KR" b="0" dirty="0" err="1">
                <a:latin typeface="SamsungOne-400" panose="020B0503030303020204" pitchFamily="34" charset="0"/>
              </a:rPr>
              <a:t>dụ</a:t>
            </a:r>
            <a:r>
              <a:rPr lang="en-US" altLang="ko-KR" b="0" dirty="0">
                <a:latin typeface="SamsungOne-400" panose="020B0503030303020204" pitchFamily="34" charset="0"/>
              </a:rPr>
              <a:t>: </a:t>
            </a:r>
            <a:r>
              <a:rPr lang="en-US" altLang="ko-KR" b="0" dirty="0" err="1">
                <a:latin typeface="SamsungOne-400" panose="020B0503030303020204" pitchFamily="34" charset="0"/>
              </a:rPr>
              <a:t>mạo</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liên</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v.v.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dừng</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 Word2vec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kỹ</a:t>
            </a:r>
            <a:r>
              <a:rPr lang="en-US" altLang="ko-KR" b="0" dirty="0">
                <a:latin typeface="SamsungOne-400" panose="020B0503030303020204" pitchFamily="34" charset="0"/>
              </a:rPr>
              <a:t> </a:t>
            </a:r>
            <a:r>
              <a:rPr lang="en-US" altLang="ko-KR" b="0" dirty="0" err="1">
                <a:latin typeface="SamsungOne-400" panose="020B0503030303020204" pitchFamily="34" charset="0"/>
              </a:rPr>
              <a:t>thuật</a:t>
            </a:r>
            <a:r>
              <a:rPr lang="en-US" altLang="ko-KR" b="0" dirty="0">
                <a:latin typeface="SamsungOne-400" panose="020B0503030303020204" pitchFamily="34" charset="0"/>
              </a:rPr>
              <a:t> </a:t>
            </a:r>
            <a:r>
              <a:rPr lang="en-US" altLang="ko-KR" b="0" dirty="0" err="1">
                <a:latin typeface="SamsungOne-400" panose="020B0503030303020204" pitchFamily="34" charset="0"/>
              </a:rPr>
              <a:t>xử</a:t>
            </a:r>
            <a:r>
              <a:rPr lang="en-US" altLang="ko-KR" b="0" dirty="0">
                <a:latin typeface="SamsungOne-400" panose="020B0503030303020204" pitchFamily="34" charset="0"/>
              </a:rPr>
              <a:t> </a:t>
            </a:r>
            <a:r>
              <a:rPr lang="en-US" altLang="ko-KR" b="0" dirty="0" err="1">
                <a:latin typeface="SamsungOne-400" panose="020B0503030303020204" pitchFamily="34" charset="0"/>
              </a:rPr>
              <a:t>lý</a:t>
            </a:r>
            <a:r>
              <a:rPr lang="en-US" altLang="ko-KR" b="0" dirty="0">
                <a:latin typeface="SamsungOne-400" panose="020B0503030303020204" pitchFamily="34" charset="0"/>
              </a:rPr>
              <a:t> </a:t>
            </a:r>
            <a:r>
              <a:rPr lang="en-US" altLang="ko-KR" b="0" dirty="0" err="1">
                <a:latin typeface="SamsungOne-400" panose="020B0503030303020204" pitchFamily="34" charset="0"/>
              </a:rPr>
              <a:t>ngôn</a:t>
            </a:r>
            <a:r>
              <a:rPr lang="en-US" altLang="ko-KR" b="0" dirty="0">
                <a:latin typeface="SamsungOne-400" panose="020B0503030303020204" pitchFamily="34" charset="0"/>
              </a:rPr>
              <a:t> </a:t>
            </a:r>
            <a:r>
              <a:rPr lang="en-US" altLang="ko-KR" b="0" dirty="0" err="1">
                <a:latin typeface="SamsungOne-400" panose="020B0503030303020204" pitchFamily="34" charset="0"/>
              </a:rPr>
              <a:t>ngữ</a:t>
            </a:r>
            <a:r>
              <a:rPr lang="en-US" altLang="ko-KR" b="0" dirty="0">
                <a:latin typeface="SamsungOne-400" panose="020B0503030303020204" pitchFamily="34" charset="0"/>
              </a:rPr>
              <a:t> </a:t>
            </a:r>
            <a:r>
              <a:rPr lang="en-US" altLang="ko-KR" b="0" dirty="0" err="1">
                <a:latin typeface="SamsungOne-400" panose="020B0503030303020204" pitchFamily="34" charset="0"/>
              </a:rPr>
              <a:t>tự</a:t>
            </a:r>
            <a:r>
              <a:rPr lang="en-US" altLang="ko-KR" b="0" dirty="0">
                <a:latin typeface="SamsungOne-400" panose="020B0503030303020204" pitchFamily="34" charset="0"/>
              </a:rPr>
              <a:t> </a:t>
            </a:r>
            <a:r>
              <a:rPr lang="en-US" altLang="ko-KR" b="0" dirty="0" err="1">
                <a:latin typeface="SamsungOne-400" panose="020B0503030303020204" pitchFamily="34" charset="0"/>
              </a:rPr>
              <a:t>nhiên</a:t>
            </a:r>
            <a:r>
              <a:rPr lang="en-US" altLang="ko-KR" b="0" dirty="0">
                <a:latin typeface="SamsungOne-400" panose="020B0503030303020204" pitchFamily="34" charset="0"/>
              </a:rPr>
              <a:t>. </a:t>
            </a:r>
            <a:r>
              <a:rPr lang="en-US" altLang="ko-KR" b="0" dirty="0" err="1">
                <a:latin typeface="SamsungOne-400" panose="020B0503030303020204" pitchFamily="34" charset="0"/>
              </a:rPr>
              <a:t>Thuật</a:t>
            </a:r>
            <a:r>
              <a:rPr lang="en-US" altLang="ko-KR" b="0" dirty="0">
                <a:latin typeface="SamsungOne-400" panose="020B0503030303020204" pitchFamily="34" charset="0"/>
              </a:rPr>
              <a:t> </a:t>
            </a:r>
            <a:r>
              <a:rPr lang="en-US" altLang="ko-KR" b="0" dirty="0" err="1">
                <a:latin typeface="SamsungOne-400" panose="020B0503030303020204" pitchFamily="34" charset="0"/>
              </a:rPr>
              <a:t>toán</a:t>
            </a:r>
            <a:r>
              <a:rPr lang="en-US" altLang="ko-KR" b="0" dirty="0">
                <a:latin typeface="SamsungOne-400" panose="020B0503030303020204" pitchFamily="34" charset="0"/>
              </a:rPr>
              <a:t> word2vec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mô</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a:t>
            </a:r>
            <a:r>
              <a:rPr lang="en-US" altLang="ko-KR" b="0" dirty="0" err="1">
                <a:latin typeface="SamsungOne-400" panose="020B0503030303020204" pitchFamily="34" charset="0"/>
              </a:rPr>
              <a:t>mạng</a:t>
            </a:r>
            <a:r>
              <a:rPr lang="en-US" altLang="ko-KR" b="0" dirty="0">
                <a:latin typeface="SamsungOne-400" panose="020B0503030303020204" pitchFamily="34" charset="0"/>
              </a:rPr>
              <a:t> </a:t>
            </a:r>
            <a:r>
              <a:rPr lang="en-US" altLang="ko-KR" b="0" dirty="0" err="1">
                <a:latin typeface="SamsungOne-400" panose="020B0503030303020204" pitchFamily="34" charset="0"/>
              </a:rPr>
              <a:t>thần</a:t>
            </a:r>
            <a:r>
              <a:rPr lang="en-US" altLang="ko-KR" b="0" dirty="0">
                <a:latin typeface="SamsungOne-400" panose="020B0503030303020204" pitchFamily="34" charset="0"/>
              </a:rPr>
              <a:t> </a:t>
            </a:r>
            <a:r>
              <a:rPr lang="en-US" altLang="ko-KR" b="0" dirty="0" err="1">
                <a:latin typeface="SamsungOne-400" panose="020B0503030303020204" pitchFamily="34" charset="0"/>
              </a:rPr>
              <a:t>kinh</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tìm</a:t>
            </a:r>
            <a:r>
              <a:rPr lang="en-US" altLang="ko-KR" b="0" dirty="0">
                <a:latin typeface="SamsungOne-400" panose="020B0503030303020204" pitchFamily="34" charset="0"/>
              </a:rPr>
              <a:t> </a:t>
            </a:r>
            <a:r>
              <a:rPr lang="en-US" altLang="ko-KR" b="0" dirty="0" err="1">
                <a:latin typeface="SamsungOne-400" panose="020B0503030303020204" pitchFamily="34" charset="0"/>
              </a:rPr>
              <a:t>hiểu</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liên</a:t>
            </a:r>
            <a:r>
              <a:rPr lang="en-US" altLang="ko-KR" b="0" dirty="0">
                <a:latin typeface="SamsungOne-400" panose="020B0503030303020204" pitchFamily="34" charset="0"/>
              </a:rPr>
              <a:t> </a:t>
            </a:r>
            <a:r>
              <a:rPr lang="en-US" altLang="ko-KR" b="0" dirty="0" err="1">
                <a:latin typeface="SamsungOne-400" panose="020B0503030303020204" pitchFamily="34" charset="0"/>
              </a:rPr>
              <a:t>kết</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khối</a:t>
            </a:r>
            <a:r>
              <a:rPr lang="en-US" altLang="ko-KR" b="0" dirty="0">
                <a:latin typeface="SamsungOne-400" panose="020B0503030303020204" pitchFamily="34" charset="0"/>
              </a:rPr>
              <a:t> </a:t>
            </a:r>
            <a:r>
              <a:rPr lang="en-US" altLang="ko-KR" b="0" dirty="0" err="1">
                <a:latin typeface="SamsungOne-400" panose="020B0503030303020204" pitchFamily="34" charset="0"/>
              </a:rPr>
              <a:t>văn</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lớn</a:t>
            </a:r>
            <a:r>
              <a:rPr lang="en-US" altLang="ko-KR" b="0" dirty="0">
                <a:latin typeface="SamsungOne-400" panose="020B0503030303020204" pitchFamily="34" charset="0"/>
              </a:rPr>
              <a:t>. </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https://en.wikipedia.org/wiki/Word2vec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131</a:t>
            </a:fld>
            <a:endParaRPr lang="ko-KR" altLang="en-US" dirty="0"/>
          </a:p>
        </p:txBody>
      </p:sp>
    </p:spTree>
    <p:extLst>
      <p:ext uri="{BB962C8B-B14F-4D97-AF65-F5344CB8AC3E}">
        <p14:creationId xmlns:p14="http://schemas.microsoft.com/office/powerpoint/2010/main" val="13435780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kern="1200" dirty="0">
                <a:solidFill>
                  <a:schemeClr val="tx1"/>
                </a:solidFill>
                <a:effectLst/>
                <a:latin typeface="SamsungOne-400" panose="020B0503030303020204" pitchFamily="34" charset="0"/>
                <a:cs typeface="+mn-cs"/>
              </a:rPr>
              <a:t>Phân loại là một hình thức học tập có giám sát</a:t>
            </a:r>
          </a:p>
          <a:p>
            <a:r>
              <a:rPr lang="vi-VN" altLang="ko-KR" sz="1200" kern="1200" dirty="0">
                <a:solidFill>
                  <a:schemeClr val="tx1"/>
                </a:solidFill>
                <a:effectLst/>
                <a:latin typeface="SamsungOne-400" panose="020B0503030303020204" pitchFamily="34" charset="0"/>
                <a:cs typeface="+mn-cs"/>
              </a:rPr>
              <a:t>─ Điều này yêu cầu đào tạo với dữ liệu có nhãn đã biết</a:t>
            </a:r>
          </a:p>
          <a:p>
            <a:r>
              <a:rPr lang="vi-VN" altLang="ko-KR" sz="1200" kern="1200" dirty="0">
                <a:solidFill>
                  <a:schemeClr val="tx1"/>
                </a:solidFill>
                <a:effectLst/>
                <a:latin typeface="SamsungOne-400" panose="020B0503030303020204" pitchFamily="34" charset="0"/>
                <a:cs typeface="+mn-cs"/>
              </a:rPr>
              <a:t>─ Sau đó, bộ phân loại có thể gắn nhãn dữ liệu mới dựa trên những gì nó học được trong quá trình đào tạo</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132</a:t>
            </a:fld>
            <a:endParaRPr lang="ko-KR" altLang="en-US" dirty="0"/>
          </a:p>
        </p:txBody>
      </p:sp>
    </p:spTree>
    <p:extLst>
      <p:ext uri="{BB962C8B-B14F-4D97-AF65-F5344CB8AC3E}">
        <p14:creationId xmlns:p14="http://schemas.microsoft.com/office/powerpoint/2010/main" val="427368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kỹ thuật học không giám sát cho phép bạn khám phá cấu trúc dữ liệu để trích xuất thông tin có ý nghĩa mà không cần sự trợ giúp của các kết quả đầu ra hoặc chức năng phần thưởng đã biết.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Máy tính tự học trên dữ liệu chưa được gắn nhãn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Không tồn tại biến đầu ra (Y), tập trung vào mối quan hệ giữa các biến đầu vào (X)</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Có phân tích cụm nhóm dữ liệu có giá trị biến đầu vào tương tự,</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Phân cụm là một kỹ thuật phân tích dữ liệu khám phá, tổ chức thông tin nhóm được tích lũy mà không có thông tin trước thành các nhóm hoặc cụm con có ý nghĩa.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Phân tích thành phần chính (PCA) làm giảm kích thước của các biến đầu vào và phân tích tương quan Apriori phân tích mối tương quan giữa các mục trong một đơn vị.</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Học không giám sát là một phương pháp học máy trong đó các mô hình không có bất kỳ người giám sát nào hướng dẫn chúng. Các mô hình tự tìm ra các mẫu ẩn và thông tin chi tiết từ dữ liệu được cung cấp.</a:t>
            </a:r>
            <a:endParaRPr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a:t>
            </a:fld>
            <a:endParaRPr lang="ko-KR" altLang="en-US" dirty="0"/>
          </a:p>
        </p:txBody>
      </p:sp>
    </p:spTree>
    <p:extLst>
      <p:ext uri="{BB962C8B-B14F-4D97-AF65-F5344CB8AC3E}">
        <p14:creationId xmlns:p14="http://schemas.microsoft.com/office/powerpoint/2010/main" val="22886693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nhằm dự đoán liệu sinh viên có được tuyển dụng trong vòng 6 tháng hay không thông qua thuật toán phân loại.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giá trị của X là:</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Điểm trung bình đầu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Điểm SAT đầu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Điểm trung bình tốt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Số học kỳ để tốt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Số tiền sinh viên vay,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Số lượng học bổng,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Mức độ tham gia các hoạt động ngoại khóa, (tham gia cao nhất 1,0, không tham gia 0,0)</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Học sinh có học Kinh tế 101 không?, (1 = có, 0 =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Học sinh có học Triết học 101 không? (1 = có, 0 = không)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Giá trị Y cho biết bạn có được tuyển dụng hay không. 1 cho biết có việc làm, -1 cho biết không có việc làm.</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133</a:t>
            </a:fld>
            <a:endParaRPr lang="ko-KR" altLang="en-US" dirty="0"/>
          </a:p>
        </p:txBody>
      </p:sp>
    </p:spTree>
    <p:extLst>
      <p:ext uri="{BB962C8B-B14F-4D97-AF65-F5344CB8AC3E}">
        <p14:creationId xmlns:p14="http://schemas.microsoft.com/office/powerpoint/2010/main" val="8797625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Trong ví dụ này, công nghệ máy học sử dụng hai vectơ đặc trưng, Điểm trung bình tốt nghiệp và Số tiền vay sinh viên, để phân loại những sinh viên được tuyển dụng trong vòng 6 tháng.</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134</a:t>
            </a:fld>
            <a:endParaRPr lang="ko-KR" altLang="en-US" dirty="0"/>
          </a:p>
        </p:txBody>
      </p:sp>
    </p:spTree>
    <p:extLst>
      <p:ext uri="{BB962C8B-B14F-4D97-AF65-F5344CB8AC3E}">
        <p14:creationId xmlns:p14="http://schemas.microsoft.com/office/powerpoint/2010/main" val="20407276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Mô</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f(x) </a:t>
            </a:r>
            <a:r>
              <a:rPr lang="en-US" altLang="ko-KR" b="0" dirty="0" err="1">
                <a:latin typeface="SamsungOne-400" panose="020B0503030303020204" pitchFamily="34" charset="0"/>
              </a:rPr>
              <a:t>này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tạo</a:t>
            </a:r>
            <a:r>
              <a:rPr lang="en-US" altLang="ko-KR" b="0" dirty="0">
                <a:latin typeface="SamsungOne-400" panose="020B0503030303020204" pitchFamily="34" charset="0"/>
              </a:rPr>
              <a:t> </a:t>
            </a:r>
            <a:r>
              <a:rPr lang="en-US" altLang="ko-KR" b="0" dirty="0" err="1">
                <a:latin typeface="SamsungOne-400" panose="020B0503030303020204" pitchFamily="34" charset="0"/>
              </a:rPr>
              <a:t>ra</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mô</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loại</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dự</a:t>
            </a:r>
            <a:r>
              <a:rPr lang="en-US" altLang="ko-KR" b="0" dirty="0">
                <a:latin typeface="SamsungOne-400" panose="020B0503030303020204" pitchFamily="34" charset="0"/>
              </a:rPr>
              <a:t> </a:t>
            </a:r>
            <a:r>
              <a:rPr lang="en-US" altLang="ko-KR" b="0" dirty="0" err="1">
                <a:latin typeface="SamsungOne-400" panose="020B0503030303020204" pitchFamily="34" charset="0"/>
              </a:rPr>
              <a:t>đoán</a:t>
            </a:r>
            <a:r>
              <a:rPr lang="en-US" altLang="ko-KR" b="0" dirty="0">
                <a:latin typeface="SamsungOne-400" panose="020B0503030303020204" pitchFamily="34" charset="0"/>
              </a:rPr>
              <a:t> </a:t>
            </a:r>
            <a:r>
              <a:rPr lang="en-US" altLang="ko-KR" b="0" dirty="0" err="1">
                <a:latin typeface="SamsungOne-400" panose="020B0503030303020204" pitchFamily="34" charset="0"/>
              </a:rPr>
              <a:t>nhãn</a:t>
            </a:r>
            <a:r>
              <a:rPr lang="en-US" altLang="ko-KR" b="0" dirty="0">
                <a:latin typeface="SamsungOne-400" panose="020B0503030303020204" pitchFamily="34" charset="0"/>
              </a:rPr>
              <a:t> y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x </a:t>
            </a:r>
            <a:r>
              <a:rPr lang="en-US" altLang="ko-KR" b="0" dirty="0" err="1">
                <a:latin typeface="SamsungOne-400" panose="020B0503030303020204" pitchFamily="34" charset="0"/>
              </a:rPr>
              <a:t>mới</a:t>
            </a:r>
            <a:r>
              <a:rPr lang="en-US" altLang="ko-KR" b="0" dirty="0">
                <a:latin typeface="SamsungOne-400" panose="020B0503030303020204" pitchFamily="34" charset="0"/>
              </a:rPr>
              <a:t>.</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135</a:t>
            </a:fld>
            <a:endParaRPr lang="ko-KR" altLang="en-US" dirty="0"/>
          </a:p>
        </p:txBody>
      </p:sp>
    </p:spTree>
    <p:extLst>
      <p:ext uri="{BB962C8B-B14F-4D97-AF65-F5344CB8AC3E}">
        <p14:creationId xmlns:p14="http://schemas.microsoft.com/office/powerpoint/2010/main" val="12695748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indent="0">
              <a:buFont typeface="Arial" panose="020B0604020202020204" pitchFamily="34" charset="0"/>
              <a:buNone/>
            </a:pPr>
            <a:r>
              <a:rPr lang="vi-VN" altLang="ko-KR" dirty="0">
                <a:latin typeface="SamsungOne-400" panose="020B0503030303020204" pitchFamily="34" charset="0"/>
                <a:ea typeface="SamsungOne-400" panose="020B0503030303020204" pitchFamily="34" charset="0"/>
              </a:rPr>
              <a:t>Hồi quy là một kỹ thuật học máy trong đó mô hình dự đoán đầu ra là một giá trị số liên tục.</a:t>
            </a:r>
          </a:p>
          <a:p>
            <a:pPr marL="0" indent="0">
              <a:buFont typeface="Arial" panose="020B0604020202020204" pitchFamily="34" charset="0"/>
              <a:buNone/>
            </a:pPr>
            <a:r>
              <a:rPr lang="vi-VN" altLang="ko-KR" dirty="0">
                <a:latin typeface="SamsungOne-400" panose="020B0503030303020204" pitchFamily="34" charset="0"/>
                <a:ea typeface="SamsungOne-400" panose="020B0503030303020204" pitchFamily="34" charset="0"/>
              </a:rPr>
              <a:t>Mục tiêu của hồi quy là vẽ một đường phù hợp nhất hoặc một đường cong giữa dữ liệu.</a:t>
            </a:r>
            <a:endParaRPr lang="en-KR"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136</a:t>
            </a:fld>
            <a:endParaRPr lang="ko-KR" altLang="en-US" dirty="0"/>
          </a:p>
        </p:txBody>
      </p:sp>
    </p:spTree>
    <p:extLst>
      <p:ext uri="{BB962C8B-B14F-4D97-AF65-F5344CB8AC3E}">
        <p14:creationId xmlns:p14="http://schemas.microsoft.com/office/powerpoint/2010/main" val="23617196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sẽ làm việc với ví dụ này cho ví dụ hồi quy của chúng tôi.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số tham số có giá trị thực dao động, một số là số nguyên. Một số thậm chí là câu hỏi có/không.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không hề nói rằng bất kỳ yếu tố nào trong số này thực sự có ảnh hưởng đến mức thu nhập của một sinh viên sắp tốt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một ví dụ đơn giản.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bản đồ đến tập dữ liệu sinh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Điểm trung bình đầu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Điểm SAT đầu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Điểm trung bình tốt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Số học kỳ để tốt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Số tiền sinh viên vay,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Số lượng học bổng,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Mức độ tham gia các hoạt động ngoại khóa, (tham gia cao nhất 1,0, không tham gia 0,0)</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sinh có học Kinh tế 101 không?, (1 = có, 0 =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sinh có học Triết học 101 không? (1 = có, 0 = không)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Điểm trung bình đầu vào, Điểm SAT đầu vào, Điểm trung bình tốt nghiệp, Số học kỳ để tốt nghiệp, Số tiền sinh viên vay, Số tiền học bổng, Mức độ tham gia các hoạt động ngoại khóa, Học sinh có học môn Kinh tế 101 không?, Học sinh có học môn Triết học 101 không?</a:t>
            </a:r>
            <a:endParaRPr lang="en-US" altLang="ko-KR" sz="1200" b="0" kern="1200" dirty="0">
              <a:solidFill>
                <a:schemeClr val="tx1"/>
              </a:solidFill>
              <a:latin typeface="SamsungOne-400" panose="020B0503030303020204" pitchFamily="34" charset="0"/>
              <a:cs typeface="+mn-cs"/>
            </a:endParaRPr>
          </a:p>
          <a:p>
            <a:pPr marL="0" indent="0">
              <a:buFont typeface="Arial"/>
              <a:buNone/>
            </a:pPr>
            <a:endParaRPr lang="en-US" altLang="ko-KR" b="0" dirty="0">
              <a:latin typeface="SamsungOne-400" panose="020B0503030303020204" pitchFamily="34" charset="0"/>
            </a:endParaRPr>
          </a:p>
          <a:p>
            <a:pPr marL="0" indent="0">
              <a:buFont typeface="Arial"/>
              <a:buNone/>
            </a:pP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137</a:t>
            </a:fld>
            <a:endParaRPr lang="ko-KR" altLang="en-US" dirty="0"/>
          </a:p>
        </p:txBody>
      </p:sp>
    </p:spTree>
    <p:extLst>
      <p:ext uri="{BB962C8B-B14F-4D97-AF65-F5344CB8AC3E}">
        <p14:creationId xmlns:p14="http://schemas.microsoft.com/office/powerpoint/2010/main" val="22254500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Hồi quy tuyến tính đơn giản là tình huống được đơn giản hóa khi chúng tôi chỉ có 1 tính năng.</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138</a:t>
            </a:fld>
            <a:endParaRPr lang="ko-KR" altLang="en-US" dirty="0"/>
          </a:p>
        </p:txBody>
      </p:sp>
    </p:spTree>
    <p:extLst>
      <p:ext uri="{BB962C8B-B14F-4D97-AF65-F5344CB8AC3E}">
        <p14:creationId xmlns:p14="http://schemas.microsoft.com/office/powerpoint/2010/main" val="38345552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Sẽ tốt hơn nếu người hướng dẫn giải thích nó so với mô hình phân loại ở trang trước.</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 f(x) này là để tạo ra một mô hình hồi quy đơn giản có thể dự đoán nhãn y cho một x mới.</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139</a:t>
            </a:fld>
            <a:endParaRPr lang="ko-KR" altLang="en-US" dirty="0"/>
          </a:p>
        </p:txBody>
      </p:sp>
    </p:spTree>
    <p:extLst>
      <p:ext uri="{BB962C8B-B14F-4D97-AF65-F5344CB8AC3E}">
        <p14:creationId xmlns:p14="http://schemas.microsoft.com/office/powerpoint/2010/main" val="27257738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indent="-171450">
              <a:buFont typeface="Arial" panose="020B0604020202020204" pitchFamily="34" charset="0"/>
              <a:buChar char="•"/>
            </a:pPr>
            <a:r>
              <a:rPr lang="vi-VN" altLang="ko-KR" dirty="0">
                <a:latin typeface="SamsungOne-400" panose="020B0503030303020204" pitchFamily="34" charset="0"/>
              </a:rPr>
              <a:t>Tập dữ liệu huấn luyện bao gồm nhãn và vectơ đặc trưng. Các loại LabeledPoint được sử dụng cho loại tập dữ liệu này.</a:t>
            </a:r>
            <a:endParaRPr lang="en-US" altLang="ko-KR" baseline="0" dirty="0">
              <a:latin typeface="SamsungOne-400" panose="020B0503030303020204" pitchFamily="34" charset="0"/>
            </a:endParaRPr>
          </a:p>
          <a:p>
            <a:pPr marL="628650" lvl="1" indent="-171450">
              <a:buFont typeface="Arial" panose="020B0604020202020204" pitchFamily="34" charset="0"/>
              <a:buChar char="•"/>
            </a:pPr>
            <a:r>
              <a:rPr lang="vi-VN" altLang="ko-KR" dirty="0">
                <a:latin typeface="SamsungOne-400" panose="020B0503030303020204" pitchFamily="34" charset="0"/>
              </a:rPr>
              <a:t># Tạo một điểm được gán nhãn với nhãn dương (đúng) và một vectơ đặc trưng dày đặc.</a:t>
            </a:r>
          </a:p>
          <a:p>
            <a:pPr marL="628650" lvl="1" indent="-171450">
              <a:buFont typeface="Arial" panose="020B0604020202020204" pitchFamily="34" charset="0"/>
              <a:buChar char="•"/>
            </a:pPr>
            <a:r>
              <a:rPr lang="vi-VN" altLang="ko-KR" dirty="0">
                <a:latin typeface="SamsungOne-400" panose="020B0503030303020204" pitchFamily="34" charset="0"/>
              </a:rPr>
              <a:t>pos = LabeledPoint(1.0, [1.0, 0.0, 3.0])</a:t>
            </a:r>
            <a:endParaRPr lang="en-US" altLang="ko-KR" dirty="0">
              <a:latin typeface="SamsungOne-400" panose="020B0503030303020204" pitchFamily="34" charset="0"/>
            </a:endParaRPr>
          </a:p>
          <a:p>
            <a:pPr marL="628650" lvl="1" indent="-171450">
              <a:buFont typeface="Arial" panose="020B0604020202020204" pitchFamily="34" charset="0"/>
              <a:buChar char="•"/>
            </a:pPr>
            <a:endParaRPr lang="en-US" altLang="ko-KR" dirty="0">
              <a:latin typeface="SamsungOne-400" panose="020B0503030303020204" pitchFamily="34" charset="0"/>
            </a:endParaRPr>
          </a:p>
          <a:p>
            <a:pPr marL="171450" lvl="0" indent="-171450">
              <a:buFont typeface="Arial" panose="020B0604020202020204" pitchFamily="34" charset="0"/>
              <a:buChar char="•"/>
            </a:pPr>
            <a:r>
              <a:rPr lang="vi-VN" altLang="ko-KR" dirty="0">
                <a:latin typeface="SamsungOne-400" panose="020B0503030303020204" pitchFamily="34" charset="0"/>
              </a:rPr>
              <a:t>Thông thường bạn phải phân tích cú pháp dữ liệu.</a:t>
            </a:r>
            <a:endParaRPr lang="en-US" altLang="ko-KR" dirty="0">
              <a:latin typeface="SamsungOne-400" panose="020B0503030303020204" pitchFamily="34" charset="0"/>
            </a:endParaRPr>
          </a:p>
          <a:p>
            <a:pPr marL="628650" lvl="1" indent="-171450">
              <a:buFont typeface="Arial" panose="020B0604020202020204" pitchFamily="34" charset="0"/>
              <a:buChar char="•"/>
            </a:pPr>
            <a:r>
              <a:rPr lang="vi-VN" altLang="ko-KR" dirty="0">
                <a:latin typeface="SamsungOne-400" panose="020B0503030303020204" pitchFamily="34" charset="0"/>
              </a:rPr>
              <a:t>Ở đây chúng tôi đang đọc từng dòng và tách nhãn khỏi vectơ đặc trưng</a:t>
            </a:r>
          </a:p>
          <a:p>
            <a:pPr marL="628650" lvl="1" indent="-171450">
              <a:buFont typeface="Arial" panose="020B0604020202020204" pitchFamily="34" charset="0"/>
              <a:buChar char="•"/>
            </a:pPr>
            <a:r>
              <a:rPr lang="vi-VN" altLang="ko-KR" dirty="0">
                <a:latin typeface="SamsungOne-400" panose="020B0503030303020204" pitchFamily="34" charset="0"/>
              </a:rPr>
              <a:t>2 mục được phân tách bằng dấu cách và dòng.split(‘ ‘) phân tích từng mục thành Giá trị</a:t>
            </a:r>
          </a:p>
          <a:p>
            <a:pPr marL="628650" lvl="1" indent="-171450">
              <a:buFont typeface="Arial" panose="020B0604020202020204" pitchFamily="34" charset="0"/>
              <a:buChar char="•"/>
            </a:pPr>
            <a:r>
              <a:rPr lang="vi-VN" altLang="ko-KR" dirty="0">
                <a:latin typeface="SamsungOne-400" panose="020B0503030303020204" pitchFamily="34" charset="0"/>
              </a:rPr>
              <a:t>Mục đầu tiên trong Giá trị hoặc giá trị [0] là nhãn và giá trị [1] là vectơ đặc trưng</a:t>
            </a:r>
            <a:endParaRPr lang="en-US" altLang="ko-KR" baseline="0" dirty="0">
              <a:latin typeface="SamsungOne-400" panose="020B0503030303020204" pitchFamily="34" charset="0"/>
            </a:endParaRPr>
          </a:p>
          <a:p>
            <a:pPr marL="628650" lvl="1" indent="-171450">
              <a:buFont typeface="Arial" panose="020B0604020202020204" pitchFamily="34" charset="0"/>
              <a:buChar char="•"/>
            </a:pPr>
            <a:endParaRPr lang="en-US" altLang="ko-KR" baseline="0" dirty="0">
              <a:latin typeface="SamsungOne-400" panose="020B0503030303020204" pitchFamily="34" charset="0"/>
            </a:endParaRPr>
          </a:p>
          <a:p>
            <a:pPr marL="171450" lvl="0" indent="-171450">
              <a:buFont typeface="Arial" panose="020B0604020202020204" pitchFamily="34" charset="0"/>
              <a:buChar char="•"/>
            </a:pPr>
            <a:r>
              <a:rPr lang="vi-VN" altLang="ko-KR" baseline="0" dirty="0">
                <a:latin typeface="SamsungOne-400" panose="020B0503030303020204" pitchFamily="34" charset="0"/>
              </a:rPr>
              <a:t>Trong pySpark, bối cảnh Spark được tạo tự động cho bạn và được truy cập qua sc</a:t>
            </a:r>
            <a:endParaRPr lang="en-US" altLang="ko-KR" baseline="0" dirty="0">
              <a:latin typeface="SamsungOne-400" panose="020B0503030303020204" pitchFamily="34" charset="0"/>
            </a:endParaRPr>
          </a:p>
          <a:p>
            <a:pPr marL="628650" lvl="1" indent="-171450">
              <a:buFont typeface="Arial" panose="020B0604020202020204" pitchFamily="34" charset="0"/>
              <a:buChar char="•"/>
            </a:pPr>
            <a:r>
              <a:rPr lang="vi-VN" altLang="ko-KR" baseline="0" dirty="0">
                <a:latin typeface="SamsungOne-400" panose="020B0503030303020204" pitchFamily="34" charset="0"/>
              </a:rPr>
              <a:t>Đọc textFile và lưu nó vào dữ liệu</a:t>
            </a:r>
          </a:p>
          <a:p>
            <a:pPr marL="628650" lvl="1" indent="-171450">
              <a:buFont typeface="Arial" panose="020B0604020202020204" pitchFamily="34" charset="0"/>
              <a:buChar char="•"/>
            </a:pPr>
            <a:r>
              <a:rPr lang="vi-VN" altLang="ko-KR" baseline="0" dirty="0">
                <a:latin typeface="SamsungOne-400" panose="020B0503030303020204" pitchFamily="34" charset="0"/>
              </a:rPr>
              <a:t>Mỗi dòng sẽ là một mục trong RDD “dữ liệu”</a:t>
            </a:r>
            <a:endParaRPr lang="en-US" altLang="ko-KR" baseline="0" dirty="0">
              <a:latin typeface="SamsungOne-400" panose="020B0503030303020204" pitchFamily="34" charset="0"/>
            </a:endParaRPr>
          </a:p>
          <a:p>
            <a:pPr marL="628650" lvl="1" indent="-171450">
              <a:buFont typeface="Arial" panose="020B0604020202020204" pitchFamily="34" charset="0"/>
              <a:buChar char="•"/>
            </a:pPr>
            <a:endParaRPr lang="en-US" altLang="ko-KR" baseline="0" dirty="0">
              <a:latin typeface="SamsungOne-400" panose="020B0503030303020204" pitchFamily="34" charset="0"/>
            </a:endParaRPr>
          </a:p>
          <a:p>
            <a:pPr marL="171450" lvl="0" indent="-171450">
              <a:buFont typeface="Arial" panose="020B0604020202020204" pitchFamily="34" charset="0"/>
              <a:buChar char="•"/>
            </a:pPr>
            <a:r>
              <a:rPr lang="vi-VN" altLang="ko-KR" baseline="0" dirty="0">
                <a:latin typeface="SamsungOne-400" panose="020B0503030303020204" pitchFamily="34" charset="0"/>
              </a:rPr>
              <a:t>Tiếp theo, bạn thực hiện chuyển đổi RDD bằng cách ánh xạ điểm phân tích hàm (là hàm chúng tôi đã xác định) tới từng mục, trong trường hợp này là từng dòng của tệp văn bản</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pPr marL="171450" indent="-171450">
              <a:buFont typeface="Arial" panose="020B0604020202020204" pitchFamily="34" charset="0"/>
              <a:buChar char="•"/>
            </a:pPr>
            <a:r>
              <a:rPr lang="vi-VN" altLang="ko-KR" dirty="0">
                <a:latin typeface="SamsungOne-400" panose="020B0503030303020204" pitchFamily="34" charset="0"/>
              </a:rPr>
              <a:t>parsedData là một LabeledPoints (một loại dữ liệu lưu trữ các nhãn và tính năng vectơ là double ) chứa tập dữ liệu huấn luyện mà chúng tôi đã phân tích cú pháp</a:t>
            </a:r>
          </a:p>
          <a:p>
            <a:pPr marL="171450" indent="-171450">
              <a:buFont typeface="Arial" panose="020B0604020202020204" pitchFamily="34" charset="0"/>
              <a:buChar char="•"/>
            </a:pPr>
            <a:r>
              <a:rPr lang="vi-VN" altLang="ko-KR" dirty="0">
                <a:latin typeface="SamsungOne-400" panose="020B0503030303020204" pitchFamily="34" charset="0"/>
              </a:rPr>
              <a:t>Việc chuyển đổi bản đồ áp dụng hàm lambda cho từng mục trong parsedData (nhãn:double, features: Vector)</a:t>
            </a:r>
            <a:endParaRPr lang="en-US" altLang="ko-KR" baseline="0" dirty="0">
              <a:latin typeface="SamsungOne-400" panose="020B0503030303020204" pitchFamily="34" charset="0"/>
            </a:endParaRPr>
          </a:p>
          <a:p>
            <a:pPr marL="628650" lvl="1" indent="-171450">
              <a:buFont typeface="Arial" panose="020B0604020202020204" pitchFamily="34" charset="0"/>
              <a:buChar char="•"/>
            </a:pPr>
            <a:r>
              <a:rPr lang="vi-VN" altLang="ko-KR" baseline="0" dirty="0">
                <a:latin typeface="SamsungOne-400" panose="020B0503030303020204" pitchFamily="34" charset="0"/>
              </a:rPr>
              <a:t>Trong trường hợp này, lambda tạo một bộ mới gồm (nhãn, giá trị dự đoán)</a:t>
            </a:r>
          </a:p>
          <a:p>
            <a:pPr marL="628650" lvl="1" indent="-171450">
              <a:buFont typeface="Arial" panose="020B0604020202020204" pitchFamily="34" charset="0"/>
              <a:buChar char="•"/>
            </a:pPr>
            <a:r>
              <a:rPr lang="vi-VN" altLang="ko-KR" baseline="0" dirty="0">
                <a:latin typeface="SamsungOne-400" panose="020B0503030303020204" pitchFamily="34" charset="0"/>
              </a:rPr>
              <a:t>Tất cả điều này được lưu trong nhãnAndPreds</a:t>
            </a:r>
            <a:endParaRPr lang="en-US" altLang="ko-KR" baseline="0" dirty="0">
              <a:latin typeface="SamsungOne-400" panose="020B0503030303020204" pitchFamily="34" charset="0"/>
            </a:endParaRPr>
          </a:p>
          <a:p>
            <a:pPr marL="171450" lvl="0" indent="-171450">
              <a:buFont typeface="Arial" panose="020B0604020202020204" pitchFamily="34" charset="0"/>
              <a:buChar char="•"/>
            </a:pPr>
            <a:r>
              <a:rPr lang="vi-VN" altLang="ko-KR" baseline="0" dirty="0">
                <a:latin typeface="SamsungOne-400" panose="020B0503030303020204" pitchFamily="34" charset="0"/>
              </a:rPr>
              <a:t>Tiếp theo, chúng tôi áp dụng chuyển đổi bộ lọc bằng hàm lambda v != p (giá trị của nhãn – mục đầu tiên trong bộ (v) không bằng giá trị của dự đoán – mục thứ hai trong bộ (p) )</a:t>
            </a:r>
          </a:p>
          <a:p>
            <a:pPr marL="171450" lvl="0" indent="-171450">
              <a:buFont typeface="Arial" panose="020B0604020202020204" pitchFamily="34" charset="0"/>
              <a:buChar char="•"/>
            </a:pPr>
            <a:r>
              <a:rPr lang="vi-VN" altLang="ko-KR" baseline="0" dirty="0">
                <a:latin typeface="SamsungOne-400" panose="020B0503030303020204" pitchFamily="34" charset="0"/>
              </a:rPr>
              <a:t>Chúng tôi chuyển số đó để đếm() về bản chất sẽ đếm số lượng dự đoán không chính xác</a:t>
            </a:r>
          </a:p>
          <a:p>
            <a:pPr marL="171450" lvl="0" indent="-171450">
              <a:buFont typeface="Arial" panose="020B0604020202020204" pitchFamily="34" charset="0"/>
              <a:buChar char="•"/>
            </a:pPr>
            <a:r>
              <a:rPr lang="vi-VN" altLang="ko-KR" baseline="0" dirty="0">
                <a:latin typeface="SamsungOne-400" panose="020B0503030303020204" pitchFamily="34" charset="0"/>
              </a:rPr>
              <a:t>In trainErr chứa số lượng dự đoán không chính xác</a:t>
            </a:r>
            <a:endParaRPr lang="en-US" altLang="ko-KR" baseline="0" dirty="0">
              <a:latin typeface="SamsungOne-400" panose="020B0503030303020204" pitchFamily="34" charset="0"/>
            </a:endParaRPr>
          </a:p>
          <a:p>
            <a:pPr marL="171450" lvl="0" indent="-171450">
              <a:buFont typeface="Arial" panose="020B0604020202020204" pitchFamily="34" charset="0"/>
              <a:buChar char="•"/>
            </a:pPr>
            <a:endParaRPr lang="en-US" altLang="ko-KR" baseline="0" dirty="0">
              <a:latin typeface="SamsungOne-400" panose="020B0503030303020204" pitchFamily="34" charset="0"/>
            </a:endParaRPr>
          </a:p>
          <a:p>
            <a:pPr marL="171450" lvl="0" indent="-171450">
              <a:buFont typeface="Arial" panose="020B0604020202020204" pitchFamily="34" charset="0"/>
              <a:buChar char="•"/>
            </a:pPr>
            <a:r>
              <a:rPr lang="vi-VN" altLang="ko-KR" baseline="0" dirty="0">
                <a:latin typeface="SamsungOne-400" panose="020B0503030303020204" pitchFamily="34" charset="0"/>
              </a:rPr>
              <a:t>Cuối cùng lưu mô hình mới</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140</a:t>
            </a:fld>
            <a:endParaRPr lang="ko-KR" altLang="en-US" dirty="0"/>
          </a:p>
        </p:txBody>
      </p:sp>
    </p:spTree>
    <p:extLst>
      <p:ext uri="{BB962C8B-B14F-4D97-AF65-F5344CB8AC3E}">
        <p14:creationId xmlns:p14="http://schemas.microsoft.com/office/powerpoint/2010/main" val="7561401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141</a:t>
            </a:fld>
            <a:endParaRPr lang="ko-KR" altLang="en-US" dirty="0"/>
          </a:p>
        </p:txBody>
      </p:sp>
    </p:spTree>
    <p:extLst>
      <p:ext uri="{BB962C8B-B14F-4D97-AF65-F5344CB8AC3E}">
        <p14:creationId xmlns:p14="http://schemas.microsoft.com/office/powerpoint/2010/main" val="17465608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Bảng hiển thị các thuật toán đại diện được SparkMLlib hỗ trợ.</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Spark MLlib hỗ trợ từng thuật toán trong số ba thuật toán chính bao gồm Phân loại (và hồi quy), Phân cụm và lọc cộng tác (khuyến nghị).</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số thuật toán dự đoán được thiết kế nhiều hơn để xử lý các biến dự đoán liên tục, trong khi các thuật toán khác tốt hơn để xử lý các biến phân loại hoặc rời rạc.</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142</a:t>
            </a:fld>
            <a:endParaRPr lang="ko-KR" altLang="en-US" dirty="0"/>
          </a:p>
        </p:txBody>
      </p:sp>
    </p:spTree>
    <p:extLst>
      <p:ext uri="{BB962C8B-B14F-4D97-AF65-F5344CB8AC3E}">
        <p14:creationId xmlns:p14="http://schemas.microsoft.com/office/powerpoint/2010/main" val="1082468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tăng cường có thể được coi là một lĩnh vực liên quan đến học có giám sát vì thông tin về trạng thái hiện tại của môi trường chứa các tín hiệu phần thưởng.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Đại lý: Người ra quyết định đào tạo.</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Môi trường: Cài đặt chung nơi tác nhân tìm hiểu và quyết định những hành động cần thực hiện.</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Hành động : Một trong số các hành động mà tổng đài viên có thể thực hiện</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State : Tình trạng mà đại lý đang ở</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Phần thưởng : Lợi nhuận hoặc mất mát mà tác nhân nhận được từ môi trường do hành động của chính tác nhân đó</a:t>
            </a:r>
          </a:p>
          <a:p>
            <a:pPr marL="171450" indent="-171450">
              <a:buFont typeface="Arial" panose="020B0604020202020204" pitchFamily="34" charset="0"/>
              <a:buChar cha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Việc học tăng cường sẽ không được đề cập trong khóa học này.</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a:t>
            </a:fld>
            <a:endParaRPr lang="ko-KR" altLang="en-US" dirty="0"/>
          </a:p>
        </p:txBody>
      </p:sp>
    </p:spTree>
    <p:extLst>
      <p:ext uri="{BB962C8B-B14F-4D97-AF65-F5344CB8AC3E}">
        <p14:creationId xmlns:p14="http://schemas.microsoft.com/office/powerpoint/2010/main" val="11263060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cần, xem lại thuật toán k-mean và phân cụm của Bài trước.</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143</a:t>
            </a:fld>
            <a:endParaRPr lang="ko-KR" altLang="en-US" dirty="0"/>
          </a:p>
        </p:txBody>
      </p:sp>
    </p:spTree>
    <p:extLst>
      <p:ext uri="{BB962C8B-B14F-4D97-AF65-F5344CB8AC3E}">
        <p14:creationId xmlns:p14="http://schemas.microsoft.com/office/powerpoint/2010/main" val="13018112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indent="-171450">
              <a:buFont typeface="Arial" panose="020B0604020202020204" pitchFamily="34" charset="0"/>
              <a:buChar char="•"/>
            </a:pPr>
            <a:r>
              <a:rPr lang="vi-VN" altLang="ko-KR" b="0" dirty="0">
                <a:latin typeface="SamsungOne-400" panose="020B0503030303020204" pitchFamily="34" charset="0"/>
              </a:rPr>
              <a:t>Trong mỗi lần lặp lại, một giá trị trung bình mới (khoảng cách trung bình đến trung tâm của mỗi điểm) được tính toán, di chuyển trung tâm đến giữa</a:t>
            </a:r>
          </a:p>
          <a:p>
            <a:pPr marL="171450" indent="-171450">
              <a:buFont typeface="Arial" panose="020B0604020202020204" pitchFamily="34" charset="0"/>
              <a:buChar char="•"/>
            </a:pPr>
            <a:r>
              <a:rPr lang="vi-VN" altLang="ko-KR" b="0" dirty="0">
                <a:latin typeface="SamsungOne-400" panose="020B0503030303020204" pitchFamily="34" charset="0"/>
              </a:rPr>
              <a:t>Khi các tâm mới đã được chỉ định, đối với mỗi điểm, hãy tìm tâm có khoảng cách ngắn nhất và gán cho cụm đó</a:t>
            </a:r>
          </a:p>
          <a:p>
            <a:pPr marL="171450" indent="-171450">
              <a:buFont typeface="Arial" panose="020B0604020202020204" pitchFamily="34" charset="0"/>
              <a:buChar char="•"/>
            </a:pPr>
            <a:r>
              <a:rPr lang="vi-VN" altLang="ko-KR" b="0" dirty="0">
                <a:latin typeface="SamsungOne-400" panose="020B0503030303020204" pitchFamily="34" charset="0"/>
              </a:rPr>
              <a:t>Lặp lại cho đến khi hội tụ</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144</a:t>
            </a:fld>
            <a:endParaRPr lang="ko-KR" altLang="en-US" dirty="0"/>
          </a:p>
        </p:txBody>
      </p:sp>
    </p:spTree>
    <p:extLst>
      <p:ext uri="{BB962C8B-B14F-4D97-AF65-F5344CB8AC3E}">
        <p14:creationId xmlns:p14="http://schemas.microsoft.com/office/powerpoint/2010/main" val="393374764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Nhập</a:t>
            </a:r>
            <a:r>
              <a:rPr lang="en-US" altLang="ko-KR" dirty="0">
                <a:latin typeface="SamsungOne-400" panose="020B0503030303020204" pitchFamily="34" charset="0"/>
              </a:rPr>
              <a:t> </a:t>
            </a:r>
            <a:r>
              <a:rPr lang="en-US" altLang="ko-KR" dirty="0" err="1">
                <a:latin typeface="SamsungOne-400" panose="020B0503030303020204" pitchFamily="34" charset="0"/>
              </a:rPr>
              <a:t>khẩu</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Kmeans</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KMeansModel</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Tải tập dữ liệu văn bản vào SparkContext sc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Phân tích từng dòng dữ liệu. Mỗi điểm dữ liệu được phân tách bằng một khoảng trắng.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Lưu tất cả các điểm dữ liệu vào một mảng float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parsedData là tập dữ liệu RDD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2 là k, hoặc số cụm cần tìm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maxIteration là số lần lặp tối đa để hội tụ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Số lần chạy là số lần chạy của thuật toán để thực hiện song song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chế độ khởi tạo Điều này có thể là ngẫu nhiên hoặc k-means|| (k-nghĩa|| là mặc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Ngẫu nhiên -&gt; khởi tạo ngẫu nhiên các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K-có nghĩa là || -&gt; một biến thể song song của k-means++ (Bahmani et al., Scalable K-Means++)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Giải thích về tối ưu hóa nằm ngoài phạm vi của bài học</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http://vldb.org/pvldb/vol5/p622_bahmanbahmani_vldb2012.pdf</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145</a:t>
            </a:fld>
            <a:endParaRPr lang="ko-KR" altLang="en-US" dirty="0"/>
          </a:p>
        </p:txBody>
      </p:sp>
    </p:spTree>
    <p:extLst>
      <p:ext uri="{BB962C8B-B14F-4D97-AF65-F5344CB8AC3E}">
        <p14:creationId xmlns:p14="http://schemas.microsoft.com/office/powerpoint/2010/main" val="14533542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giải quyết một số hạn chế của lọc dựa trên nội dung, lọc cộng tác sử dụng đồng thời những điểm tương đồng giữa người dùng và các mục để đưa ra đề xuất.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mô hình lọc cộng tác có thể đề xuất một mục cho người dùng A dựa trên sở thích của người dùng tương tự B.</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146</a:t>
            </a:fld>
            <a:endParaRPr lang="ko-KR" altLang="en-US" dirty="0"/>
          </a:p>
        </p:txBody>
      </p:sp>
    </p:spTree>
    <p:extLst>
      <p:ext uri="{BB962C8B-B14F-4D97-AF65-F5344CB8AC3E}">
        <p14:creationId xmlns:p14="http://schemas.microsoft.com/office/powerpoint/2010/main" val="2588619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147</a:t>
            </a:fld>
            <a:endParaRPr lang="ko-KR" altLang="en-US" dirty="0"/>
          </a:p>
        </p:txBody>
      </p:sp>
    </p:spTree>
    <p:extLst>
      <p:ext uri="{BB962C8B-B14F-4D97-AF65-F5344CB8AC3E}">
        <p14:creationId xmlns:p14="http://schemas.microsoft.com/office/powerpoint/2010/main" val="299837872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148</a:t>
            </a:fld>
            <a:endParaRPr lang="ko-KR" altLang="en-US" dirty="0"/>
          </a:p>
        </p:txBody>
      </p:sp>
    </p:spTree>
    <p:extLst>
      <p:ext uri="{BB962C8B-B14F-4D97-AF65-F5344CB8AC3E}">
        <p14:creationId xmlns:p14="http://schemas.microsoft.com/office/powerpoint/2010/main" val="29983787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149</a:t>
            </a:fld>
            <a:endParaRPr lang="ko-KR" altLang="en-US" dirty="0"/>
          </a:p>
        </p:txBody>
      </p:sp>
    </p:spTree>
    <p:extLst>
      <p:ext uri="{BB962C8B-B14F-4D97-AF65-F5344CB8AC3E}">
        <p14:creationId xmlns:p14="http://schemas.microsoft.com/office/powerpoint/2010/main" val="29983787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150</a:t>
            </a:fld>
            <a:endParaRPr lang="ko-KR" altLang="en-US" dirty="0"/>
          </a:p>
        </p:txBody>
      </p:sp>
    </p:spTree>
    <p:extLst>
      <p:ext uri="{BB962C8B-B14F-4D97-AF65-F5344CB8AC3E}">
        <p14:creationId xmlns:p14="http://schemas.microsoft.com/office/powerpoint/2010/main" val="361937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mô hình học tập có giám sát rất lý tưởng để phát hiện thư rác, phân tích tình cảm, dự báo thời tiết và dự đoán giá, cùng những thứ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Học có giám sát là một phương pháp học máy đơn giản, thường được tính toán thông qua việc sử dụng các chương trình như R hoặc Python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Học tập không giám sát rất phù hợp để phát hiện sự bất thường, công cụ đề xuất, chân dung khách hàng và hình ảnh y tế.</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Và bạn cần những công cụ mạnh mẽ để làm việc với lượng lớn dữ liệu chưa được phân loại.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mô hình học tập không giám sát rất phức tạp về mặt tính toán vì chúng cần một tập huấn luyện lớn để tạo ra kết quả như mong muốn.</a:t>
            </a:r>
            <a:endParaRPr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a:t>
            </a:fld>
            <a:endParaRPr lang="ko-KR" altLang="en-US" dirty="0"/>
          </a:p>
        </p:txBody>
      </p:sp>
    </p:spTree>
    <p:extLst>
      <p:ext uri="{BB962C8B-B14F-4D97-AF65-F5344CB8AC3E}">
        <p14:creationId xmlns:p14="http://schemas.microsoft.com/office/powerpoint/2010/main" val="2878054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Sự khác biệt chính giữa hai cách tiếp cận là việc sử dụng các bộ dữ liệu được dán nhãn.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Nói một cách đơn giản, học có giám sát sử dụng dữ liệu đầu vào và đầu ra được gắn nhãn, trong khi thuật toán học không giám sát thì không.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đưa ra quyết định của bạn, hãy chắc chắn làm như sau: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Đó là dữ liệu được gắn nhãn hoặc không được gắn nhãn? Bạn có chuyên gia nào có thể hỗ trợ dán nhãn bổ sung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Bạn có một vấn đề định kỳ, được xác định rõ để giải quyết? Hay thuật toán sẽ cần dự đoán các vấn đề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Có thuật toán nào có cùng kích thước mà bạn cần (số lượng tính năng, thuộc tính hoặc đặc điểm)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 có thể hỗ trợ khối lượng và cấu trúc dữ liệu của bạn không?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bán giám sát là lý tưởng cho hình ảnh y tế, trong đó một lượng nhỏ dữ liệu đào tạo có thể giúp cải thiện đáng kể độ chính xác.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bán giám sát được giám sát một phần và không giám sát một phần.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a:t>
            </a:fld>
            <a:endParaRPr lang="ko-KR" altLang="en-US" dirty="0"/>
          </a:p>
        </p:txBody>
      </p:sp>
    </p:spTree>
    <p:extLst>
      <p:ext uri="{BB962C8B-B14F-4D97-AF65-F5344CB8AC3E}">
        <p14:creationId xmlns:p14="http://schemas.microsoft.com/office/powerpoint/2010/main" val="303183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Lưu ý rằng đầu ra "chính xác" được xác định hoàn toàn từ dữ liệu đào tạo, vì vậy mặc dù chúng ta có một sự thật cơ bản rằng mô hình của chúng ta sẽ giả định là đúng, nhưng không có nghĩa là nhãn dữ liệu luôn đúng trong các tình huống thực tế.</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Nhãn dữ liệu nhiễu hoặc sai rõ ràng sẽ làm giảm hiệu quả của mô hình của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được mô tả sau.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a:t>
            </a:fld>
            <a:endParaRPr lang="ko-KR" altLang="en-US" dirty="0"/>
          </a:p>
        </p:txBody>
      </p:sp>
    </p:spTree>
    <p:extLst>
      <p:ext uri="{BB962C8B-B14F-4D97-AF65-F5344CB8AC3E}">
        <p14:creationId xmlns:p14="http://schemas.microsoft.com/office/powerpoint/2010/main" val="2186054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học không giám sát cho phép người dùng thực hiện các công việc xử lý nâng cao hơn so với học có giám sát.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Tuy nhiên, học không giám sát có thể bất thường hơn so với các phương pháp khác.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không giám sát nhằm mục đích khám phá mẫu cơ bản của tập dữ liệu, tập hợp dữ liệu đó theo những điểm tương đồng và thể hiện tập dữ liệu đó ở định dạng chính xác.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được mô tả sau.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a:t>
            </a:fld>
            <a:endParaRPr lang="ko-KR" altLang="en-US" dirty="0"/>
          </a:p>
        </p:txBody>
      </p:sp>
    </p:spTree>
    <p:extLst>
      <p:ext uri="{BB962C8B-B14F-4D97-AF65-F5344CB8AC3E}">
        <p14:creationId xmlns:p14="http://schemas.microsoft.com/office/powerpoint/2010/main" val="2155205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Bây giờ chúng ta đã tìm hiểu về một số thuật toán chung được sử dụng trong học máy.</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Hãy kiểm tra xem họ đã học được bao nhiêu thông qua bài học.</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Ví dụ: nếu dữ liệu được thu thập chỉ có các tính năng và không có giá trị phân loại nào được đặt, thì không thể sử dụng thuật toán học có giám sát.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Trong trường hợp này, dữ liệu tương tự có thể được phân cụm bằng thuật toán phân cụm k-mean không giám sát.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Nếu cả tính năng và giá trị phân loại đều tồn tại trong dữ liệu được thu thập, thì thuật toán phù hợp nhất trong số các thuật toán học có giám sát sẽ được chọn.</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1" i="0" kern="1200" dirty="0">
                <a:solidFill>
                  <a:schemeClr val="tx1"/>
                </a:solidFill>
                <a:effectLst/>
                <a:latin typeface="SamsungOne-400" panose="020B0503030303020204" pitchFamily="34" charset="0"/>
                <a:ea typeface="SamsungOne-400" panose="020B0503030303020204" pitchFamily="34" charset="0"/>
                <a:cs typeface="+mn-cs"/>
              </a:rPr>
              <a:t>[Nội dung chính]</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Trả lời) Thuật toán K-means</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Đây là một thuật toán lặp đi lặp lại để chia tập dữ liệu chưa được gắn nhãn đã cho thành các cụm K.</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Mỗi tập dữ liệu chỉ thuộc về một nhóm có các thuộc tính liên quan. Nó cho phép chúng tôi thu thập dữ liệu thành nhiều nhóm.</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a:t>
            </a:fld>
            <a:endParaRPr lang="ko-KR" altLang="en-US" dirty="0"/>
          </a:p>
        </p:txBody>
      </p:sp>
    </p:spTree>
    <p:extLst>
      <p:ext uri="{BB962C8B-B14F-4D97-AF65-F5344CB8AC3E}">
        <p14:creationId xmlns:p14="http://schemas.microsoft.com/office/powerpoint/2010/main" val="179069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a:t>
            </a:fld>
            <a:endParaRPr lang="ko-KR" altLang="en-US" dirty="0"/>
          </a:p>
        </p:txBody>
      </p:sp>
    </p:spTree>
    <p:extLst>
      <p:ext uri="{BB962C8B-B14F-4D97-AF65-F5344CB8AC3E}">
        <p14:creationId xmlns:p14="http://schemas.microsoft.com/office/powerpoint/2010/main" val="1372441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thuật toán này được mô tả chi tiết sau.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Câu trả lời 1) Thuật toán hồi quy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Cây quyết định được tăng cường, rừng quyết định, hồi quy logistic, SVM, ANN, v.v.</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Câu trả lời 2) Thuật toán phân loại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Bayesian Linear, Linear Regression, Ordinal Regression, ANN, Boosted Decision Tree, Decision Forest, v.v.</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a:t>
            </a:fld>
            <a:endParaRPr lang="ko-KR" altLang="en-US" dirty="0"/>
          </a:p>
        </p:txBody>
      </p:sp>
    </p:spTree>
    <p:extLst>
      <p:ext uri="{BB962C8B-B14F-4D97-AF65-F5344CB8AC3E}">
        <p14:creationId xmlns:p14="http://schemas.microsoft.com/office/powerpoint/2010/main" val="2920368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Trong bảng này, chúng tôi tóm tắt các thuật toán học máy; một số trong số chúng được giám sát và một số trong số chúng không được giám sát.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Các thuật toán chính được mô tả dưới đây.</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a:t>
            </a:fld>
            <a:endParaRPr lang="ko-KR" altLang="en-US" dirty="0"/>
          </a:p>
        </p:txBody>
      </p:sp>
    </p:spTree>
    <p:extLst>
      <p:ext uri="{BB962C8B-B14F-4D97-AF65-F5344CB8AC3E}">
        <p14:creationId xmlns:p14="http://schemas.microsoft.com/office/powerpoint/2010/main" val="782908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KNN được gọi là mô hình phi tham số.</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Không có tham số để phù hợp; không cần tốn thời gian đào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Đối với dự đoán, nó là không hiệu quả.</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Ưu điểm của mô hình tham số là mẫu dữ liệu được tóm tắt bằng một bộ tham số tương đối nhỏ.</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Mặc dù nên dành thời gian và công sức cho việc đào tạo, dự đoán sử dụng mô hình được đào tạo trước thường nhanh và hiệu quả.</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Có các biến thể phân loại và hồi quy.</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Phân loại: dự đoán được quyết định bởi lớp đa số của những người hàng xóm gần nhất.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Hồi quy: dự đoán được đưa ra bởi mức trung bình của những người hàng xóm gần nhất.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a:t>
            </a:fld>
            <a:endParaRPr lang="ko-KR" altLang="en-US" dirty="0"/>
          </a:p>
        </p:txBody>
      </p:sp>
    </p:spTree>
    <p:extLst>
      <p:ext uri="{BB962C8B-B14F-4D97-AF65-F5344CB8AC3E}">
        <p14:creationId xmlns:p14="http://schemas.microsoft.com/office/powerpoint/2010/main" val="71980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chương tiếp theo, Khoảng cách Euclidean sẽ được giải thích.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1" kern="1200" dirty="0">
                <a:solidFill>
                  <a:schemeClr val="tx1"/>
                </a:solidFill>
                <a:latin typeface="SamsungOne-400" panose="020B0503030303020204" pitchFamily="34" charset="0"/>
                <a:cs typeface="+mn-cs"/>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Mặc dù có nhiều phương pháp khác nhau để đo khoảng cách, thuật toán K-NN thường sử dụng phương pháp tính 'Khoảng cách Euclide' khi đo khoảng cách.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Hình này minh họa bước dự đoán KNN khi </a:t>
            </a:r>
            <a:r>
              <a:rPr lang="ko-KR" altLang="vi-VN" sz="1200" b="0" kern="1200" dirty="0">
                <a:solidFill>
                  <a:schemeClr val="tx1"/>
                </a:solidFill>
                <a:latin typeface="SamsungOne-400" panose="020B0503030303020204" pitchFamily="34" charset="0"/>
                <a:cs typeface="+mn-cs"/>
              </a:rPr>
              <a:t>𝑘</a:t>
            </a:r>
            <a:r>
              <a:rPr lang="vi-VN" altLang="ko-KR" sz="1200" b="0" kern="1200" dirty="0">
                <a:solidFill>
                  <a:schemeClr val="tx1"/>
                </a:solidFill>
                <a:latin typeface="SamsungOne-400" panose="020B0503030303020204" pitchFamily="34" charset="0"/>
                <a:cs typeface="+mn-cs"/>
              </a:rPr>
              <a:t>=3 </a:t>
            </a:r>
            <a:r>
              <a:rPr lang="ko-KR" altLang="vi-VN" sz="1200" b="0" kern="1200" dirty="0">
                <a:solidFill>
                  <a:schemeClr val="tx1"/>
                </a:solidFill>
                <a:latin typeface="SamsungOne-400" panose="020B0503030303020204" pitchFamily="34" charset="0"/>
                <a:cs typeface="+mn-cs"/>
              </a:rPr>
              <a:t>𝑎𝑛𝑑 </a:t>
            </a:r>
            <a:r>
              <a:rPr lang="vi-VN" altLang="ko-KR" sz="1200" b="0" kern="1200" dirty="0">
                <a:solidFill>
                  <a:schemeClr val="tx1"/>
                </a:solidFill>
                <a:latin typeface="SamsungOne-400" panose="020B0503030303020204" pitchFamily="34" charset="0"/>
                <a:cs typeface="+mn-cs"/>
              </a:rPr>
              <a:t>6.</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X được xếp vào loại quỳ tím khi k bằng 3.</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k là 6, nó được phân loại là màu vàng.</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a:t>
            </a:fld>
            <a:endParaRPr lang="ko-KR" altLang="en-US" dirty="0"/>
          </a:p>
        </p:txBody>
      </p:sp>
    </p:spTree>
    <p:extLst>
      <p:ext uri="{BB962C8B-B14F-4D97-AF65-F5344CB8AC3E}">
        <p14:creationId xmlns:p14="http://schemas.microsoft.com/office/powerpoint/2010/main" val="3512098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Trước hết, chúng ta nên xác định số liệu khoảng cách.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Thước đo khoảng cách vật lý mà tất cả chúng ta đều quen thuộc có một cái tên: “Khoảng cách Euclide”.</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Ở đây, chúng tôi cung cấp cho nó một định nghĩa chính thức.</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Trong toán học, khoảng cách Euclide giữa hai điểm trong không gian Euclide là độ dài của đoạn thẳng nối giữa hai điểm.</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26</a:t>
            </a:fld>
            <a:endParaRPr lang="ko-KR" altLang="en-US" dirty="0"/>
          </a:p>
        </p:txBody>
      </p:sp>
    </p:spTree>
    <p:extLst>
      <p:ext uri="{BB962C8B-B14F-4D97-AF65-F5344CB8AC3E}">
        <p14:creationId xmlns:p14="http://schemas.microsoft.com/office/powerpoint/2010/main" val="2111324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Khi </a:t>
            </a:r>
            <a:r>
              <a:rPr lang="ko-KR" altLang="vi-VN" dirty="0">
                <a:solidFill>
                  <a:schemeClr val="tx1">
                    <a:lumMod val="85000"/>
                    <a:lumOff val="15000"/>
                  </a:schemeClr>
                </a:solidFill>
                <a:latin typeface="SamsungOne-400" panose="020B0503030303020204" pitchFamily="34" charset="0"/>
                <a:ea typeface="SamsungOne-400" panose="020B0503030303020204" pitchFamily="34" charset="0"/>
              </a:rPr>
              <a:t>𝑘 </a:t>
            </a: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quá nhỏ, quá khớp có thể xảy ra.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solidFill>
                  <a:schemeClr val="tx1">
                    <a:lumMod val="85000"/>
                    <a:lumOff val="15000"/>
                  </a:schemeClr>
                </a:solidFill>
                <a:latin typeface="SamsungOne-400" panose="020B0503030303020204" pitchFamily="34" charset="0"/>
                <a:ea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Giá trị của k không được đặt thành 1. Lý do là thông tin bị lệch về một phía để đánh giá dữ liệu hiện tại là một người hàng xóm.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Giá trị k thường được đặt là số lẻ, vì trong trường hợp số chẵn, hơn một nửa số có thể không xuất hiện.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Chúng ta nên tìm </a:t>
            </a:r>
            <a:r>
              <a:rPr lang="ko-KR" altLang="vi-VN" dirty="0">
                <a:solidFill>
                  <a:schemeClr val="tx1">
                    <a:lumMod val="85000"/>
                    <a:lumOff val="15000"/>
                  </a:schemeClr>
                </a:solidFill>
                <a:latin typeface="SamsungOne-400" panose="020B0503030303020204" pitchFamily="34" charset="0"/>
                <a:ea typeface="SamsungOne-400" panose="020B0503030303020204" pitchFamily="34" charset="0"/>
              </a:rPr>
              <a:t>𝑘 </a:t>
            </a: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tối ưu sao cho ranh giới phân loại gần đúng với lý tưởng (đường đứt nét trong hình).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27</a:t>
            </a:fld>
            <a:endParaRPr lang="ko-KR" altLang="en-US" dirty="0"/>
          </a:p>
        </p:txBody>
      </p:sp>
    </p:spTree>
    <p:extLst>
      <p:ext uri="{BB962C8B-B14F-4D97-AF65-F5344CB8AC3E}">
        <p14:creationId xmlns:p14="http://schemas.microsoft.com/office/powerpoint/2010/main" val="4105196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Nó chủ yếu được sử dụng cho các vấn đề Phân loại trong Học máy.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Các vectơ hỗ trợ - Các điểm dữ liệu gần siêu phẳng nhất được gọi là các vectơ hỗ trợ. Dòng phân tách sẽ được xác định với sự trợ giúp của các điểm dữ liệu này.</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vi-VN"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Hyperlane − Như chúng ta có thể thấy trong sơ đồ trên, đó là một mặt phẳng hoặc không gian quyết định phân chia một tập hợp các đối tượng có các lớp khác nhau.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vi-VN"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Margin - Nó được định nghĩa là khoảng cách giữa hai dòng trên các điểm dữ liệu tủ quần áo của các lớp khác nhau. Nó có thể được tính là khoảng cách vuông góc từ đường thẳng đến các vectơ hỗ trợ.</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b="0" dirty="0">
                <a:latin typeface="SamsungOne-400" panose="020B0503030303020204" pitchFamily="34" charset="0"/>
              </a:rPr>
              <a:t>Lợi nhuận lớn được coi là lợi nhuận tốt và lợi nhuận nhỏ được coi là lợi nhuận xấu.</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b="0" dirty="0">
                <a:latin typeface="SamsungOne-400" panose="020B0503030303020204" pitchFamily="34" charset="0"/>
              </a:rPr>
              <a:t>Tăng cường độ chính xác phân loại bằng cách tối đa hóa lợi nhuận.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28</a:t>
            </a:fld>
            <a:endParaRPr lang="ko-KR" altLang="en-US" dirty="0"/>
          </a:p>
        </p:txBody>
      </p:sp>
    </p:spTree>
    <p:extLst>
      <p:ext uri="{BB962C8B-B14F-4D97-AF65-F5344CB8AC3E}">
        <p14:creationId xmlns:p14="http://schemas.microsoft.com/office/powerpoint/2010/main" val="1270719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Siêu phẳng sẽ được tạo theo cách lặp bởi SVM để có thể giảm thiểu lỗi.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Mục tiêu của SVM là chia các bộ dữ liệu thành các lớp để tìm một </a:t>
            </a:r>
            <a:r>
              <a:rPr lang="vi-VN" altLang="ko-KR" sz="1200" b="1" i="0" kern="1200" dirty="0">
                <a:solidFill>
                  <a:schemeClr val="tx1"/>
                </a:solidFill>
                <a:effectLst/>
                <a:latin typeface="SamsungOne-400" panose="020B0503030303020204" pitchFamily="34" charset="0"/>
                <a:cs typeface="+mn-cs"/>
              </a:rPr>
              <a:t>maximum marginal hyperlane (MMH).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Trong hình trên, ranh giới quyết định được vẽ bằng dữ liệu có hai thuộc tính trên trục x và trục y, đồng thời cần có tổng cộng ba điểm dữ liệu (vectơ hỗ trợ).</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Nghĩa là, có thể thấy rằng tồn tại ít nhất n+1 vectơ hỗ trợ trong dữ liệu có n thuộc tính.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SVM sử dụng các vectơ hỗ trợ để xác định ranh giới quyết định và phân loại các điểm chưa được phân loại bằng cách so sánh chúng với ranh giới quyết định tương ứng.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Các vectơ hỗ trợ là các điểm của mỗi lớp gần nhất với ranh giới quyết định.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SVM cố gắng tạo ra lề tối đa có thể trong phạm vi lỗi có thể chấp nhận được.</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29</a:t>
            </a:fld>
            <a:endParaRPr lang="ko-KR" altLang="en-US" dirty="0"/>
          </a:p>
        </p:txBody>
      </p:sp>
    </p:spTree>
    <p:extLst>
      <p:ext uri="{BB962C8B-B14F-4D97-AF65-F5344CB8AC3E}">
        <p14:creationId xmlns:p14="http://schemas.microsoft.com/office/powerpoint/2010/main" val="1007797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Mục tiêu chính của SVM là chia các bộ dữ liệu thành các lớp để tìm một </a:t>
            </a:r>
            <a:r>
              <a:rPr lang="vi-VN" altLang="ko-KR" sz="1200" b="1" i="0" kern="1200" dirty="0">
                <a:solidFill>
                  <a:schemeClr val="tx1"/>
                </a:solidFill>
                <a:effectLst/>
                <a:latin typeface="SamsungOne-400" panose="020B0503030303020204" pitchFamily="34" charset="0"/>
                <a:cs typeface="+mn-cs"/>
              </a:rPr>
              <a:t>maximum marginal hyperlane (MMH) </a:t>
            </a:r>
            <a:r>
              <a:rPr lang="vi-VN" altLang="ko-KR" sz="1200" b="0" i="0" kern="1200" dirty="0">
                <a:solidFill>
                  <a:schemeClr val="tx1"/>
                </a:solidFill>
                <a:effectLst/>
                <a:latin typeface="SamsungOne-400" panose="020B0503030303020204" pitchFamily="34" charset="0"/>
                <a:cs typeface="+mn-cs"/>
              </a:rPr>
              <a:t>và nó có thể được thực hiện theo hai bước sau.</a:t>
            </a:r>
          </a:p>
          <a:p>
            <a:r>
              <a:rPr lang="vi-VN" altLang="ko-KR" sz="1200" b="0" i="0" kern="1200" dirty="0">
                <a:solidFill>
                  <a:schemeClr val="tx1"/>
                </a:solidFill>
                <a:effectLst/>
                <a:latin typeface="SamsungOne-400" panose="020B0503030303020204" pitchFamily="34" charset="0"/>
                <a:cs typeface="+mn-cs"/>
              </a:rPr>
              <a:t>Đầu tiên, SVM sẽ tạo lặp đi lặp lại các </a:t>
            </a:r>
            <a:r>
              <a:rPr lang="vi-VN" altLang="ko-KR" sz="1200" b="1" i="0" kern="1200" dirty="0">
                <a:solidFill>
                  <a:schemeClr val="tx1"/>
                </a:solidFill>
                <a:effectLst/>
                <a:latin typeface="SamsungOne-400" panose="020B0503030303020204" pitchFamily="34" charset="0"/>
                <a:cs typeface="+mn-cs"/>
              </a:rPr>
              <a:t>hyperlane</a:t>
            </a:r>
            <a:r>
              <a:rPr lang="vi-VN" altLang="ko-KR" sz="1200" b="0" i="0" kern="1200" dirty="0">
                <a:solidFill>
                  <a:schemeClr val="tx1"/>
                </a:solidFill>
                <a:effectLst/>
                <a:latin typeface="SamsungOne-400" panose="020B0503030303020204" pitchFamily="34" charset="0"/>
                <a:cs typeface="+mn-cs"/>
              </a:rPr>
              <a:t> ẳng để phân tách các lớp theo cách tốt nhất.</a:t>
            </a:r>
          </a:p>
          <a:p>
            <a:r>
              <a:rPr lang="vi-VN" altLang="ko-KR" sz="1200" b="0" i="0" kern="1200" dirty="0">
                <a:solidFill>
                  <a:schemeClr val="tx1"/>
                </a:solidFill>
                <a:effectLst/>
                <a:latin typeface="SamsungOne-400" panose="020B0503030303020204" pitchFamily="34" charset="0"/>
                <a:cs typeface="+mn-cs"/>
              </a:rPr>
              <a:t>Sau đó, nó sẽ chọn </a:t>
            </a:r>
            <a:r>
              <a:rPr lang="vi-VN" altLang="ko-KR" sz="1200" b="1" i="0" kern="1200" dirty="0">
                <a:solidFill>
                  <a:schemeClr val="tx1"/>
                </a:solidFill>
                <a:effectLst/>
                <a:latin typeface="SamsungOne-400" panose="020B0503030303020204" pitchFamily="34" charset="0"/>
                <a:cs typeface="+mn-cs"/>
              </a:rPr>
              <a:t>hyperlane</a:t>
            </a:r>
            <a:r>
              <a:rPr lang="vi-VN" altLang="ko-KR" sz="1200" b="0" i="0" kern="1200" dirty="0">
                <a:solidFill>
                  <a:schemeClr val="tx1"/>
                </a:solidFill>
                <a:effectLst/>
                <a:latin typeface="SamsungOne-400" panose="020B0503030303020204" pitchFamily="34" charset="0"/>
                <a:cs typeface="+mn-cs"/>
              </a:rPr>
              <a:t> phân tách các lớp một cách chính xác.</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30</a:t>
            </a:fld>
            <a:endParaRPr lang="ko-KR" altLang="en-US" dirty="0"/>
          </a:p>
        </p:txBody>
      </p:sp>
    </p:spTree>
    <p:extLst>
      <p:ext uri="{BB962C8B-B14F-4D97-AF65-F5344CB8AC3E}">
        <p14:creationId xmlns:p14="http://schemas.microsoft.com/office/powerpoint/2010/main" val="2293524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Một chức năng hạt nhân chuyển đổi hiệu quả không gian cấu hình sang một không gian khác có kích thước cao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Lợi ích của việc làm như vậy được minh họa trong ví dụ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=&gt; Trong 1D, rõ ràng là không thể tìm được ranh giới tuyến tính để phân loại chính xác.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=&gt; Trong 2D, giờ đây có thể tìm thấy ranh giới tuyến tính để phân loại chính xác.</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31</a:t>
            </a:fld>
            <a:endParaRPr lang="ko-KR" altLang="en-US" dirty="0"/>
          </a:p>
        </p:txBody>
      </p:sp>
    </p:spTree>
    <p:extLst>
      <p:ext uri="{BB962C8B-B14F-4D97-AF65-F5344CB8AC3E}">
        <p14:creationId xmlns:p14="http://schemas.microsoft.com/office/powerpoint/2010/main" val="260324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endParaRPr kumimoji="1" lang="en" altLang="ko-KR" dirty="0">
              <a:latin typeface="SamsungOne-400" panose="020B0503030303020204" pitchFamily="34" charset="0"/>
            </a:endParaRPr>
          </a:p>
          <a:p>
            <a:pPr marL="0" marR="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rPr>
              <a:t>Bài học này bao gồm ba phần.</a:t>
            </a:r>
          </a:p>
          <a:p>
            <a:pPr marL="0" marR="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rPr>
              <a:t>Trong Phần 1, quá trình phát triển mô hình và học máy được giải thích và các thuật toán khác nhau được giải thích.</a:t>
            </a:r>
          </a:p>
          <a:p>
            <a:pPr marL="0" marR="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rPr>
              <a:t>Trong Phần 2, chúng tôi giải thích về AWS Sagemaker và các nền tảng máy học Azure cũng như giải thích về môi trường tích hợp.</a:t>
            </a:r>
          </a:p>
          <a:p>
            <a:pPr marL="0" marR="0" indent="0" algn="l" defTabSz="914400" rtl="0" eaLnBrk="0" fontAlgn="base" latinLnBrk="1" hangingPunct="0">
              <a:lnSpc>
                <a:spcPct val="100000"/>
              </a:lnSpc>
              <a:spcBef>
                <a:spcPct val="30000"/>
              </a:spcBef>
              <a:spcAft>
                <a:spcPct val="0"/>
              </a:spcAft>
              <a:buClrTx/>
              <a:buSzTx/>
              <a:buFontTx/>
              <a:buNone/>
              <a:tabLst/>
              <a:defRPr/>
            </a:pPr>
            <a:r>
              <a:rPr kumimoji="1" lang="vi-VN" altLang="ko-KR" dirty="0">
                <a:latin typeface="SamsungOne-400" panose="020B0503030303020204" pitchFamily="34" charset="0"/>
              </a:rPr>
              <a:t>Phần 3 giới thiệu Spark MLlib và tìm hiểu các loại dữ liệu và thuật toán để phân loại, hồi quy và lọc cộng tác.</a:t>
            </a:r>
            <a:endParaRPr kumimoji="1"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a:t>
            </a:fld>
            <a:endParaRPr lang="ko-KR" altLang="en-US" dirty="0"/>
          </a:p>
        </p:txBody>
      </p:sp>
    </p:spTree>
    <p:extLst>
      <p:ext uri="{BB962C8B-B14F-4D97-AF65-F5344CB8AC3E}">
        <p14:creationId xmlns:p14="http://schemas.microsoft.com/office/powerpoint/2010/main" val="1483200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ví</a:t>
            </a:r>
            <a:r>
              <a:rPr lang="en-US" altLang="ko-KR" dirty="0">
                <a:latin typeface="SamsungOne-400" panose="020B0503030303020204" pitchFamily="34" charset="0"/>
              </a:rPr>
              <a:t> </a:t>
            </a:r>
            <a:r>
              <a:rPr lang="en-US" altLang="ko-KR" dirty="0" err="1">
                <a:latin typeface="SamsungOne-400" panose="020B0503030303020204" pitchFamily="34" charset="0"/>
              </a:rPr>
              <a:t>dụ</a:t>
            </a:r>
            <a:r>
              <a:rPr lang="en-US" altLang="ko-KR" dirty="0">
                <a:latin typeface="SamsungOne-400" panose="020B0503030303020204" pitchFamily="34" charset="0"/>
              </a:rPr>
              <a:t> </a:t>
            </a:r>
            <a:r>
              <a:rPr lang="en-US" altLang="ko-KR" dirty="0" err="1">
                <a:latin typeface="SamsungOne-400" panose="020B0503030303020204" pitchFamily="34" charset="0"/>
              </a:rPr>
              <a:t>khác</a:t>
            </a:r>
            <a:r>
              <a:rPr lang="en-US" altLang="ko-KR" dirty="0">
                <a:latin typeface="SamsungOne-400" panose="020B0503030303020204" pitchFamily="34" charset="0"/>
              </a:rPr>
              <a:t>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thấy</a:t>
            </a:r>
            <a:r>
              <a:rPr lang="en-US" altLang="ko-KR" dirty="0">
                <a:latin typeface="SamsungOne-400" panose="020B0503030303020204" pitchFamily="34" charset="0"/>
              </a:rPr>
              <a:t> </a:t>
            </a:r>
            <a:r>
              <a:rPr lang="en-US" altLang="ko-KR" dirty="0" err="1">
                <a:latin typeface="SamsungOne-400" panose="020B0503030303020204" pitchFamily="34" charset="0"/>
              </a:rPr>
              <a:t>lợi</a:t>
            </a:r>
            <a:r>
              <a:rPr lang="en-US" altLang="ko-KR" dirty="0">
                <a:latin typeface="SamsungOne-400" panose="020B0503030303020204" pitchFamily="34" charset="0"/>
              </a:rPr>
              <a:t> </a:t>
            </a:r>
            <a:r>
              <a:rPr lang="en-US" altLang="ko-KR" dirty="0" err="1">
                <a:latin typeface="SamsungOne-400" panose="020B0503030303020204" pitchFamily="34" charset="0"/>
              </a:rPr>
              <a:t>ích</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việc</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hiện</a:t>
            </a:r>
            <a:r>
              <a:rPr lang="en-US" altLang="ko-KR" dirty="0">
                <a:latin typeface="SamsungOne-400" panose="020B0503030303020204" pitchFamily="34" charset="0"/>
              </a:rPr>
              <a:t> </a:t>
            </a:r>
            <a:r>
              <a:rPr lang="en-US" altLang="ko-KR" dirty="0" err="1">
                <a:latin typeface="SamsungOne-400" panose="020B0503030303020204" pitchFamily="34" charset="0"/>
              </a:rPr>
              <a:t>chuyển</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kernel: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rPr>
              <a:t>=&gt; Trong 2D, </a:t>
            </a:r>
            <a:r>
              <a:rPr lang="en-US" altLang="ko-KR" dirty="0" err="1">
                <a:latin typeface="SamsungOne-400" panose="020B0503030303020204" pitchFamily="34" charset="0"/>
              </a:rPr>
              <a:t>không</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tìm</a:t>
            </a:r>
            <a:r>
              <a:rPr lang="en-US" altLang="ko-KR" dirty="0">
                <a:latin typeface="SamsungOne-400" panose="020B0503030303020204" pitchFamily="34" charset="0"/>
              </a:rPr>
              <a:t> </a:t>
            </a:r>
            <a:r>
              <a:rPr lang="en-US" altLang="ko-KR" dirty="0" err="1">
                <a:latin typeface="SamsungOne-400" panose="020B0503030303020204" pitchFamily="34" charset="0"/>
              </a:rPr>
              <a:t>thấy</a:t>
            </a:r>
            <a:r>
              <a:rPr lang="en-US" altLang="ko-KR" dirty="0">
                <a:latin typeface="SamsungOne-400" panose="020B0503030303020204" pitchFamily="34" charset="0"/>
              </a:rPr>
              <a:t> </a:t>
            </a:r>
            <a:r>
              <a:rPr lang="en-US" altLang="ko-KR" dirty="0" err="1">
                <a:latin typeface="SamsungOne-400" panose="020B0503030303020204" pitchFamily="34" charset="0"/>
              </a:rPr>
              <a:t>ranh</a:t>
            </a:r>
            <a:r>
              <a:rPr lang="en-US" altLang="ko-KR" dirty="0">
                <a:latin typeface="SamsungOne-400" panose="020B0503030303020204" pitchFamily="34" charset="0"/>
              </a:rPr>
              <a:t> </a:t>
            </a:r>
            <a:r>
              <a:rPr lang="en-US" altLang="ko-KR" dirty="0" err="1">
                <a:latin typeface="SamsungOne-400" panose="020B0503030303020204" pitchFamily="34" charset="0"/>
              </a:rPr>
              <a:t>giới</a:t>
            </a:r>
            <a:r>
              <a:rPr lang="en-US" altLang="ko-KR" dirty="0">
                <a:latin typeface="SamsungOne-400" panose="020B0503030303020204" pitchFamily="34" charset="0"/>
              </a:rPr>
              <a:t> </a:t>
            </a:r>
            <a:r>
              <a:rPr lang="en-US" altLang="ko-KR" dirty="0" err="1">
                <a:latin typeface="SamsungOne-400" panose="020B0503030303020204" pitchFamily="34" charset="0"/>
              </a:rPr>
              <a:t>tuyến</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loại</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xác</a:t>
            </a:r>
            <a:r>
              <a:rPr lang="en-US" altLang="ko-KR"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rPr>
              <a:t>=&gt; Trong 3D,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tìm</a:t>
            </a:r>
            <a:r>
              <a:rPr lang="en-US" altLang="ko-KR" dirty="0">
                <a:latin typeface="SamsungOne-400" panose="020B0503030303020204" pitchFamily="34" charset="0"/>
              </a:rPr>
              <a:t> </a:t>
            </a:r>
            <a:r>
              <a:rPr lang="en-US" altLang="ko-KR" dirty="0" err="1">
                <a:latin typeface="SamsungOne-400" panose="020B0503030303020204" pitchFamily="34" charset="0"/>
              </a:rPr>
              <a:t>thấy</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ranh</a:t>
            </a:r>
            <a:r>
              <a:rPr lang="en-US" altLang="ko-KR" dirty="0">
                <a:latin typeface="SamsungOne-400" panose="020B0503030303020204" pitchFamily="34" charset="0"/>
              </a:rPr>
              <a:t> </a:t>
            </a:r>
            <a:r>
              <a:rPr lang="en-US" altLang="ko-KR" dirty="0" err="1">
                <a:latin typeface="SamsungOne-400" panose="020B0503030303020204" pitchFamily="34" charset="0"/>
              </a:rPr>
              <a:t>giới</a:t>
            </a:r>
            <a:r>
              <a:rPr lang="en-US" altLang="ko-KR" dirty="0">
                <a:latin typeface="SamsungOne-400" panose="020B0503030303020204" pitchFamily="34" charset="0"/>
              </a:rPr>
              <a:t> </a:t>
            </a:r>
            <a:r>
              <a:rPr lang="en-US" altLang="ko-KR" dirty="0" err="1">
                <a:latin typeface="SamsungOne-400" panose="020B0503030303020204" pitchFamily="34" charset="0"/>
              </a:rPr>
              <a:t>tuyến</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loại</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xác</a:t>
            </a:r>
            <a:r>
              <a:rPr lang="en-US" altLang="ko-KR" dirty="0">
                <a:latin typeface="SamsungOne-400" panose="020B0503030303020204" pitchFamily="34" charset="0"/>
              </a:rPr>
              <a:t>.</a:t>
            </a:r>
            <a:endParaRPr lang="en-US" altLang="ko-KR" b="1"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32</a:t>
            </a:fld>
            <a:endParaRPr lang="ko-KR" altLang="en-US" dirty="0"/>
          </a:p>
        </p:txBody>
      </p:sp>
    </p:spTree>
    <p:extLst>
      <p:ext uri="{BB962C8B-B14F-4D97-AF65-F5344CB8AC3E}">
        <p14:creationId xmlns:p14="http://schemas.microsoft.com/office/powerpoint/2010/main" val="351639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Cây quyết định là công cụ mạnh mẽ và phổ biến nhất để phân loại và dự đoán. Cây quyết định là một sơ đồ giống như cấu trúc cây, trong đó mỗi Node bên trong biểu thị một phép thử trên một thuộc tính, mỗi nhánh biểu thị một kết quả của phép thử và mỗi Node lá (Node đầu cuối) giữ một nhãn lớp.</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Node gốc: Node gốc là nơi cây quyết định bắt đầu. Nó đại diện cho toàn bộ tập dữ liệu, tiếp tục được chia thành hai hoặc nhiều tập hợp đồng nhất.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Node lá: Node lá là Node đầu ra cuối cùng và cây không thể được tách biệt thêm sau khi có Node lá.</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Chia tách: Tách tách là quá trình chia Node quyết định/Node gốc thành các Node phụ theo các điều kiện nhất định.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Nhánh/Cây phụ: Một cây được hình thành bằng cách tách cây.</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Cắt tỉa: Cắt tỉa là quá trình loại bỏ những cành không mong muốn khỏi cây.</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effectLst/>
                <a:latin typeface="SamsungOne-400" panose="020B0503030303020204" pitchFamily="34" charset="0"/>
                <a:cs typeface="+mn-cs"/>
              </a:rPr>
              <a:t>Node cha/con: Node gốc của cây được gọi là Node cha và các Node khác được gọi là Node con.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33</a:t>
            </a:fld>
            <a:endParaRPr lang="ko-KR" altLang="en-US" dirty="0"/>
          </a:p>
        </p:txBody>
      </p:sp>
    </p:spTree>
    <p:extLst>
      <p:ext uri="{BB962C8B-B14F-4D97-AF65-F5344CB8AC3E}">
        <p14:creationId xmlns:p14="http://schemas.microsoft.com/office/powerpoint/2010/main" val="138817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Cây quyết định được ưu tiên để giải các bài toán Phân loại.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Nó là một bộ phân loại có cấu trúc cây, trong đó các nút bên trong biểu thị các tính năng của tập dữ liệu, các nhánh biểu thị các quy tắc quyết định và mỗi nút lá biểu thị kết quả.</a:t>
            </a:r>
            <a:endParaRPr lang="en-US" altLang="ko-KR" b="1"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34</a:t>
            </a:fld>
            <a:endParaRPr lang="ko-KR" altLang="en-US" dirty="0"/>
          </a:p>
        </p:txBody>
      </p:sp>
    </p:spTree>
    <p:extLst>
      <p:ext uri="{BB962C8B-B14F-4D97-AF65-F5344CB8AC3E}">
        <p14:creationId xmlns:p14="http://schemas.microsoft.com/office/powerpoint/2010/main" val="3306562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Cây quyết định được ưu tiên để giải các bài toán Phân loại.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Nó là một bộ phân loại có cấu trúc cây, trong đó các nút bên trong biểu thị các tính năng của tập dữ liệu, các nhánh biểu thị các quy tắc quyết định và mỗi nút lá biểu thị kết quả.</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Các giá trị dự đoán được đưa ra bởi đa số phiếu bầu.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Mỗi Cây tạo thành một quần thể Rừng ngẫu nhiên được đào tạo bằng cách sử dụng một tập hợp các biến và quan sát được chọn ngẫu nhiên.</a:t>
            </a:r>
            <a:endParaRPr lang="en-US" altLang="ko-KR" b="1"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35</a:t>
            </a:fld>
            <a:endParaRPr lang="ko-KR" altLang="en-US" dirty="0"/>
          </a:p>
        </p:txBody>
      </p:sp>
    </p:spTree>
    <p:extLst>
      <p:ext uri="{BB962C8B-B14F-4D97-AF65-F5344CB8AC3E}">
        <p14:creationId xmlns:p14="http://schemas.microsoft.com/office/powerpoint/2010/main" val="113873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Rừng ngẫu nhiên là một thuật toán tập hợp dựa trên những người học Cây quyết định.</a:t>
            </a:r>
            <a:endParaRPr lang="en-US" altLang="ko-KR" b="1"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36</a:t>
            </a:fld>
            <a:endParaRPr lang="ko-KR" altLang="en-US" dirty="0"/>
          </a:p>
        </p:txBody>
      </p:sp>
    </p:spTree>
    <p:extLst>
      <p:ext uri="{BB962C8B-B14F-4D97-AF65-F5344CB8AC3E}">
        <p14:creationId xmlns:p14="http://schemas.microsoft.com/office/powerpoint/2010/main" val="2353354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Nó có khả năng xử lý các tập dữ liệu lớn với số chiều cao.</a:t>
            </a:r>
          </a:p>
          <a:p>
            <a:r>
              <a:rPr lang="vi-VN" altLang="ko-KR" sz="1200" b="0" i="0" kern="1200" dirty="0">
                <a:solidFill>
                  <a:schemeClr val="tx1"/>
                </a:solidFill>
                <a:effectLst/>
                <a:latin typeface="SamsungOne-400" panose="020B0503030303020204" pitchFamily="34" charset="0"/>
                <a:cs typeface="+mn-cs"/>
              </a:rPr>
              <a:t>Nó nâng cao độ chính xác của mô hình và ngăn chặn vấn đề overfitting.</a:t>
            </a:r>
          </a:p>
          <a:p>
            <a:endParaRPr lang="vi-VN" altLang="ko-KR" sz="1200" b="0" i="0" kern="1200" dirty="0">
              <a:solidFill>
                <a:schemeClr val="tx1"/>
              </a:solidFill>
              <a:effectLst/>
              <a:latin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cs typeface="+mn-cs"/>
              </a:rPr>
              <a:t>Mặc dù rừng ngẫu nhiên có thể được sử dụng cho cả nhiệm vụ phân loại và hồi quy, nhưng nó không phù hợp hơn cho nhiệm vụ Hồi quy.</a:t>
            </a:r>
          </a:p>
          <a:p>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Classifier: https://scikit-learn.org/stable/modules/generated/sklearn.ensemble.RandomForestClassifier.html</a:t>
            </a:r>
          </a:p>
          <a:p>
            <a:r>
              <a:rPr lang="en" altLang="ko-KR" dirty="0">
                <a:latin typeface="SamsungOne-400" panose="020B0503030303020204" pitchFamily="34" charset="0"/>
              </a:rPr>
              <a:t>Regressor: https://scikit-learn.org/stable/modules/generated/sklearn.ensemble.RandomForestRegressor.html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37</a:t>
            </a:fld>
            <a:endParaRPr lang="ko-KR" altLang="en-US" dirty="0"/>
          </a:p>
        </p:txBody>
      </p:sp>
    </p:spTree>
    <p:extLst>
      <p:ext uri="{BB962C8B-B14F-4D97-AF65-F5344CB8AC3E}">
        <p14:creationId xmlns:p14="http://schemas.microsoft.com/office/powerpoint/2010/main" val="2714737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 Naïve: Đơn giản hóa việc tính toán xác suất với giả định rằng các tính năng được dự đoán là độc lập với nhau. Naïve có nghĩa là ngây thơ và có nghĩa là tất cả các biến (tính năng) đều bình đẳng.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vi-VN" altLang="ko-KR" sz="1200" b="0" kern="1200" dirty="0">
                <a:solidFill>
                  <a:schemeClr val="tx1"/>
                </a:solidFill>
                <a:latin typeface="SamsungOne-400" panose="020B0503030303020204" pitchFamily="34" charset="0"/>
                <a:cs typeface="+mn-cs"/>
              </a:rPr>
              <a:t>Bayes: Tính xác suất mà một tính năng đầu vào thuộc về một lớp cụ thể so với phân phối xác suất của toàn bộ lớp dựa trên định lý Bayes</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rPr>
              <a:t>Naïve Bayes </a:t>
            </a:r>
            <a:r>
              <a:rPr lang="en-US" altLang="ko-KR" dirty="0" err="1">
                <a:latin typeface="SamsungOne-400" panose="020B0503030303020204" pitchFamily="34" charset="0"/>
              </a:rPr>
              <a:t>không</a:t>
            </a:r>
            <a:r>
              <a:rPr lang="en-US" altLang="ko-KR" dirty="0">
                <a:latin typeface="SamsungOne-400" panose="020B0503030303020204" pitchFamily="34" charset="0"/>
              </a:rPr>
              <a:t> </a:t>
            </a:r>
            <a:r>
              <a:rPr lang="en-US" altLang="ko-KR" dirty="0" err="1">
                <a:latin typeface="SamsungOne-400" panose="020B0503030303020204" pitchFamily="34" charset="0"/>
              </a:rPr>
              <a:t>phải</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những</a:t>
            </a:r>
            <a:r>
              <a:rPr lang="en-US" altLang="ko-KR" dirty="0">
                <a:latin typeface="SamsungOne-400" panose="020B0503030303020204" pitchFamily="34" charset="0"/>
              </a:rPr>
              <a:t> </a:t>
            </a:r>
            <a:r>
              <a:rPr lang="en-US" altLang="ko-KR" dirty="0" err="1">
                <a:latin typeface="SamsungOne-400" panose="020B0503030303020204" pitchFamily="34" charset="0"/>
              </a:rPr>
              <a:t>thuật</a:t>
            </a:r>
            <a:r>
              <a:rPr lang="en-US" altLang="ko-KR" dirty="0">
                <a:latin typeface="SamsungOne-400" panose="020B0503030303020204" pitchFamily="34" charset="0"/>
              </a:rPr>
              <a:t> </a:t>
            </a:r>
            <a:r>
              <a:rPr lang="en-US" altLang="ko-KR" dirty="0" err="1">
                <a:latin typeface="SamsungOne-400" panose="020B0503030303020204" pitchFamily="34" charset="0"/>
              </a:rPr>
              <a:t>toán</a:t>
            </a:r>
            <a:r>
              <a:rPr lang="en-US" altLang="ko-KR" dirty="0">
                <a:latin typeface="SamsungOne-400" panose="020B0503030303020204" pitchFamily="34" charset="0"/>
              </a:rPr>
              <a:t> </a:t>
            </a:r>
            <a:r>
              <a:rPr lang="en-US" altLang="ko-KR" dirty="0" err="1">
                <a:latin typeface="SamsungOne-400" panose="020B0503030303020204" pitchFamily="34" charset="0"/>
              </a:rPr>
              <a:t>mạnh</a:t>
            </a:r>
            <a:r>
              <a:rPr lang="en-US" altLang="ko-KR" dirty="0">
                <a:latin typeface="SamsungOne-400" panose="020B0503030303020204" pitchFamily="34" charset="0"/>
              </a:rPr>
              <a:t> </a:t>
            </a:r>
            <a:r>
              <a:rPr lang="en-US" altLang="ko-KR" dirty="0" err="1">
                <a:latin typeface="SamsungOne-400" panose="020B0503030303020204" pitchFamily="34" charset="0"/>
              </a:rPr>
              <a:t>nhất</a:t>
            </a:r>
            <a:r>
              <a:rPr lang="en-US" altLang="ko-KR"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rPr>
              <a:t>Tuy</a:t>
            </a:r>
            <a:r>
              <a:rPr lang="en-US" altLang="ko-KR" dirty="0">
                <a:latin typeface="SamsungOne-400" panose="020B0503030303020204" pitchFamily="34" charset="0"/>
              </a:rPr>
              <a:t> </a:t>
            </a:r>
            <a:r>
              <a:rPr lang="en-US" altLang="ko-KR" dirty="0" err="1">
                <a:latin typeface="SamsungOne-400" panose="020B0503030303020204" pitchFamily="34" charset="0"/>
              </a:rPr>
              <a:t>nhiên</a:t>
            </a:r>
            <a:r>
              <a:rPr lang="en-US" altLang="ko-KR" dirty="0">
                <a:latin typeface="SamsungOne-400" panose="020B0503030303020204" pitchFamily="34" charset="0"/>
              </a:rPr>
              <a:t>, </a:t>
            </a:r>
            <a:r>
              <a:rPr lang="en-US" altLang="ko-KR" dirty="0" err="1">
                <a:latin typeface="SamsungOne-400" panose="020B0503030303020204" pitchFamily="34" charset="0"/>
              </a:rPr>
              <a:t>nó</a:t>
            </a:r>
            <a:r>
              <a:rPr lang="en-US" altLang="ko-KR" dirty="0">
                <a:latin typeface="SamsungOne-400" panose="020B0503030303020204" pitchFamily="34" charset="0"/>
              </a:rPr>
              <a:t> </a:t>
            </a:r>
            <a:r>
              <a:rPr lang="en-US" altLang="ko-KR" dirty="0" err="1">
                <a:latin typeface="SamsungOne-400" panose="020B0503030303020204" pitchFamily="34" charset="0"/>
              </a:rPr>
              <a:t>rất</a:t>
            </a:r>
            <a:r>
              <a:rPr lang="en-US" altLang="ko-KR" dirty="0">
                <a:latin typeface="SamsungOne-400" panose="020B0503030303020204" pitchFamily="34" charset="0"/>
              </a:rPr>
              <a:t> </a:t>
            </a:r>
            <a:r>
              <a:rPr lang="en-US" altLang="ko-KR" dirty="0" err="1">
                <a:latin typeface="SamsungOne-400" panose="020B0503030303020204" pitchFamily="34" charset="0"/>
              </a:rPr>
              <a:t>dễ</a:t>
            </a:r>
            <a:r>
              <a:rPr lang="en-US" altLang="ko-KR" dirty="0">
                <a:latin typeface="SamsungOne-400" panose="020B0503030303020204" pitchFamily="34" charset="0"/>
              </a:rPr>
              <a:t> </a:t>
            </a:r>
            <a:r>
              <a:rPr lang="en-US" altLang="ko-KR" dirty="0" err="1">
                <a:latin typeface="SamsungOne-400" panose="020B0503030303020204" pitchFamily="34" charset="0"/>
              </a:rPr>
              <a:t>hiểu</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hiện</a:t>
            </a:r>
            <a:r>
              <a:rPr lang="en-US" altLang="ko-KR" dirty="0">
                <a:latin typeface="SamsungOne-400" panose="020B0503030303020204" pitchFamily="34" charset="0"/>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38</a:t>
            </a:fld>
            <a:endParaRPr lang="ko-KR" altLang="en-US" dirty="0"/>
          </a:p>
        </p:txBody>
      </p:sp>
    </p:spTree>
    <p:extLst>
      <p:ext uri="{BB962C8B-B14F-4D97-AF65-F5344CB8AC3E}">
        <p14:creationId xmlns:p14="http://schemas.microsoft.com/office/powerpoint/2010/main" val="228872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Định lý Bayes được đặt theo tên của Rev. Thomas Bayes. Nó hoạt động trên xác suất có điều kiện. Xác suất có điều kiện là xác suất một điều gì đó sẽ xảy ra, với điều kiện là một điều gì đó khác đã xảy ra.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Naive Bayes là một kỹ thuật đơn giản để xây dựng các bộ phân loại: các mô hình gán nhãn lớp cho các thể hiện vấn đề, được biểu diễn dưới dạng vectơ của các giá trị đặc trưng, trong đó các nhãn lớp được rút ra từ một số tập hợp hữu hạn.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39</a:t>
            </a:fld>
            <a:endParaRPr lang="ko-KR" altLang="en-US" dirty="0"/>
          </a:p>
        </p:txBody>
      </p:sp>
    </p:spTree>
    <p:extLst>
      <p:ext uri="{BB962C8B-B14F-4D97-AF65-F5344CB8AC3E}">
        <p14:creationId xmlns:p14="http://schemas.microsoft.com/office/powerpoint/2010/main" val="1836613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Naive Bayes đa thức được ưu tiên sử dụng trên dữ liệu được phân phối đa thức. Nó là một trong những thuật toán cổ điển tiêu chuẩn.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Bernoulli Naive Bayes được sử dụng trên dữ liệu được phân phối theo phân phối Bernoulli đa biến.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kern="1200" dirty="0">
                <a:solidFill>
                  <a:schemeClr val="tx1"/>
                </a:solidFill>
                <a:latin typeface="SamsungOne-400" panose="020B0503030303020204" pitchFamily="34" charset="0"/>
                <a:cs typeface="+mn-cs"/>
              </a:rPr>
              <a:t>Gaussian Naïve bayes: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các giá trị thuộc tính là liên tục, một giả định được đưa ra rằng các giá trị được liên kết với mỗi lớp được phân phối theo Gaussian tức là Phân phối chuẩn.</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40</a:t>
            </a:fld>
            <a:endParaRPr lang="ko-KR" altLang="en-US" dirty="0"/>
          </a:p>
        </p:txBody>
      </p:sp>
    </p:spTree>
    <p:extLst>
      <p:ext uri="{BB962C8B-B14F-4D97-AF65-F5344CB8AC3E}">
        <p14:creationId xmlns:p14="http://schemas.microsoft.com/office/powerpoint/2010/main" val="1596510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sz="1200" b="0" i="0" kern="1200" dirty="0">
                <a:solidFill>
                  <a:schemeClr val="tx1"/>
                </a:solidFill>
                <a:effectLst/>
                <a:latin typeface="SamsungOne-400" panose="020B0503030303020204" pitchFamily="34" charset="0"/>
                <a:cs typeface="+mn-cs"/>
              </a:rPr>
              <a:t>Y= </a:t>
            </a:r>
            <a:r>
              <a:rPr lang="en-US" altLang="ko-KR" sz="1200" b="0" i="0" kern="1200" dirty="0" err="1">
                <a:solidFill>
                  <a:schemeClr val="tx1"/>
                </a:solidFill>
                <a:effectLst/>
                <a:latin typeface="SamsungOne-400" panose="020B0503030303020204" pitchFamily="34" charset="0"/>
                <a:cs typeface="+mn-cs"/>
              </a:rPr>
              <a:t>Biến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phụ</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thuộc</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biến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mục</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tiêu</a:t>
            </a:r>
            <a:r>
              <a:rPr lang="en-US" altLang="ko-KR" sz="1200" b="0" i="0" kern="1200" dirty="0">
                <a:solidFill>
                  <a:schemeClr val="tx1"/>
                </a:solidFill>
                <a:effectLst/>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sz="1200" b="0" i="0" kern="1200" dirty="0">
                <a:solidFill>
                  <a:schemeClr val="tx1"/>
                </a:solidFill>
                <a:effectLst/>
                <a:latin typeface="SamsungOne-400" panose="020B0503030303020204" pitchFamily="34" charset="0"/>
                <a:cs typeface="+mn-cs"/>
              </a:rPr>
              <a:t>X= </a:t>
            </a:r>
            <a:r>
              <a:rPr lang="en-US" altLang="ko-KR" sz="1200" b="0" i="0" kern="1200" dirty="0" err="1">
                <a:solidFill>
                  <a:schemeClr val="tx1"/>
                </a:solidFill>
                <a:effectLst/>
                <a:latin typeface="SamsungOne-400" panose="020B0503030303020204" pitchFamily="34" charset="0"/>
                <a:cs typeface="+mn-cs"/>
              </a:rPr>
              <a:t>Biến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độc</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lập</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biến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dự</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đoán</a:t>
            </a:r>
            <a:r>
              <a:rPr lang="en-US" altLang="ko-KR" sz="1200" b="0" i="0" kern="1200" dirty="0">
                <a:solidFill>
                  <a:schemeClr val="tx1"/>
                </a:solidFill>
                <a:effectLst/>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dirty="0">
                <a:solidFill>
                  <a:schemeClr val="tx1"/>
                </a:solidFill>
                <a:latin typeface="SamsungOne-400" panose="020B0503030303020204" pitchFamily="34" charset="0"/>
              </a:rPr>
              <a:t>𝛽</a:t>
            </a:r>
            <a:r>
              <a:rPr lang="en-US" altLang="ko-KR" baseline="-25000" dirty="0">
                <a:solidFill>
                  <a:schemeClr val="tx1"/>
                </a:solidFill>
                <a:latin typeface="SamsungOne-400" panose="020B0503030303020204" pitchFamily="34" charset="0"/>
              </a:rPr>
              <a:t>0</a:t>
            </a:r>
            <a:r>
              <a:rPr lang="en" altLang="ko-KR" sz="1200" b="0" i="0" kern="1200" dirty="0">
                <a:solidFill>
                  <a:schemeClr val="tx1"/>
                </a:solidFill>
                <a:effectLst/>
                <a:latin typeface="SamsungOne-400" panose="020B0503030303020204" pitchFamily="34" charset="0"/>
                <a:cs typeface="+mn-cs"/>
              </a:rPr>
              <a:t>= </a:t>
            </a:r>
            <a:r>
              <a:rPr lang="vi-VN" altLang="ko-KR" sz="1200" b="0" i="0" kern="1200" dirty="0">
                <a:solidFill>
                  <a:schemeClr val="tx1"/>
                </a:solidFill>
                <a:effectLst/>
                <a:latin typeface="SamsungOne-400" panose="020B0503030303020204" pitchFamily="34" charset="0"/>
                <a:cs typeface="+mn-cs"/>
              </a:rPr>
              <a:t>đánh chặn dòng (đưa ra một mức độ tự do bổ sung)</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dirty="0">
                <a:solidFill>
                  <a:schemeClr val="tx1"/>
                </a:solidFill>
                <a:latin typeface="SamsungOne-400" panose="020B0503030303020204" pitchFamily="34" charset="0"/>
              </a:rPr>
              <a:t>𝛽</a:t>
            </a:r>
            <a:r>
              <a:rPr lang="en-US" altLang="ko-KR" baseline="-25000" dirty="0">
                <a:solidFill>
                  <a:schemeClr val="tx1"/>
                </a:solidFill>
                <a:latin typeface="SamsungOne-400" panose="020B0503030303020204" pitchFamily="34" charset="0"/>
              </a:rPr>
              <a:t>1</a:t>
            </a:r>
            <a:r>
              <a:rPr lang="en-US" altLang="ko-KR" dirty="0">
                <a:solidFill>
                  <a:schemeClr val="tx1"/>
                </a:solidFill>
                <a:latin typeface="SamsungOne-400" panose="020B0503030303020204" pitchFamily="34" charset="0"/>
              </a:rPr>
              <a:t> </a:t>
            </a:r>
            <a:r>
              <a:rPr lang="en"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Hệ</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số</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hồi</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quy</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tuyến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tính</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hệ</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số</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tỷ</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lệ</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cho</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từng</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giá</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trị</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đầu</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vào</a:t>
            </a:r>
            <a:r>
              <a:rPr lang="en-US" altLang="ko-KR" sz="1200" b="0" i="0" kern="1200" dirty="0">
                <a:solidFill>
                  <a:schemeClr val="tx1"/>
                </a:solidFill>
                <a:effectLst/>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l-GR" altLang="ko-KR" sz="1200" b="0" i="0" kern="1200" dirty="0">
                <a:solidFill>
                  <a:schemeClr val="tx1"/>
                </a:solidFill>
                <a:effectLst/>
                <a:cs typeface="+mn-cs"/>
              </a:rPr>
              <a:t>ε = </a:t>
            </a:r>
            <a:r>
              <a:rPr lang="en-US" altLang="ko-KR" sz="1200" b="0" i="0" kern="1200" dirty="0" err="1">
                <a:solidFill>
                  <a:schemeClr val="tx1"/>
                </a:solidFill>
                <a:effectLst/>
                <a:latin typeface="SamsungOne-400" panose="020B0503030303020204" pitchFamily="34" charset="0"/>
                <a:cs typeface="+mn-cs"/>
              </a:rPr>
              <a:t>Lỗi</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ngẫu</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nhiên</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Các giá trị cho các biến X và Y là bộ dữ liệu đào tạo cho biểu diễn mô hình hồi quy tuyến tính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Thuật toán hồi quy tuyến tính cho thấy mối quan hệ tuyến tính giữa các biến phụ thuộc (Y) và một hoặc nhiều biến độc lập (x), do đó được gọi là hồi quy tuyến tính.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Nó là một phương pháp thống kê được sử dụng để phân tích dự đoán. Hồi quy tuyến tính đưa ra dự đoán cho các biến liên tục/thực hoặc số.</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41</a:t>
            </a:fld>
            <a:endParaRPr lang="ko-KR" altLang="en-US" dirty="0"/>
          </a:p>
        </p:txBody>
      </p:sp>
    </p:spTree>
    <p:extLst>
      <p:ext uri="{BB962C8B-B14F-4D97-AF65-F5344CB8AC3E}">
        <p14:creationId xmlns:p14="http://schemas.microsoft.com/office/powerpoint/2010/main" val="204733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AI: Một kỹ thuật cho phép máy móc bắt chước hành vi của con người</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ML: Tập hợp con của kỹ thuật AI sử dụng các phương pháp thống kê để cho phép máy móc cải tiến theo kinh nghiệm</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DL: Tập hợp con của ML giúp cho việc tính toán mạng nơ-ron nhiều lớp trở nên khả thi</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a:t>
            </a:fld>
            <a:endParaRPr lang="ko-KR" altLang="en-US" dirty="0"/>
          </a:p>
        </p:txBody>
      </p:sp>
    </p:spTree>
    <p:extLst>
      <p:ext uri="{BB962C8B-B14F-4D97-AF65-F5344CB8AC3E}">
        <p14:creationId xmlns:p14="http://schemas.microsoft.com/office/powerpoint/2010/main" val="1915298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Hồi quy tuyến tính có một lịch sử lâu dài bắt nguồn từ thời trước khi phát minh ra các máy tính hiện đại.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Chúng tôi muốn giảm thiểu sự khác biệt giữa giá trị thực tế y (chiều cao thực) và giá trị dự đoán f (x).</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Hàm này sẽ được giải thích trong chương tiếp theo.</a:t>
            </a:r>
            <a:endParaRPr lang="en-US" altLang="ko-KR" dirty="0">
              <a:latin typeface="SamsungOne-400" panose="020B0503030303020204" pitchFamily="34" charset="0"/>
            </a:endParaRPr>
          </a:p>
          <a:p>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42</a:t>
            </a:fld>
            <a:endParaRPr lang="ko-KR" altLang="en-US" dirty="0"/>
          </a:p>
        </p:txBody>
      </p:sp>
    </p:spTree>
    <p:extLst>
      <p:ext uri="{BB962C8B-B14F-4D97-AF65-F5344CB8AC3E}">
        <p14:creationId xmlns:p14="http://schemas.microsoft.com/office/powerpoint/2010/main" val="36254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chỉ quan tâm đến chênh lệch vô hướng để giá trị tuyệt đối được thực hiện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giá trị tuyệt đối rất khó tính toán cho máy tính nhưng chúng ta có thể hoàn thành gần như điều tương tự bằng cách lấy hình vuông</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43</a:t>
            </a:fld>
            <a:endParaRPr lang="ko-KR" altLang="en-US" dirty="0"/>
          </a:p>
        </p:txBody>
      </p:sp>
    </p:spTree>
    <p:extLst>
      <p:ext uri="{BB962C8B-B14F-4D97-AF65-F5344CB8AC3E}">
        <p14:creationId xmlns:p14="http://schemas.microsoft.com/office/powerpoint/2010/main" val="2610107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Ngoài SSE, còn có các phương pháp để đánh giá các mô hình hồi quy. Nếu cần thiết, xin vui lòng tham khảo các thông tin liên quan.</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Mean SSE</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Root MSE</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nghĩa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lỗi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tuyệt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đối</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Trung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tỷ</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lệ</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trăm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tuyệt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đối</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44</a:t>
            </a:fld>
            <a:endParaRPr lang="ko-KR" altLang="en-US" dirty="0"/>
          </a:p>
        </p:txBody>
      </p:sp>
    </p:spTree>
    <p:extLst>
      <p:ext uri="{BB962C8B-B14F-4D97-AF65-F5344CB8AC3E}">
        <p14:creationId xmlns:p14="http://schemas.microsoft.com/office/powerpoint/2010/main" val="1405690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giảm</a:t>
            </a:r>
            <a:r>
              <a:rPr lang="en-US" altLang="ko-KR" b="0" dirty="0">
                <a:latin typeface="SamsungOne-400" panose="020B0503030303020204" pitchFamily="34" charset="0"/>
              </a:rPr>
              <a:t> </a:t>
            </a:r>
            <a:r>
              <a:rPr lang="en-US" altLang="ko-KR" b="0" dirty="0" err="1">
                <a:latin typeface="SamsungOne-400" panose="020B0503030303020204" pitchFamily="34" charset="0"/>
              </a:rPr>
              <a:t>lỗi</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điều</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trọng</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tìm</a:t>
            </a:r>
            <a:r>
              <a:rPr lang="en-US" altLang="ko-KR" b="0" dirty="0">
                <a:latin typeface="SamsungOne-400" panose="020B0503030303020204" pitchFamily="34" charset="0"/>
              </a:rPr>
              <a:t> </a:t>
            </a:r>
            <a:r>
              <a:rPr lang="en-US" altLang="ko-KR" b="0" dirty="0" err="1">
                <a:latin typeface="SamsungOne-400" panose="020B0503030303020204" pitchFamily="34" charset="0"/>
              </a:rPr>
              <a:t>thấy</a:t>
            </a:r>
            <a:r>
              <a:rPr lang="en-US" altLang="ko-KR" b="0" dirty="0">
                <a:latin typeface="SamsungOne-400" panose="020B0503030303020204" pitchFamily="34" charset="0"/>
              </a:rPr>
              <a:t> </a:t>
            </a:r>
            <a:r>
              <a:rPr lang="en-US" altLang="ko-KR" b="0" dirty="0" err="1">
                <a:latin typeface="SamsungOne-400" panose="020B0503030303020204" pitchFamily="34" charset="0"/>
              </a:rPr>
              <a:t>dòng</a:t>
            </a:r>
            <a:r>
              <a:rPr lang="en-US" altLang="ko-KR" b="0" dirty="0">
                <a:latin typeface="SamsungOne-400" panose="020B0503030303020204" pitchFamily="34" charset="0"/>
              </a:rPr>
              <a:t> </a:t>
            </a:r>
            <a:r>
              <a:rPr lang="en-US" altLang="ko-KR" b="0" dirty="0" err="1">
                <a:latin typeface="SamsungOne-400" panose="020B0503030303020204" pitchFamily="34" charset="0"/>
              </a:rPr>
              <a:t>đại</a:t>
            </a:r>
            <a:r>
              <a:rPr lang="en-US" altLang="ko-KR" b="0" dirty="0">
                <a:latin typeface="SamsungOne-400" panose="020B0503030303020204" pitchFamily="34" charset="0"/>
              </a:rPr>
              <a:t> </a:t>
            </a:r>
            <a:r>
              <a:rPr lang="en-US" altLang="ko-KR" b="0" dirty="0" err="1">
                <a:latin typeface="SamsungOne-400" panose="020B0503030303020204" pitchFamily="34" charset="0"/>
              </a:rPr>
              <a:t>diện</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lỗi</a:t>
            </a:r>
            <a:r>
              <a:rPr lang="en-US" altLang="ko-KR" b="0" dirty="0">
                <a:latin typeface="SamsungOne-400" panose="020B0503030303020204" pitchFamily="34" charset="0"/>
              </a:rPr>
              <a:t> </a:t>
            </a:r>
            <a:r>
              <a:rPr lang="en-US" altLang="ko-KR" b="0" dirty="0" err="1">
                <a:latin typeface="SamsungOne-400" panose="020B0503030303020204" pitchFamily="34" charset="0"/>
              </a:rPr>
              <a:t>nhỏ</a:t>
            </a:r>
            <a:r>
              <a:rPr lang="en-US" altLang="ko-KR" b="0" dirty="0">
                <a:latin typeface="SamsungOne-400" panose="020B0503030303020204" pitchFamily="34" charset="0"/>
              </a:rPr>
              <a:t> </a:t>
            </a:r>
            <a:r>
              <a:rPr lang="en-US" altLang="ko-KR" b="0" dirty="0" err="1">
                <a:latin typeface="SamsungOne-400" panose="020B0503030303020204" pitchFamily="34" charset="0"/>
              </a:rPr>
              <a:t>nhất</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dự</a:t>
            </a:r>
            <a:r>
              <a:rPr lang="en-US" altLang="ko-KR" b="0" dirty="0">
                <a:latin typeface="SamsungOne-400" panose="020B0503030303020204" pitchFamily="34" charset="0"/>
              </a:rPr>
              <a:t> </a:t>
            </a:r>
            <a:r>
              <a:rPr lang="en-US" altLang="ko-KR" b="0" dirty="0" err="1">
                <a:latin typeface="SamsungOne-400" panose="020B0503030303020204" pitchFamily="34" charset="0"/>
              </a:rPr>
              <a:t>đoán</a:t>
            </a:r>
            <a:r>
              <a:rPr lang="en-US" altLang="ko-KR" b="0" dirty="0">
                <a:latin typeface="SamsungOne-400" panose="020B0503030303020204" pitchFamily="34" charset="0"/>
              </a:rPr>
              <a:t> </a:t>
            </a:r>
            <a:r>
              <a:rPr lang="en-US" altLang="ko-KR" b="0" dirty="0" err="1">
                <a:latin typeface="SamsungOne-400" panose="020B0503030303020204" pitchFamily="34" charset="0"/>
              </a:rPr>
              <a:t>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Vui</a:t>
            </a:r>
            <a:r>
              <a:rPr lang="en-US" altLang="ko-KR" b="0" dirty="0">
                <a:latin typeface="SamsungOne-400" panose="020B0503030303020204" pitchFamily="34" charset="0"/>
              </a:rPr>
              <a:t> </a:t>
            </a:r>
            <a:r>
              <a:rPr lang="en-US" altLang="ko-KR" b="0" dirty="0" err="1">
                <a:latin typeface="SamsungOne-400" panose="020B0503030303020204" pitchFamily="34" charset="0"/>
              </a:rPr>
              <a:t>lòng</a:t>
            </a:r>
            <a:r>
              <a:rPr lang="en-US" altLang="ko-KR" b="0" dirty="0">
                <a:latin typeface="SamsungOne-400" panose="020B0503030303020204" pitchFamily="34" charset="0"/>
              </a:rPr>
              <a:t> </a:t>
            </a:r>
            <a:r>
              <a:rPr lang="en-US" altLang="ko-KR" b="0" dirty="0" err="1">
                <a:latin typeface="SamsungOne-400" panose="020B0503030303020204" pitchFamily="34" charset="0"/>
              </a:rPr>
              <a:t>tìm</a:t>
            </a:r>
            <a:r>
              <a:rPr lang="en-US" altLang="ko-KR" b="0" dirty="0">
                <a:latin typeface="SamsungOne-400" panose="020B0503030303020204" pitchFamily="34" charset="0"/>
              </a:rPr>
              <a:t> </a:t>
            </a:r>
            <a:r>
              <a:rPr lang="en-US" altLang="ko-KR" b="0" dirty="0" err="1">
                <a:latin typeface="SamsungOne-400" panose="020B0503030303020204" pitchFamily="34" charset="0"/>
              </a:rPr>
              <a:t>kiếm</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tin </a:t>
            </a:r>
            <a:r>
              <a:rPr lang="en-US" altLang="ko-KR" b="0" dirty="0" err="1">
                <a:latin typeface="SamsungOne-400" panose="020B0503030303020204" pitchFamily="34" charset="0"/>
              </a:rPr>
              <a:t>liên</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hoặc</a:t>
            </a:r>
            <a:r>
              <a:rPr lang="en-US" altLang="ko-KR" b="0" dirty="0">
                <a:latin typeface="SamsungOne-400" panose="020B0503030303020204" pitchFamily="34" charset="0"/>
              </a:rPr>
              <a:t> </a:t>
            </a:r>
            <a:r>
              <a:rPr lang="en-US" altLang="ko-KR" b="0" dirty="0" err="1">
                <a:latin typeface="SamsungOne-400" panose="020B0503030303020204" pitchFamily="34" charset="0"/>
              </a:rPr>
              <a:t>tham</a:t>
            </a:r>
            <a:r>
              <a:rPr lang="en-US" altLang="ko-KR" b="0" dirty="0">
                <a:latin typeface="SamsungOne-400" panose="020B0503030303020204" pitchFamily="34" charset="0"/>
              </a:rPr>
              <a:t> </a:t>
            </a:r>
            <a:r>
              <a:rPr lang="en-US" altLang="ko-KR" b="0" dirty="0" err="1">
                <a:latin typeface="SamsungOne-400" panose="020B0503030303020204" pitchFamily="34" charset="0"/>
              </a:rPr>
              <a:t>khảo</a:t>
            </a:r>
            <a:r>
              <a:rPr lang="en-US" altLang="ko-KR" b="0" dirty="0">
                <a:latin typeface="SamsungOne-400" panose="020B0503030303020204" pitchFamily="34" charset="0"/>
              </a:rPr>
              <a:t> </a:t>
            </a:r>
            <a:r>
              <a:rPr lang="en-US" altLang="ko-KR" b="0" dirty="0" err="1">
                <a:latin typeface="SamsungOne-400" panose="020B0503030303020204" pitchFamily="34" charset="0"/>
              </a:rPr>
              <a:t>Tham</a:t>
            </a:r>
            <a:r>
              <a:rPr lang="en-US" altLang="ko-KR" b="0" dirty="0">
                <a:latin typeface="SamsungOne-400" panose="020B0503030303020204" pitchFamily="34" charset="0"/>
              </a:rPr>
              <a:t> </a:t>
            </a:r>
            <a:r>
              <a:rPr lang="en-US" altLang="ko-KR" b="0" dirty="0" err="1">
                <a:latin typeface="SamsungOne-400" panose="020B0503030303020204" pitchFamily="34" charset="0"/>
              </a:rPr>
              <a:t>khảo</a:t>
            </a:r>
            <a:r>
              <a:rPr lang="en-US" altLang="ko-KR" b="0"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trị</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tế</a:t>
            </a:r>
            <a:r>
              <a:rPr lang="en-US" altLang="ko-KR" dirty="0">
                <a:latin typeface="SamsungOne-400" panose="020B0503030303020204" pitchFamily="34" charset="0"/>
              </a:rPr>
              <a:t> = </a:t>
            </a: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 + </a:t>
            </a:r>
            <a:r>
              <a:rPr lang="en-US" altLang="ko-KR" dirty="0" err="1">
                <a:latin typeface="SamsungOne-400" panose="020B0503030303020204" pitchFamily="34" charset="0"/>
              </a:rPr>
              <a:t>Lỗi</a:t>
            </a:r>
            <a:endParaRPr lang="en-US" altLang="ko-KR" dirty="0">
              <a:latin typeface="SamsungOne-400" panose="020B0503030303020204" pitchFamily="34" charset="0"/>
            </a:endParaRPr>
          </a:p>
          <a:p>
            <a:r>
              <a:rPr lang="en-US" altLang="ko-KR" dirty="0" err="1">
                <a:latin typeface="SamsungOne-400" panose="020B0503030303020204" pitchFamily="34" charset="0"/>
              </a:rPr>
              <a:t>Lỗi</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phần</a:t>
            </a:r>
            <a:r>
              <a:rPr lang="en-US" altLang="ko-KR" dirty="0">
                <a:latin typeface="SamsungOne-400" panose="020B0503030303020204" pitchFamily="34" charset="0"/>
              </a:rPr>
              <a:t> </a:t>
            </a:r>
            <a:r>
              <a:rPr lang="en-US" altLang="ko-KR" dirty="0" err="1">
                <a:latin typeface="SamsungOne-400" panose="020B0503030303020204" pitchFamily="34" charset="0"/>
              </a:rPr>
              <a:t>còn</a:t>
            </a:r>
            <a:r>
              <a:rPr lang="en-US" altLang="ko-KR" dirty="0">
                <a:latin typeface="SamsungOne-400" panose="020B0503030303020204" pitchFamily="34" charset="0"/>
              </a:rPr>
              <a:t> </a:t>
            </a:r>
            <a:r>
              <a:rPr lang="en-US" altLang="ko-KR" dirty="0" err="1">
                <a:latin typeface="SamsungOne-400" panose="020B0503030303020204" pitchFamily="34" charset="0"/>
              </a:rPr>
              <a:t>lại</a:t>
            </a:r>
            <a:r>
              <a:rPr lang="en-US" altLang="ko-KR" dirty="0">
                <a:latin typeface="SamsungOne-400" panose="020B0503030303020204" pitchFamily="34" charset="0"/>
              </a:rPr>
              <a:t> </a:t>
            </a:r>
            <a:r>
              <a:rPr lang="en-US" altLang="ko-KR" dirty="0" err="1">
                <a:latin typeface="SamsungOne-400" panose="020B0503030303020204" pitchFamily="34" charset="0"/>
              </a:rPr>
              <a:t>không</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mối</a:t>
            </a:r>
            <a:r>
              <a:rPr lang="en-US" altLang="ko-KR" dirty="0">
                <a:latin typeface="SamsungOne-400" panose="020B0503030303020204" pitchFamily="34" charset="0"/>
              </a:rPr>
              <a:t> </a:t>
            </a:r>
            <a:r>
              <a:rPr lang="en-US" altLang="ko-KR" dirty="0" err="1">
                <a:latin typeface="SamsungOne-400" panose="020B0503030303020204" pitchFamily="34" charset="0"/>
              </a:rPr>
              <a:t>quan</a:t>
            </a:r>
            <a:r>
              <a:rPr lang="en-US" altLang="ko-KR" dirty="0">
                <a:latin typeface="SamsungOne-400" panose="020B0503030303020204" pitchFamily="34" charset="0"/>
              </a:rPr>
              <a:t> </a:t>
            </a:r>
            <a:r>
              <a:rPr lang="en-US" altLang="ko-KR" dirty="0" err="1">
                <a:latin typeface="SamsungOne-400" panose="020B0503030303020204" pitchFamily="34" charset="0"/>
              </a:rPr>
              <a:t>hệ</a:t>
            </a:r>
            <a:r>
              <a:rPr lang="en-US" altLang="ko-KR" dirty="0">
                <a:latin typeface="SamsungOne-400" panose="020B0503030303020204" pitchFamily="34" charset="0"/>
              </a:rPr>
              <a:t> </a:t>
            </a:r>
            <a:r>
              <a:rPr lang="en-US" altLang="ko-KR" dirty="0" err="1">
                <a:latin typeface="SamsungOne-400" panose="020B0503030303020204" pitchFamily="34" charset="0"/>
              </a:rPr>
              <a:t>tuyến</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giữa</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trị</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https://scikit-learn.org/stable/modules/generated/sklearn.linear_model.LinearRegression.html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45</a:t>
            </a:fld>
            <a:endParaRPr lang="ko-KR" altLang="en-US" dirty="0"/>
          </a:p>
        </p:txBody>
      </p:sp>
    </p:spTree>
    <p:extLst>
      <p:ext uri="{BB962C8B-B14F-4D97-AF65-F5344CB8AC3E}">
        <p14:creationId xmlns:p14="http://schemas.microsoft.com/office/powerpoint/2010/main" val="2413975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46</a:t>
            </a:fld>
            <a:endParaRPr lang="ko-KR" altLang="en-US" dirty="0"/>
          </a:p>
        </p:txBody>
      </p:sp>
    </p:spTree>
    <p:extLst>
      <p:ext uri="{BB962C8B-B14F-4D97-AF65-F5344CB8AC3E}">
        <p14:creationId xmlns:p14="http://schemas.microsoft.com/office/powerpoint/2010/main" val="3947105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Giả sử chúng ta thực hiện mô hình dự đoán cho một vấn đề trong đó biến phụ thuộc y là thành công hay thất bại.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Tại thời điểm này, nếu thành công được thể hiện là 1 và thất bại được thể hiện là 0, nó giống như một biểu đồ.</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Khái niệm logit sẽ được giải thích trang tiếp theo.</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bạn cố gắng mô hình hóa điều này với hồi quy tuyến tính, một vấn đề không nhất quán xảy ra.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Phạm vi của y phải là 0-1 và phạm vi hồi quy tuyến tính mô hình hóa một biến liên tục là -∞ thành ∞ giá trị.</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vậy, thông qua chuyển đổi logit, chúng tôi lắp một đường thẳng thành một hình dạng cong.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47</a:t>
            </a:fld>
            <a:endParaRPr lang="ko-KR" altLang="en-US" dirty="0"/>
          </a:p>
        </p:txBody>
      </p:sp>
    </p:spTree>
    <p:extLst>
      <p:ext uri="{BB962C8B-B14F-4D97-AF65-F5344CB8AC3E}">
        <p14:creationId xmlns:p14="http://schemas.microsoft.com/office/powerpoint/2010/main" val="2045966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sẽ giải thích xác suất và tỷ lệ cược.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Logit là một từ ghép của ‘logistic, và +‘ probit, và có </a:t>
            </a:r>
            <a:r>
              <a:rPr lang="en-US" altLang="ko-KR" sz="1200" b="0" kern="1200" dirty="0" err="1">
                <a:solidFill>
                  <a:schemeClr val="tx1"/>
                </a:solidFill>
                <a:latin typeface="SamsungOne-400" panose="020B0503030303020204" pitchFamily="34" charset="0"/>
                <a:cs typeface="+mn-cs"/>
              </a:rPr>
              <a:t>hàm</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nghịch với sigmoid.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có thể giải thích rằng một logit tích cực lớn cho xác suất phản hồi cao hơn bằng 1.</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48</a:t>
            </a:fld>
            <a:endParaRPr lang="ko-KR" altLang="en-US" dirty="0"/>
          </a:p>
        </p:txBody>
      </p:sp>
    </p:spTree>
    <p:extLst>
      <p:ext uri="{BB962C8B-B14F-4D97-AF65-F5344CB8AC3E}">
        <p14:creationId xmlns:p14="http://schemas.microsoft.com/office/powerpoint/2010/main" val="486538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indent="-171450">
                  <a:buFont typeface="Arial" panose="020B0604020202020204" pitchFamily="34" charset="0"/>
                  <a:buChar char="•"/>
                </a:pPr>
                <a:r>
                  <a:rPr lang="en-US" altLang="ko-KR" dirty="0" err="1">
                    <a:latin typeface="SamsungOne-400" panose="020B0503030303020204" pitchFamily="34" charset="0"/>
                  </a:rPr>
                  <a:t>Tỷ</a:t>
                </a:r>
                <a:r>
                  <a:rPr lang="en-US" altLang="ko-KR" dirty="0">
                    <a:latin typeface="SamsungOne-400" panose="020B0503030303020204" pitchFamily="34" charset="0"/>
                  </a:rPr>
                  <a:t> </a:t>
                </a:r>
                <a:r>
                  <a:rPr lang="en-US" altLang="ko-KR" dirty="0" err="1">
                    <a:latin typeface="SamsungOne-400" panose="020B0503030303020204" pitchFamily="34" charset="0"/>
                  </a:rPr>
                  <a:t>số</a:t>
                </a:r>
                <a:r>
                  <a:rPr lang="en-US" altLang="ko-KR" dirty="0">
                    <a:latin typeface="SamsungOne-400" panose="020B0503030303020204" pitchFamily="34" charset="0"/>
                  </a:rPr>
                  <a:t> </a:t>
                </a:r>
                <a:r>
                  <a:rPr lang="en-US" altLang="ko-KR" dirty="0" err="1">
                    <a:latin typeface="SamsungOne-400" panose="020B0503030303020204" pitchFamily="34" charset="0"/>
                  </a:rPr>
                  <a:t>chênh</a:t>
                </a:r>
                <a:r>
                  <a:rPr lang="en-US" altLang="ko-KR" dirty="0">
                    <a:latin typeface="SamsungOne-400" panose="020B0503030303020204" pitchFamily="34" charset="0"/>
                  </a:rPr>
                  <a:t> = </a:t>
                </a:r>
                <a14:m>
                  <m:oMath xmlns:m="http://schemas.openxmlformats.org/officeDocument/2006/math">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i="1">
                                <a:latin typeface="Cambria Math" panose="02040503050406030204" pitchFamily="18" charset="0"/>
                              </a:rPr>
                              <m:t>𝑂𝑑𝑑𝑠</m:t>
                            </m:r>
                          </m:e>
                          <m:sub>
                            <m:r>
                              <a:rPr lang="en-US" altLang="ko-KR" i="1">
                                <a:latin typeface="Cambria Math" panose="02040503050406030204" pitchFamily="18" charset="0"/>
                              </a:rPr>
                              <m:t>1</m:t>
                            </m:r>
                          </m:sub>
                        </m:sSub>
                      </m:num>
                      <m:den>
                        <m:sSub>
                          <m:sSubPr>
                            <m:ctrlPr>
                              <a:rPr lang="en-US" altLang="ko-KR" i="1">
                                <a:latin typeface="Cambria Math" panose="02040503050406030204" pitchFamily="18" charset="0"/>
                              </a:rPr>
                            </m:ctrlPr>
                          </m:sSubPr>
                          <m:e>
                            <m:r>
                              <a:rPr lang="en-US" altLang="ko-KR" i="1">
                                <a:latin typeface="Cambria Math" panose="02040503050406030204" pitchFamily="18" charset="0"/>
                              </a:rPr>
                              <m:t>𝑂𝑑𝑑𝑠</m:t>
                            </m:r>
                          </m:e>
                          <m:sub>
                            <m:r>
                              <a:rPr lang="en-US" altLang="ko-KR" i="1">
                                <a:latin typeface="Cambria Math" panose="02040503050406030204" pitchFamily="18" charset="0"/>
                              </a:rPr>
                              <m:t>2</m:t>
                            </m:r>
                          </m:sub>
                        </m:sSub>
                      </m:den>
                    </m:f>
                  </m:oMath>
                </a14:m>
                <a:r>
                  <a:rPr lang="en-US" altLang="ko-KR" dirty="0">
                    <a:latin typeface="SamsungOne-400" panose="020B0503030303020204" pitchFamily="34" charset="0"/>
                  </a:rPr>
                  <a:t>  và ý nghĩa của nó trong hồi </a:t>
                </a:r>
                <a:r>
                  <a:rPr lang="en-US" altLang="ko-KR" dirty="0" err="1">
                    <a:latin typeface="SamsungOne-400" panose="020B0503030303020204" pitchFamily="34" charset="0"/>
                  </a:rPr>
                  <a:t>quy</a:t>
                </a:r>
                <a:r>
                  <a:rPr lang="en-US" altLang="ko-KR" dirty="0">
                    <a:latin typeface="SamsungOne-400" panose="020B0503030303020204" pitchFamily="34" charset="0"/>
                  </a:rPr>
                  <a:t> logistic</a:t>
                </a:r>
              </a:p>
              <a:p>
                <a:pPr marL="171450" indent="-171450">
                  <a:buFont typeface="Arial" panose="020B0604020202020204" pitchFamily="34" charset="0"/>
                  <a:buChar char="•"/>
                </a:pPr>
                <a:r>
                  <a:rPr lang="vi-VN" altLang="ko-KR" dirty="0">
                    <a:latin typeface="SamsungOne-400" panose="020B0503030303020204" pitchFamily="34" charset="0"/>
                  </a:rPr>
                  <a:t>Tỷ lệ chênh lệch chỉ đơn giản là tỷ lệ của 2 tỷ lệ cược khác nhau</a:t>
                </a:r>
              </a:p>
              <a:p>
                <a:pPr marL="171450" indent="-171450">
                  <a:buFont typeface="Arial" panose="020B0604020202020204" pitchFamily="34" charset="0"/>
                  <a:buChar char="•"/>
                </a:pPr>
                <a:r>
                  <a:rPr lang="vi-VN" altLang="ko-KR" dirty="0">
                    <a:latin typeface="SamsungOne-400" panose="020B0503030303020204" pitchFamily="34" charset="0"/>
                  </a:rPr>
                  <a:t>Trong hồi quy logistic, tỷ lệ chênh lệch cho một biến thể hiện mức độ thay đổi tỷ lệ cược với sự thay đổi 1 đơn vị trong biến đó giữ tất cả các biến khác không đổi</a:t>
                </a:r>
                <a:endParaRPr lang="en-US" altLang="ko-KR" sz="1200" b="0" kern="1200" dirty="0">
                  <a:solidFill>
                    <a:schemeClr val="tx1"/>
                  </a:solidFill>
                  <a:latin typeface="SamsungOne-400" panose="020B0503030303020204" pitchFamily="34" charset="0"/>
                  <a:cs typeface="+mn-cs"/>
                </a:endParaRPr>
              </a:p>
            </p:txBody>
          </p:sp>
        </mc:Choice>
        <mc:Fallback xmlns="">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 400" panose="020B0503030303020204" pitchFamily="34" charset="0"/>
                  </a:rPr>
                  <a:t>[</a:t>
                </a:r>
                <a:r>
                  <a:rPr lang="en-US" altLang="ko-KR" b="1" dirty="0" err="1">
                    <a:latin typeface="SamsungOne 400" panose="020B0503030303020204" pitchFamily="34" charset="0"/>
                  </a:rPr>
                  <a:t>Nội</a:t>
                </a:r>
                <a:r>
                  <a:rPr lang="en-US" altLang="ko-KR" b="1" dirty="0">
                    <a:latin typeface="SamsungOne 400" panose="020B0503030303020204" pitchFamily="34" charset="0"/>
                  </a:rPr>
                  <a:t> dung </a:t>
                </a:r>
                <a:r>
                  <a:rPr lang="en-US" altLang="ko-KR" b="1" dirty="0" err="1">
                    <a:latin typeface="SamsungOne 400" panose="020B0503030303020204" pitchFamily="34" charset="0"/>
                  </a:rPr>
                  <a:t>chính</a:t>
                </a:r>
                <a:r>
                  <a:rPr lang="en-US" altLang="ko-KR" b="1" dirty="0">
                    <a:latin typeface="SamsungOne 400" panose="020B0503030303020204" pitchFamily="34" charset="0"/>
                  </a:rPr>
                  <a:t>]</a:t>
                </a:r>
              </a:p>
              <a:p>
                <a:pPr marL="171450" indent="-171450">
                  <a:buFont typeface="Arial" panose="020B0604020202020204" pitchFamily="34" charset="0"/>
                  <a:buChar char="•"/>
                </a:pPr>
                <a:r>
                  <a:rPr lang="en-US" altLang="ko-KR" dirty="0" err="1">
                    <a:latin typeface="SamsungOne 400" panose="020B0503030303020204" pitchFamily="34" charset="0"/>
                  </a:rPr>
                  <a:t>Tỷ</a:t>
                </a:r>
                <a:r>
                  <a:rPr lang="en-US" altLang="ko-KR" dirty="0">
                    <a:latin typeface="SamsungOne 400" panose="020B0503030303020204" pitchFamily="34" charset="0"/>
                  </a:rPr>
                  <a:t> </a:t>
                </a:r>
                <a:r>
                  <a:rPr lang="en-US" altLang="ko-KR" dirty="0" err="1">
                    <a:latin typeface="SamsungOne 400" panose="020B0503030303020204" pitchFamily="34" charset="0"/>
                  </a:rPr>
                  <a:t>số</a:t>
                </a:r>
                <a:r>
                  <a:rPr lang="en-US" altLang="ko-KR" dirty="0">
                    <a:latin typeface="SamsungOne 400" panose="020B0503030303020204" pitchFamily="34" charset="0"/>
                  </a:rPr>
                  <a:t> </a:t>
                </a:r>
                <a:r>
                  <a:rPr lang="en-US" altLang="ko-KR" dirty="0" err="1">
                    <a:latin typeface="SamsungOne 400" panose="020B0503030303020204" pitchFamily="34" charset="0"/>
                  </a:rPr>
                  <a:t>chênh</a:t>
                </a:r>
                <a:r>
                  <a:rPr lang="en-US" altLang="ko-KR" dirty="0">
                    <a:latin typeface="SamsungOne 400" panose="020B0503030303020204" pitchFamily="34" charset="0"/>
                  </a:rPr>
                  <a:t> = </a:t>
                </a:r>
                <a:r>
                  <a:rPr lang="en-US" altLang="ko-KR" i="0">
                    <a:latin typeface="Cambria Math" panose="02040503050406030204" pitchFamily="18" charset="0"/>
                  </a:rPr>
                  <a:t>〖𝑂𝑑𝑑𝑠〗_1/〖𝑂𝑑𝑑𝑠〗_2 </a:t>
                </a:r>
                <a:r>
                  <a:rPr lang="en-US" altLang="ko-KR" dirty="0">
                    <a:latin typeface="SamsungOne 400" panose="020B0503030303020204" pitchFamily="34" charset="0"/>
                  </a:rPr>
                  <a:t>  và ý nghĩa của nó trong hồi </a:t>
                </a:r>
                <a:r>
                  <a:rPr lang="en-US" altLang="ko-KR" dirty="0" err="1">
                    <a:latin typeface="SamsungOne 400" panose="020B0503030303020204" pitchFamily="34" charset="0"/>
                  </a:rPr>
                  <a:t>quy</a:t>
                </a:r>
                <a:r>
                  <a:rPr lang="en-US" altLang="ko-KR" dirty="0">
                    <a:latin typeface="SamsungOne 400" panose="020B0503030303020204" pitchFamily="34" charset="0"/>
                  </a:rPr>
                  <a:t> logistic</a:t>
                </a:r>
              </a:p>
              <a:p>
                <a:pPr marL="171450" indent="-171450">
                  <a:buFont typeface="Arial" panose="020B0604020202020204" pitchFamily="34" charset="0"/>
                  <a:buChar char="•"/>
                </a:pPr>
                <a:r>
                  <a:rPr lang="vi-VN" altLang="ko-KR" dirty="0">
                    <a:latin typeface="SamsungOne 400" panose="020B0503030303020204" pitchFamily="34" charset="0"/>
                  </a:rPr>
                  <a:t>Tỷ lệ chênh lệch chỉ đơn giản là tỷ lệ của 2 tỷ lệ cược khác nhau</a:t>
                </a:r>
              </a:p>
              <a:p>
                <a:pPr marL="171450" indent="-171450">
                  <a:buFont typeface="Arial" panose="020B0604020202020204" pitchFamily="34" charset="0"/>
                  <a:buChar char="•"/>
                </a:pPr>
                <a:r>
                  <a:rPr lang="vi-VN" altLang="ko-KR" dirty="0">
                    <a:latin typeface="SamsungOne 400" panose="020B0503030303020204" pitchFamily="34" charset="0"/>
                  </a:rPr>
                  <a:t>Trong hồi quy logistic, tỷ lệ chênh lệch cho một biến thể hiện mức độ thay đổi tỷ lệ cược với sự thay đổi 1 đơn vị trong biến đó giữ tất cả các biến khác không đổi</a:t>
                </a:r>
                <a:endParaRPr lang="en-US" altLang="ko-KR" sz="1200" b="0" kern="1200" dirty="0">
                  <a:solidFill>
                    <a:schemeClr val="tx1"/>
                  </a:solidFill>
                  <a:latin typeface="SamsungOne 400" panose="020B0503030303020204" pitchFamily="34" charset="0"/>
                  <a:cs typeface="+mn-cs"/>
                </a:endParaRPr>
              </a:p>
            </p:txBody>
          </p:sp>
        </mc:Fallback>
      </mc:AlternateContent>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49</a:t>
            </a:fld>
            <a:endParaRPr lang="ko-KR" altLang="en-US" dirty="0"/>
          </a:p>
        </p:txBody>
      </p:sp>
    </p:spTree>
    <p:extLst>
      <p:ext uri="{BB962C8B-B14F-4D97-AF65-F5344CB8AC3E}">
        <p14:creationId xmlns:p14="http://schemas.microsoft.com/office/powerpoint/2010/main" val="3674308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50</a:t>
            </a:fld>
            <a:endParaRPr lang="ko-KR" altLang="en-US" dirty="0"/>
          </a:p>
        </p:txBody>
      </p:sp>
    </p:spTree>
    <p:extLst>
      <p:ext uri="{BB962C8B-B14F-4D97-AF65-F5344CB8AC3E}">
        <p14:creationId xmlns:p14="http://schemas.microsoft.com/office/powerpoint/2010/main" val="2106298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err="1">
                <a:latin typeface="SamsungOne-400" panose="020B0503030303020204" pitchFamily="34" charset="0"/>
              </a:rPr>
              <a:t>Vì</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vậy</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bằng</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cách</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sử</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dụng</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hàm</a:t>
            </a:r>
            <a:r>
              <a:rPr lang="en-US" altLang="ko-KR" baseline="0" dirty="0">
                <a:latin typeface="SamsungOne-400" panose="020B0503030303020204" pitchFamily="34" charset="0"/>
              </a:rPr>
              <a:t> logit (</a:t>
            </a:r>
            <a:r>
              <a:rPr lang="en-US" altLang="ko-KR" baseline="0" dirty="0" err="1">
                <a:latin typeface="SamsungOne-400" panose="020B0503030303020204" pitchFamily="34" charset="0"/>
              </a:rPr>
              <a:t>hoặc</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thực</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sự</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nghịch</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đảo</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của</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hàm</a:t>
            </a:r>
            <a:r>
              <a:rPr lang="en-US" altLang="ko-KR" baseline="0" dirty="0">
                <a:latin typeface="SamsungOne-400" panose="020B0503030303020204" pitchFamily="34" charset="0"/>
              </a:rPr>
              <a:t> logit), </a:t>
            </a:r>
            <a:r>
              <a:rPr lang="en-US" altLang="ko-KR" baseline="0" dirty="0" err="1">
                <a:latin typeface="SamsungOne-400" panose="020B0503030303020204" pitchFamily="34" charset="0"/>
              </a:rPr>
              <a:t>chúng</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tôi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đã</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có</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thể</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chuyển</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đổi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sự</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phân</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đôi</a:t>
            </a:r>
            <a:r>
              <a:rPr lang="en-US" altLang="ko-KR" baseline="0" dirty="0">
                <a:latin typeface="SamsungOne-400" panose="020B0503030303020204" pitchFamily="34" charset="0"/>
              </a:rPr>
              <a:t>.</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51</a:t>
            </a:fld>
            <a:endParaRPr lang="ko-KR" altLang="en-US" dirty="0"/>
          </a:p>
        </p:txBody>
      </p:sp>
    </p:spTree>
    <p:extLst>
      <p:ext uri="{BB962C8B-B14F-4D97-AF65-F5344CB8AC3E}">
        <p14:creationId xmlns:p14="http://schemas.microsoft.com/office/powerpoint/2010/main" val="21828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 học</a:t>
            </a:r>
            <a:r>
              <a:rPr lang="en-US" altLang="ko-KR" b="0"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Mô hình tham số</a:t>
            </a:r>
            <a:endParaRPr lang="en-US" altLang="ko-KR" sz="1200" b="0" kern="1200" dirty="0">
              <a:solidFill>
                <a:schemeClr val="tx1"/>
              </a:solidFill>
              <a:latin typeface="SamsungOne-400" panose="020B0503030303020204" pitchFamily="34" charset="0"/>
              <a:cs typeface="+mn-cs"/>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tham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số</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dạng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năng</a:t>
            </a:r>
            <a:endParaRPr lang="en-US" altLang="ko-KR" sz="1200" b="0" kern="1200" dirty="0">
              <a:solidFill>
                <a:schemeClr val="tx1"/>
              </a:solidFill>
              <a:latin typeface="SamsungOne-400" panose="020B0503030303020204" pitchFamily="34" charset="0"/>
              <a:cs typeface="+mn-cs"/>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Hồi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logistic, SVM…</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mô hình phi tham số</a:t>
            </a:r>
            <a:endParaRPr lang="en-US" altLang="ko-KR" sz="1200" b="0" kern="1200" dirty="0">
              <a:solidFill>
                <a:schemeClr val="tx1"/>
              </a:solidFill>
              <a:latin typeface="SamsungOne-400" panose="020B0503030303020204" pitchFamily="34" charset="0"/>
              <a:cs typeface="+mn-cs"/>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Không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đặc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biệt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dạng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hàm</a:t>
            </a:r>
            <a:endParaRPr lang="en-US" altLang="ko-KR" sz="1200" b="0" kern="1200" dirty="0">
              <a:solidFill>
                <a:schemeClr val="tx1"/>
              </a:solidFill>
              <a:latin typeface="SamsungOne-400" panose="020B0503030303020204" pitchFamily="34" charset="0"/>
              <a:cs typeface="+mn-cs"/>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Quy </a:t>
            </a:r>
            <a:r>
              <a:rPr lang="en-US" altLang="ko-KR" sz="1200" b="0" kern="1200" dirty="0" err="1">
                <a:solidFill>
                  <a:schemeClr val="tx1"/>
                </a:solidFill>
                <a:latin typeface="SamsungOne-400" panose="020B0503030303020204" pitchFamily="34" charset="0"/>
                <a:cs typeface="+mn-cs"/>
              </a:rPr>
              <a:t>trình</a:t>
            </a:r>
            <a:r>
              <a:rPr lang="en-US" altLang="ko-KR" sz="1200" b="0" kern="1200" dirty="0">
                <a:solidFill>
                  <a:schemeClr val="tx1"/>
                </a:solidFill>
                <a:latin typeface="SamsungOne-400" panose="020B0503030303020204" pitchFamily="34" charset="0"/>
                <a:cs typeface="+mn-cs"/>
              </a:rPr>
              <a:t> Gaussian, </a:t>
            </a:r>
            <a:r>
              <a:rPr lang="en-US" altLang="ko-KR" sz="1200" b="0" kern="1200" dirty="0" err="1">
                <a:solidFill>
                  <a:schemeClr val="tx1"/>
                </a:solidFill>
                <a:latin typeface="SamsungOne-400" panose="020B0503030303020204" pitchFamily="34" charset="0"/>
                <a:cs typeface="+mn-cs"/>
              </a:rPr>
              <a:t>Phân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cụm</a:t>
            </a:r>
            <a:r>
              <a:rPr lang="en-US" altLang="ko-KR" sz="1200" b="0" kern="1200" dirty="0">
                <a:solidFill>
                  <a:schemeClr val="tx1"/>
                </a:solidFill>
                <a:latin typeface="SamsungOne-400" panose="020B0503030303020204" pitchFamily="34" charset="0"/>
                <a:cs typeface="+mn-cs"/>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Mạng lưới thần kinh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Hàm mục tiêu</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Huấn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luyện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tốt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nhất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mối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quan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hệ</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giữa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bằng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giảm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sự</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biệt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giữa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thực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tế</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tùy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thuộc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vào</a:t>
            </a:r>
            <a:r>
              <a:rPr lang="en-US" altLang="ko-KR" sz="1200" b="0" kern="1200" dirty="0">
                <a:solidFill>
                  <a:schemeClr val="tx1"/>
                </a:solidFill>
                <a:latin typeface="SamsungOne-400" panose="020B0503030303020204" pitchFamily="34" charset="0"/>
                <a:cs typeface="+mn-cs"/>
              </a:rPr>
              <a:t>.</a:t>
            </a:r>
            <a:endParaRPr lang="vi-VN"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Nội dung 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Học máy là nghiên cứu về các thuật toán máy tính tự động cải thiện thông qua kinh nghiệm. Nó được coi là một nhánh của trí tuệ nhân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lĩnh vực phát triển các thuật toán và công nghệ cho phép máy tính học hỏi.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a:t>
            </a:fld>
            <a:endParaRPr lang="ko-KR" altLang="en-US" dirty="0"/>
          </a:p>
        </p:txBody>
      </p:sp>
    </p:spTree>
    <p:extLst>
      <p:ext uri="{BB962C8B-B14F-4D97-AF65-F5344CB8AC3E}">
        <p14:creationId xmlns:p14="http://schemas.microsoft.com/office/powerpoint/2010/main" val="1966007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Trong hồi quy logistic, chúng tôi giả sử một hoặc nhiều biến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Sự lựa chọn của các biến giải thích là khá linh hoạt; Chúng có thể là số, phân loại, vv trong tự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Hồi quy logistic thường là một thuật toán chuẩn mà người khác được so sánh.</a:t>
            </a:r>
            <a:endParaRPr lang="en-US" altLang="ko-KR" dirty="0">
              <a:latin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Thuật toán hồi quy logistic là thuật toán phân loại đơn giản nhất được sử dụng để phân loại nhị phân.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Một trong những thuật toán phân loại cơ bản nhất</a:t>
            </a:r>
            <a:endParaRPr lang="en-US" altLang="ko-KR" sz="1200" b="1"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52</a:t>
            </a:fld>
            <a:endParaRPr lang="ko-KR" altLang="en-US" dirty="0"/>
          </a:p>
        </p:txBody>
      </p:sp>
    </p:spTree>
    <p:extLst>
      <p:ext uri="{BB962C8B-B14F-4D97-AF65-F5344CB8AC3E}">
        <p14:creationId xmlns:p14="http://schemas.microsoft.com/office/powerpoint/2010/main" val="3925268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Tên của phân cụm K-M</a:t>
            </a:r>
            <a:r>
              <a:rPr lang="en-US" altLang="ko-KR" sz="1200" b="0" kern="1200" dirty="0" err="1">
                <a:solidFill>
                  <a:schemeClr val="tx1"/>
                </a:solidFill>
                <a:latin typeface="SamsungOne-400" panose="020B0503030303020204" pitchFamily="34" charset="0"/>
                <a:cs typeface="+mn-cs"/>
              </a:rPr>
              <a:t>ean</a:t>
            </a:r>
            <a:r>
              <a:rPr lang="vi-VN" altLang="ko-KR" sz="1200" b="0" kern="1200" dirty="0">
                <a:solidFill>
                  <a:schemeClr val="tx1"/>
                </a:solidFill>
                <a:latin typeface="SamsungOne-400" panose="020B0503030303020204" pitchFamily="34" charset="0"/>
                <a:cs typeface="+mn-cs"/>
              </a:rPr>
              <a:t> có nguồn gốc từ việc sử dụng giá trị trung bình của dữ liệu thuộc cụm tương ứng để có được vị trí trung tâm của mỗi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trung vị được sử dụng thay vì trung bình, nó được gọi là phân cụm K-Median.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Phân cụm K-Means là một thuật toán học tập không giám sát.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Chỉ có các biến giải thích.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K-Means là một thuật toán nhanh chóng và dễ hiểu.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Cơ chế nội bộ là đơn giản.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Tuy nhiên, nó có những hạn chế rõ ràng.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Phân cụm K-Means là một thuật toán học tập không được giám sát được sử dụng để giải quyết các vấn đề phân cụm trong học máy.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Đây là một thuật toán lặp lại chia bộ dữ liệu không được gắn nhãn thành k các cụm khác nhau theo cách mà mỗi bộ dữ liệu chỉ thuộc về một nhóm có thuộc tính tương tự.</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53</a:t>
            </a:fld>
            <a:endParaRPr lang="ko-KR" altLang="en-US" dirty="0"/>
          </a:p>
        </p:txBody>
      </p:sp>
    </p:spTree>
    <p:extLst>
      <p:ext uri="{BB962C8B-B14F-4D97-AF65-F5344CB8AC3E}">
        <p14:creationId xmlns:p14="http://schemas.microsoft.com/office/powerpoint/2010/main" val="2561372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Trước hết, chúng ta nên xác định số liệu khoảng cách.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Số liệu khoảng cách vật lý mà tất cả chúng ta đều quen thuộc có một cái tên: Khoảng cách Euclide.</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rPr>
              <a:t>Ở đây, chúng tôi cho nó một định nghĩa chính thức.</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rPr>
              <a:t>Điểm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đại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diện</a:t>
            </a:r>
            <a:r>
              <a:rPr lang="en-US" altLang="ko-KR" baseline="0" dirty="0">
                <a:latin typeface="SamsungOne-400" panose="020B0503030303020204" pitchFamily="34" charset="0"/>
              </a:rPr>
              <a:t> </a:t>
            </a:r>
            <a:r>
              <a:rPr lang="vi-VN" altLang="ko-KR" dirty="0">
                <a:latin typeface="SamsungOne-400" panose="020B0503030303020204" pitchFamily="34" charset="0"/>
              </a:rPr>
              <a:t>của mỗi cụm được gọi là </a:t>
            </a:r>
            <a:r>
              <a:rPr lang="en-US" altLang="ko-KR" dirty="0">
                <a:latin typeface="SamsungOne-400" panose="020B0503030303020204" pitchFamily="34" charset="0"/>
              </a:rPr>
              <a:t>T</a:t>
            </a:r>
            <a:r>
              <a:rPr lang="vi-VN" altLang="ko-KR" dirty="0">
                <a:latin typeface="SamsungOne-400" panose="020B0503030303020204" pitchFamily="34" charset="0"/>
              </a:rPr>
              <a:t>âm.</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54</a:t>
            </a:fld>
            <a:endParaRPr lang="ko-KR" altLang="en-US" dirty="0"/>
          </a:p>
        </p:txBody>
      </p:sp>
    </p:spTree>
    <p:extLst>
      <p:ext uri="{BB962C8B-B14F-4D97-AF65-F5344CB8AC3E}">
        <p14:creationId xmlns:p14="http://schemas.microsoft.com/office/powerpoint/2010/main" val="110580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Chúng ta hãy bắt đầu bằng cách hiểu ý nghĩa của K này có nghĩa là gì trong K-MEAN. K là một tham số miễn phí để giải quyết </a:t>
            </a:r>
            <a:r>
              <a:rPr lang="vi-VN" altLang="ko-KR" sz="1200" b="1" i="0" kern="1200" dirty="0">
                <a:solidFill>
                  <a:schemeClr val="tx1"/>
                </a:solidFill>
                <a:effectLst/>
                <a:latin typeface="SamsungOne-400" panose="020B0503030303020204" pitchFamily="34" charset="0"/>
                <a:cs typeface="+mn-cs"/>
              </a:rPr>
              <a:t>số lượng cụm </a:t>
            </a:r>
            <a:r>
              <a:rPr lang="vi-VN" altLang="ko-KR" sz="1200" b="0" i="0" kern="1200" dirty="0">
                <a:solidFill>
                  <a:schemeClr val="tx1"/>
                </a:solidFill>
                <a:effectLst/>
                <a:latin typeface="SamsungOne-400" panose="020B0503030303020204" pitchFamily="34" charset="0"/>
                <a:cs typeface="+mn-cs"/>
              </a:rPr>
              <a:t>chúng tôi muốn có các điểm dữ liệu đã cho.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K biểu thị số lượng các nhóm được xác định trước. K có thể giữ bất kỳ giá trị ngẫu nhiên nào, như thể </a:t>
            </a:r>
            <a:r>
              <a:rPr lang="en-US" altLang="ko-KR" sz="1200" b="0" i="0" kern="1200" dirty="0">
                <a:solidFill>
                  <a:schemeClr val="tx1"/>
                </a:solidFill>
                <a:effectLst/>
                <a:latin typeface="SamsungOne-400" panose="020B0503030303020204" pitchFamily="34" charset="0"/>
                <a:cs typeface="+mn-cs"/>
              </a:rPr>
              <a:t>K</a:t>
            </a:r>
            <a:r>
              <a:rPr lang="vi-VN" altLang="ko-KR" sz="1200" b="0" i="0" kern="1200" dirty="0">
                <a:solidFill>
                  <a:schemeClr val="tx1"/>
                </a:solidFill>
                <a:effectLst/>
                <a:latin typeface="SamsungOne-400" panose="020B0503030303020204" pitchFamily="34" charset="0"/>
                <a:cs typeface="+mn-cs"/>
              </a:rPr>
              <a:t> = 3, sẽ có ba cụm và với </a:t>
            </a:r>
            <a:r>
              <a:rPr lang="en-US" altLang="ko-KR" sz="1200" b="0" i="0" kern="1200" dirty="0">
                <a:solidFill>
                  <a:schemeClr val="tx1"/>
                </a:solidFill>
                <a:effectLst/>
                <a:latin typeface="SamsungOne-400" panose="020B0503030303020204" pitchFamily="34" charset="0"/>
                <a:cs typeface="+mn-cs"/>
              </a:rPr>
              <a:t>K</a:t>
            </a:r>
            <a:r>
              <a:rPr lang="vi-VN" altLang="ko-KR" sz="1200" b="0" i="0" kern="1200" dirty="0">
                <a:solidFill>
                  <a:schemeClr val="tx1"/>
                </a:solidFill>
                <a:effectLst/>
                <a:latin typeface="SamsungOne-400" panose="020B0503030303020204" pitchFamily="34" charset="0"/>
                <a:cs typeface="+mn-cs"/>
              </a:rPr>
              <a:t> = 4, sẽ có bốn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Đây là một thuật toán lặp đi lặp lại chia bộ dữ liệu không được gắn nhãn thành các cụm K.</a:t>
            </a:r>
            <a:endParaRPr lang="en" altLang="ko-KR" sz="1200" b="0" i="0" kern="1200" dirty="0">
              <a:solidFill>
                <a:schemeClr val="tx1"/>
              </a:solidFill>
              <a:effectLst/>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55</a:t>
            </a:fld>
            <a:endParaRPr lang="ko-KR" altLang="en-US" dirty="0"/>
          </a:p>
        </p:txBody>
      </p:sp>
    </p:spTree>
    <p:extLst>
      <p:ext uri="{BB962C8B-B14F-4D97-AF65-F5344CB8AC3E}">
        <p14:creationId xmlns:p14="http://schemas.microsoft.com/office/powerpoint/2010/main" val="39454712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Sau đây là sơ đồ của quá trình phân cụm theo thuật toán.</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56</a:t>
            </a:fld>
            <a:endParaRPr lang="ko-KR" altLang="en-US" dirty="0"/>
          </a:p>
        </p:txBody>
      </p:sp>
    </p:spTree>
    <p:extLst>
      <p:ext uri="{BB962C8B-B14F-4D97-AF65-F5344CB8AC3E}">
        <p14:creationId xmlns:p14="http://schemas.microsoft.com/office/powerpoint/2010/main" val="15042313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Gán lại từng điểm cho </a:t>
            </a:r>
            <a:r>
              <a:rPr lang="en-US" altLang="ko-KR" dirty="0" err="1">
                <a:latin typeface="SamsungOne-400" panose="020B0503030303020204" pitchFamily="34" charset="0"/>
              </a:rPr>
              <a:t>điểm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đại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diện</a:t>
            </a:r>
            <a:r>
              <a:rPr lang="en-US" altLang="ko-KR" baseline="0" dirty="0">
                <a:latin typeface="SamsungOne-400" panose="020B0503030303020204" pitchFamily="34" charset="0"/>
              </a:rPr>
              <a:t> </a:t>
            </a:r>
            <a:r>
              <a:rPr lang="vi-VN" altLang="ko-KR" dirty="0">
                <a:latin typeface="SamsungOne-400" panose="020B0503030303020204" pitchFamily="34" charset="0"/>
              </a:rPr>
              <a:t>gần nhất mới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Trong mỗi lần lặp, một trung bình mới (khoảng cách trung bình đến các </a:t>
            </a:r>
            <a:r>
              <a:rPr lang="en-US" altLang="ko-KR" dirty="0" err="1">
                <a:latin typeface="SamsungOne-400" panose="020B0503030303020204" pitchFamily="34" charset="0"/>
              </a:rPr>
              <a:t>điểm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đại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diện</a:t>
            </a:r>
            <a:r>
              <a:rPr lang="vi-VN" altLang="ko-KR" dirty="0">
                <a:latin typeface="SamsungOne-400" panose="020B0503030303020204" pitchFamily="34" charset="0"/>
              </a:rPr>
              <a:t> cho mỗi điểm) được tính toán nghĩa, di chuyển </a:t>
            </a:r>
            <a:r>
              <a:rPr lang="en-US" altLang="ko-KR" dirty="0" err="1">
                <a:latin typeface="SamsungOne-400" panose="020B0503030303020204" pitchFamily="34" charset="0"/>
              </a:rPr>
              <a:t>điểm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đại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diện</a:t>
            </a:r>
            <a:r>
              <a:rPr lang="en-US" altLang="ko-KR" baseline="0" dirty="0">
                <a:latin typeface="SamsungOne-400" panose="020B0503030303020204" pitchFamily="34" charset="0"/>
              </a:rPr>
              <a:t> </a:t>
            </a:r>
            <a:r>
              <a:rPr lang="vi-VN" altLang="ko-KR" dirty="0">
                <a:latin typeface="SamsungOne-400" panose="020B0503030303020204" pitchFamily="34" charset="0"/>
              </a:rPr>
              <a:t>đến giữa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Khi các </a:t>
            </a:r>
            <a:r>
              <a:rPr lang="en-US" altLang="ko-KR" dirty="0" err="1">
                <a:latin typeface="SamsungOne-400" panose="020B0503030303020204" pitchFamily="34" charset="0"/>
              </a:rPr>
              <a:t>điểm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đại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diện</a:t>
            </a:r>
            <a:r>
              <a:rPr lang="en-US" altLang="ko-KR" baseline="0" dirty="0">
                <a:latin typeface="SamsungOne-400" panose="020B0503030303020204" pitchFamily="34" charset="0"/>
              </a:rPr>
              <a:t> </a:t>
            </a:r>
            <a:r>
              <a:rPr lang="vi-VN" altLang="ko-KR" dirty="0">
                <a:latin typeface="SamsungOne-400" panose="020B0503030303020204" pitchFamily="34" charset="0"/>
              </a:rPr>
              <a:t>mới đã được chỉ định, cho mỗi điểm, hãy tìm trung tâm với khoảng cách ngắn nhất và gán cho cụm đó.</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57</a:t>
            </a:fld>
            <a:endParaRPr lang="ko-KR" altLang="en-US" dirty="0"/>
          </a:p>
        </p:txBody>
      </p:sp>
    </p:spTree>
    <p:extLst>
      <p:ext uri="{BB962C8B-B14F-4D97-AF65-F5344CB8AC3E}">
        <p14:creationId xmlns:p14="http://schemas.microsoft.com/office/powerpoint/2010/main" val="209688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Lặp lại giai đoạn trước cho đến khi hội tụ.</a:t>
            </a:r>
            <a:endParaRPr lang="en-US" altLang="ko-KR" dirty="0">
              <a:solidFill>
                <a:schemeClr val="tx1">
                  <a:lumMod val="85000"/>
                  <a:lumOff val="15000"/>
                </a:schemeClr>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58</a:t>
            </a:fld>
            <a:endParaRPr lang="ko-KR" altLang="en-US" dirty="0"/>
          </a:p>
        </p:txBody>
      </p:sp>
    </p:spTree>
    <p:extLst>
      <p:ext uri="{BB962C8B-B14F-4D97-AF65-F5344CB8AC3E}">
        <p14:creationId xmlns:p14="http://schemas.microsoft.com/office/powerpoint/2010/main" val="3711521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KNN được gọi là người học lười (học tập dựa trên trường hợp). Nó không học được gì trong thời gian đào tạo. Nó không lấy được bất kỳ chức năng phân biệt đối xử nào từ dữ liệu đào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thuật toán KNN không yêu cầu đào tạo trước khi đưa ra dự đoán, dữ liệu mới có thể được thêm liền mạch, điều này sẽ không ảnh hưởng đến tính chính xác của thuật toán.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làm cho thuật toán KNN nhanh hơn nhiều so với các thuật toán khác yêu cầu đào tạo, ví dụ: SVM, hồi quy tuyến tính, v.v.</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59</a:t>
            </a:fld>
            <a:endParaRPr lang="ko-KR" altLang="en-US" dirty="0"/>
          </a:p>
        </p:txBody>
      </p:sp>
    </p:spTree>
    <p:extLst>
      <p:ext uri="{BB962C8B-B14F-4D97-AF65-F5344CB8AC3E}">
        <p14:creationId xmlns:p14="http://schemas.microsoft.com/office/powerpoint/2010/main" val="1148363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PCA thường cố gắng tìm bề mặt chiều thấp hơn để chiếu dữ liệu chiều cao.</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Phân tích thành phần chính là một thuật toán học tập không giám sát được sử dụng để giảm kích thước trong học máy.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một quy trình thống kê chuyển đổi các quan sát của các tính năng tương quan thành một tập hợp các tính năng không tương thích tuyến tính với sự trợ giúp của chuyển đổi trực giao.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thường được sử dụng để trực quan hóa dữ liệu chiều cao bằng cách chuyển đổi nó thành dữ liệu ba chiều hoặc thấp hơn.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được sử dụng khi bạn muốn chỉ lưu thông tin hữu ích trong bộ nhớ nhỏ hoặc giảm tiếng ồn trong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Thiếu sót chính của các thành phần chính nằm ở chỗ chúng khó diễn giải bằng trực giác.</a:t>
            </a:r>
            <a:endParaRPr lang="en-US" altLang="ko-KR" b="0" dirty="0">
              <a:latin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SamsungOne-400" panose="020B0503030303020204" pitchFamily="34" charset="0"/>
            </a:endParaRPr>
          </a:p>
          <a:p>
            <a:pPr marL="171450" indent="-171450">
              <a:spcAft>
                <a:spcPts val="600"/>
              </a:spcAft>
              <a:buFont typeface="Arial" panose="020B0604020202020204" pitchFamily="34" charset="0"/>
              <a:buChar cha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Ưu điểm: Nhiều ứng dụng khoa học dữ liệu: tiền xử lý, mô hình hóa, giảm kích thước, trực quan hóa, v.v.</a:t>
            </a:r>
          </a:p>
          <a:p>
            <a:pPr marL="171450" indent="-171450">
              <a:spcAft>
                <a:spcPts val="600"/>
              </a:spcAft>
              <a:buFont typeface="Arial" panose="020B0604020202020204" pitchFamily="34" charset="0"/>
              <a:buChar char="•"/>
            </a:pPr>
            <a:r>
              <a:rPr lang="vi-VN" altLang="ko-KR" dirty="0">
                <a:solidFill>
                  <a:schemeClr val="tx1">
                    <a:lumMod val="85000"/>
                    <a:lumOff val="15000"/>
                  </a:schemeClr>
                </a:solidFill>
                <a:latin typeface="SamsungOne-400" panose="020B0503030303020204" pitchFamily="34" charset="0"/>
                <a:ea typeface="SamsungOne-400" panose="020B0503030303020204" pitchFamily="34" charset="0"/>
              </a:rPr>
              <a:t>Nhược điểm: Khó giải thích khi PC thu được bằng các kết hợp tuyến tính của các tính năng ban đầu.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60</a:t>
            </a:fld>
            <a:endParaRPr lang="ko-KR" altLang="en-US" dirty="0"/>
          </a:p>
        </p:txBody>
      </p:sp>
    </p:spTree>
    <p:extLst>
      <p:ext uri="{BB962C8B-B14F-4D97-AF65-F5344CB8AC3E}">
        <p14:creationId xmlns:p14="http://schemas.microsoft.com/office/powerpoint/2010/main" val="37386993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Thuật toán PCA dựa trên một số khái niệm toán học như:</a:t>
            </a:r>
            <a:endParaRPr lang="en" altLang="ko-KR" sz="1200" b="0" i="0"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Phương sai và hiệp phương sai</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cs typeface="+mn-cs"/>
              </a:rPr>
              <a:t>Eigenvalues và các yếu tố Eigen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61</a:t>
            </a:fld>
            <a:endParaRPr lang="ko-KR" altLang="en-US" dirty="0"/>
          </a:p>
        </p:txBody>
      </p:sp>
    </p:spTree>
    <p:extLst>
      <p:ext uri="{BB962C8B-B14F-4D97-AF65-F5344CB8AC3E}">
        <p14:creationId xmlns:p14="http://schemas.microsoft.com/office/powerpoint/2010/main" val="201260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vi-VN" altLang="ko-KR" b="1" dirty="0">
                <a:latin typeface="SamsungOne-400" panose="020B0503030303020204" pitchFamily="34" charset="0"/>
              </a:rPr>
              <a:t>Hướng dẫn của giảng 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Để tạo chính xác một mô hình, việc chuẩn bị dữ liệu chiếm hơn 70% toàn bộ quá trình.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Phân tích dữ liệu khám phá (EDA)</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Bằng cách kiểm tra phân phối và giá trị của dữ liệu, bạn có thể hiểu rõ hơn dữ liệu đại diện cho điều gì và khám phá các vấn đề tiềm ẩn với dữ liệu của mình.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cho phép bạn quyết định dữ liệu nào cần thu thập trước khi đi vào phân tích toàn diện.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Chuẩn bị dữ liệu bao gồm một số nhiệm vụ,</a:t>
            </a:r>
            <a:endParaRPr lang="en-US" altLang="ko-KR" sz="1200" b="0" kern="1200" dirty="0">
              <a:solidFill>
                <a:schemeClr val="tx1"/>
              </a:solidFill>
              <a:latin typeface="SamsungOne-400" panose="020B0503030303020204" pitchFamily="34" charset="0"/>
              <a:cs typeface="+mn-cs"/>
            </a:endParaRP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Dọn dẹp dữ liệu: Loại bỏ các tính năng dư thừa, lặp đi lặp lại và không cần thiết.</a:t>
            </a: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Chuyển đổi dữ liệu: Xoay vòng, định hình lại, v.v.</a:t>
            </a: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Tích hợp và nối dữ liệu: Nối, liên kết và hợp nhất các bảng, v.v.</a:t>
            </a: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Chia tỷ lệ và chuẩn hóa: đôi khi cần phải khớp các tỷ lệ biến.</a:t>
            </a: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Việc gán các giá trị còn thiếu: điền vào các NA.</a:t>
            </a:r>
          </a:p>
          <a:p>
            <a:pPr marL="457200" marR="0" lvl="1"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Xử lý ngoại lệ: chúng ta có thể xác định các ngoại lệ và sau đó cắt bớt hoặc điều chỉnh.</a:t>
            </a:r>
          </a:p>
          <a:p>
            <a:pPr marL="457200" marR="0" lvl="1"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chức</a:t>
            </a:r>
            <a:r>
              <a:rPr lang="en-US" altLang="ko-KR" dirty="0">
                <a:latin typeface="SamsungOne-400" panose="020B0503030303020204" pitchFamily="34" charset="0"/>
              </a:rPr>
              <a:t> </a:t>
            </a:r>
            <a:r>
              <a:rPr lang="en-US" altLang="ko-KR" dirty="0" err="1">
                <a:latin typeface="SamsungOne-400" panose="020B0503030303020204" pitchFamily="34" charset="0"/>
              </a:rPr>
              <a:t>năng</a:t>
            </a:r>
            <a:r>
              <a:rPr lang="en-US" altLang="ko-KR" dirty="0">
                <a:latin typeface="SamsungOne-400" panose="020B0503030303020204" pitchFamily="34" charset="0"/>
              </a:rPr>
              <a:t> </a:t>
            </a:r>
            <a:r>
              <a:rPr lang="en-US" altLang="ko-KR" dirty="0" err="1">
                <a:latin typeface="SamsungOne-400" panose="020B0503030303020204" pitchFamily="34" charset="0"/>
              </a:rPr>
              <a:t>xây</a:t>
            </a:r>
            <a:r>
              <a:rPr lang="en-US" altLang="ko-KR" dirty="0">
                <a:latin typeface="SamsungOne-400" panose="020B0503030303020204" pitchFamily="34" charset="0"/>
              </a:rPr>
              <a:t> </a:t>
            </a:r>
            <a:r>
              <a:rPr lang="en-US" altLang="ko-KR" dirty="0" err="1">
                <a:latin typeface="SamsungOne-400" panose="020B0503030303020204" pitchFamily="34" charset="0"/>
              </a:rPr>
              <a:t>dựng</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mẫu</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endParaRPr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err="1">
                <a:latin typeface="SamsungOne-400" panose="020B0503030303020204" pitchFamily="34" charset="0"/>
              </a:rPr>
              <a:t>Đánh</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 </a:t>
            </a:r>
            <a:r>
              <a:rPr lang="en-US" altLang="ko-KR" dirty="0" err="1">
                <a:latin typeface="SamsungOne-400" panose="020B0503030303020204" pitchFamily="34" charset="0"/>
              </a:rPr>
              <a:t>lặp</a:t>
            </a:r>
            <a:r>
              <a:rPr lang="en-US" altLang="ko-KR" dirty="0">
                <a:latin typeface="SamsungOne-400" panose="020B0503030303020204" pitchFamily="34" charset="0"/>
              </a:rPr>
              <a:t> </a:t>
            </a:r>
            <a:r>
              <a:rPr lang="en-US" altLang="ko-KR" dirty="0" err="1">
                <a:latin typeface="SamsungOne-400" panose="020B0503030303020204" pitchFamily="34" charset="0"/>
              </a:rPr>
              <a:t>lại</a:t>
            </a:r>
            <a:r>
              <a:rPr lang="en-US" altLang="ko-KR" dirty="0">
                <a:latin typeface="SamsungOne-400" panose="020B0503030303020204" pitchFamily="34" charset="0"/>
              </a:rPr>
              <a:t> </a:t>
            </a:r>
            <a:r>
              <a:rPr lang="en-US" altLang="ko-KR" dirty="0" err="1">
                <a:latin typeface="SamsungOne-400" panose="020B0503030303020204" pitchFamily="34" charset="0"/>
              </a:rPr>
              <a:t>quy</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trên</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kết</a:t>
            </a:r>
            <a:r>
              <a:rPr lang="en-US" altLang="ko-KR" dirty="0">
                <a:latin typeface="SamsungOne-400" panose="020B0503030303020204" pitchFamily="34" charset="0"/>
              </a:rPr>
              <a:t> </a:t>
            </a:r>
            <a:r>
              <a:rPr lang="en-US" altLang="ko-KR" dirty="0" err="1">
                <a:latin typeface="SamsungOne-400" panose="020B0503030303020204" pitchFamily="34" charset="0"/>
              </a:rPr>
              <a:t>quả</a:t>
            </a:r>
            <a:r>
              <a:rPr lang="en-US" altLang="ko-KR" dirty="0">
                <a:latin typeface="SamsungOne-400" panose="020B0503030303020204" pitchFamily="34" charset="0"/>
              </a:rPr>
              <a:t> </a:t>
            </a:r>
            <a:r>
              <a:rPr lang="en-US" altLang="ko-KR" dirty="0" err="1">
                <a:latin typeface="SamsungOne-400" panose="020B0503030303020204" pitchFamily="34" charset="0"/>
              </a:rPr>
              <a:t>đánh</a:t>
            </a:r>
            <a:r>
              <a:rPr lang="en-US" altLang="ko-KR" dirty="0">
                <a:latin typeface="SamsungOne-400" panose="020B0503030303020204" pitchFamily="34" charset="0"/>
              </a:rPr>
              <a:t> </a:t>
            </a:r>
            <a:r>
              <a:rPr lang="en-US" altLang="ko-KR" dirty="0" err="1">
                <a:latin typeface="SamsungOne-400" panose="020B0503030303020204" pitchFamily="34" charset="0"/>
              </a:rPr>
              <a:t>giá</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a:t>
            </a:fld>
            <a:endParaRPr lang="ko-KR" altLang="en-US" dirty="0"/>
          </a:p>
        </p:txBody>
      </p:sp>
    </p:spTree>
    <p:extLst>
      <p:ext uri="{BB962C8B-B14F-4D97-AF65-F5344CB8AC3E}">
        <p14:creationId xmlns:p14="http://schemas.microsoft.com/office/powerpoint/2010/main" val="1779070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Đây</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ví</a:t>
                </a:r>
                <a:r>
                  <a:rPr lang="en-US" altLang="ko-KR" dirty="0">
                    <a:latin typeface="SamsungOne-400" panose="020B0503030303020204" pitchFamily="34" charset="0"/>
                  </a:rPr>
                  <a:t> </a:t>
                </a:r>
                <a:r>
                  <a:rPr lang="en-US" altLang="ko-KR" dirty="0" err="1">
                    <a:latin typeface="SamsungOne-400" panose="020B0503030303020204" pitchFamily="34" charset="0"/>
                  </a:rPr>
                  <a:t>dụ</a:t>
                </a:r>
                <a:r>
                  <a:rPr lang="en-US" altLang="ko-KR" dirty="0">
                    <a:latin typeface="SamsungOne-400" panose="020B0503030303020204" pitchFamily="34" charset="0"/>
                  </a:rPr>
                  <a:t> </a:t>
                </a:r>
                <a:r>
                  <a:rPr lang="en-US" altLang="ko-KR" dirty="0" err="1">
                    <a:latin typeface="SamsungOne-400" panose="020B0503030303020204" pitchFamily="34" charset="0"/>
                  </a:rPr>
                  <a:t>với</a:t>
                </a:r>
                <a:r>
                  <a:rPr lang="en-US" altLang="ko-KR" dirty="0">
                    <a:latin typeface="SamsungOne-400" panose="020B0503030303020204" pitchFamily="34" charset="0"/>
                  </a:rPr>
                  <a:t> </a:t>
                </a:r>
                <a:r>
                  <a:rPr lang="en-US" altLang="ko-KR" dirty="0" err="1">
                    <a:latin typeface="SamsungOne-400" panose="020B0503030303020204" pitchFamily="34" charset="0"/>
                  </a:rPr>
                  <a:t>hai</a:t>
                </a:r>
                <a:r>
                  <a:rPr lang="en-US" altLang="ko-KR" dirty="0">
                    <a:latin typeface="SamsungOne-400" panose="020B0503030303020204" pitchFamily="34" charset="0"/>
                  </a:rPr>
                  <a:t> </a:t>
                </a:r>
                <a:r>
                  <a:rPr lang="en-US" altLang="ko-KR" dirty="0" err="1">
                    <a:latin typeface="SamsungOne-400" panose="020B0503030303020204" pitchFamily="34" charset="0"/>
                  </a:rPr>
                  <a:t>biến</a:t>
                </a:r>
                <a:r>
                  <a:rPr lang="en-US" altLang="ko-KR" dirty="0">
                    <a:latin typeface="SamsungOne-400" panose="020B0503030303020204" pitchFamily="34" charset="0"/>
                  </a:rPr>
                  <a:t>:</a:t>
                </a:r>
                <a14:m>
                  <m:oMath xmlns:m="http://schemas.openxmlformats.org/officeDocument/2006/math">
                    <m:r>
                      <a:rPr lang="en-US" altLang="ko-KR" sz="1200" b="0" i="0" smtClean="0">
                        <a:latin typeface="Cambria Math" panose="02040503050406030204" pitchFamily="18" charset="0"/>
                      </a:rPr>
                      <m:t> </m:t>
                    </m:r>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m:t>
                        </m:r>
                      </m:sub>
                    </m:sSub>
                  </m:oMath>
                </a14:m>
                <a:r>
                  <a:rPr lang="en-US" altLang="ko-KR" dirty="0">
                    <a:latin typeface="SamsungOne-400" panose="020B0503030303020204" pitchFamily="34" charset="0"/>
                  </a:rPr>
                  <a:t> và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en-US" altLang="ko-KR" dirty="0">
                    <a:latin typeface="SamsungOne-400" panose="020B0503030303020204" pitchFamily="34" charset="0"/>
                  </a:rPr>
                  <a:t>.</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mc:Choice>
        <mc:Fallback xmlns="">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 400" panose="020B0503030303020204" pitchFamily="34" charset="0"/>
                  </a:rPr>
                  <a:t>[Instructor Guide]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 400" panose="020B0503030303020204" pitchFamily="34" charset="0"/>
                  </a:rPr>
                  <a:t>This is an example with two variables: </a:t>
                </a:r>
                <a:r>
                  <a:rPr lang="en-US" altLang="ko-KR" sz="1200" i="0">
                    <a:latin typeface="Cambria Math" panose="02040503050406030204" pitchFamily="18" charset="0"/>
                  </a:rPr>
                  <a:t>𝑋_1</a:t>
                </a:r>
                <a:r>
                  <a:rPr lang="en-US" altLang="ko-KR" dirty="0">
                    <a:latin typeface="SamsungOne 400" panose="020B0503030303020204" pitchFamily="34" charset="0"/>
                  </a:rPr>
                  <a:t> and </a:t>
                </a:r>
                <a:r>
                  <a:rPr lang="en-US" altLang="ko-KR" sz="1200" i="0">
                    <a:latin typeface="Cambria Math" panose="02040503050406030204" pitchFamily="18" charset="0"/>
                  </a:rPr>
                  <a:t>𝑋_</a:t>
                </a:r>
                <a:r>
                  <a:rPr lang="en-US" altLang="ko-KR" sz="1200" b="0" i="0">
                    <a:latin typeface="Cambria Math" panose="02040503050406030204" pitchFamily="18" charset="0"/>
                  </a:rPr>
                  <a:t>2</a:t>
                </a:r>
                <a:r>
                  <a:rPr lang="en-US" altLang="ko-KR" dirty="0">
                    <a:latin typeface="SamsungOne 400" panose="020B0503030303020204" pitchFamily="34" charset="0"/>
                  </a:rPr>
                  <a:t>.</a:t>
                </a:r>
                <a:endParaRPr lang="en-US" altLang="ko-KR" sz="1200" b="0" kern="1200" dirty="0">
                  <a:solidFill>
                    <a:schemeClr val="tx1"/>
                  </a:solidFill>
                  <a:latin typeface="SamsungOne 400" panose="020B0503030303020204" pitchFamily="34" charset="0"/>
                  <a:cs typeface="+mn-cs"/>
                </a:endParaRPr>
              </a:p>
              <a:p>
                <a:endParaRPr lang="ko-KR" altLang="en-US" dirty="0">
                  <a:latin typeface="SamsungOne 400" panose="020B0503030303020204" pitchFamily="34" charset="0"/>
                </a:endParaRPr>
              </a:p>
            </p:txBody>
          </p:sp>
        </mc:Fallback>
      </mc:AlternateContent>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62</a:t>
            </a:fld>
            <a:endParaRPr lang="ko-KR" altLang="en-US" dirty="0"/>
          </a:p>
        </p:txBody>
      </p:sp>
    </p:spTree>
    <p:extLst>
      <p:ext uri="{BB962C8B-B14F-4D97-AF65-F5344CB8AC3E}">
        <p14:creationId xmlns:p14="http://schemas.microsoft.com/office/powerpoint/2010/main" val="18816927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200" baseline="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rPr>
              <a:t>1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&gt; </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rPr>
              <a:t>2.</a:t>
            </a:r>
            <a:r>
              <a:rPr lang="ko-KR" altLang="en-US" sz="1200" baseline="-250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PCA tìm thấy dòng có ít thông tin dữ liệu nhất theo cách toán học. Đó là, dòng với phương sai dữ liệu lớn nhất được tìm thấy.</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63</a:t>
            </a:fld>
            <a:endParaRPr lang="ko-KR" altLang="en-US" dirty="0"/>
          </a:p>
        </p:txBody>
      </p:sp>
    </p:spTree>
    <p:extLst>
      <p:ext uri="{BB962C8B-B14F-4D97-AF65-F5344CB8AC3E}">
        <p14:creationId xmlns:p14="http://schemas.microsoft.com/office/powerpoint/2010/main" val="3806495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Nếu</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biến</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a:t>
                </a:r>
                <a:r>
                  <a:rPr lang="en-US" altLang="ko-KR" dirty="0" err="1">
                    <a:latin typeface="SamsungOne-400" panose="020B0503030303020204" pitchFamily="34" charset="0"/>
                  </a:rPr>
                  <a:t>luân</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phiên</a:t>
                </a:r>
                <a:r>
                  <a:rPr lang="en-US" altLang="ko-KR" dirty="0">
                    <a:latin typeface="SamsungOne-400" panose="020B0503030303020204" pitchFamily="34" charset="0"/>
                  </a:rPr>
                  <a:t>) </a:t>
                </a:r>
                <a:r>
                  <a:rPr lang="en-US" altLang="ko-KR" dirty="0" err="1">
                    <a:latin typeface="SamsungOne-400" panose="020B0503030303020204" pitchFamily="34" charset="0"/>
                  </a:rPr>
                  <a:t>sao</a:t>
                </a:r>
                <a:r>
                  <a:rPr lang="en-US" altLang="ko-KR" dirty="0">
                    <a:latin typeface="SamsungOne-400" panose="020B0503030303020204" pitchFamily="34" charset="0"/>
                  </a:rPr>
                  <a:t> </a:t>
                </a:r>
                <a:r>
                  <a:rPr lang="en-US" altLang="ko-KR" dirty="0" err="1">
                    <a:latin typeface="SamsungOne-400" panose="020B0503030303020204" pitchFamily="34" charset="0"/>
                  </a:rPr>
                  <a:t>cho</a:t>
                </a:r>
                <a14:m>
                  <m:oMath xmlns:m="http://schemas.openxmlformats.org/officeDocument/2006/math">
                    <m:r>
                      <a:rPr lang="en-US" altLang="ko-KR" sz="1200" b="0" i="0" dirty="0" smtClean="0">
                        <a:latin typeface="Cambria Math" panose="02040503050406030204" pitchFamily="18" charset="0"/>
                        <a:cs typeface="Times New Roman" panose="02020603050405020304" pitchFamily="18" charset="0"/>
                      </a:rPr>
                      <m:t> </m:t>
                    </m:r>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SamsungOne-400" panose="020B0503030303020204" pitchFamily="34" charset="0"/>
                    <a:cs typeface="Times New Roman" panose="02020603050405020304" pitchFamily="18" charset="0"/>
                  </a:rPr>
                  <a:t> và</a:t>
                </a:r>
                <a:r>
                  <a:rPr lang="ko-KR" altLang="en-US" sz="1200" dirty="0">
                    <a:latin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sz="1200" i="1" dirty="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2</m:t>
                        </m:r>
                      </m:sub>
                    </m:sSub>
                  </m:oMath>
                </a14:m>
                <a:r>
                  <a:rPr lang="en-US" altLang="ko-KR" sz="1200" dirty="0">
                    <a:latin typeface="SamsungOne-400" panose="020B0503030303020204" pitchFamily="34" charset="0"/>
                    <a:cs typeface="Times New Roman" panose="02020603050405020304" pitchFamily="18" charset="0"/>
                  </a:rPr>
                  <a:t> </a:t>
                </a:r>
                <a:r>
                  <a:rPr lang="en-US" altLang="ko-KR" sz="1200" dirty="0" err="1">
                    <a:latin typeface="SamsungOne-400" panose="020B0503030303020204" pitchFamily="34" charset="0"/>
                    <a:cs typeface="Times New Roman" panose="02020603050405020304" pitchFamily="18" charset="0"/>
                  </a:rPr>
                  <a:t>là</a:t>
                </a:r>
                <a:r>
                  <a:rPr lang="en-US" altLang="ko-KR" sz="1200" baseline="0" dirty="0">
                    <a:latin typeface="SamsungOne-400" panose="020B0503030303020204" pitchFamily="34" charset="0"/>
                    <a:cs typeface="Times New Roman" panose="02020603050405020304" pitchFamily="18" charset="0"/>
                  </a:rPr>
                  <a:t> </a:t>
                </a:r>
                <a:r>
                  <a:rPr lang="en-US" altLang="ko-KR" sz="1200" baseline="0" dirty="0" err="1">
                    <a:latin typeface="SamsungOne-400" panose="020B0503030303020204" pitchFamily="34" charset="0"/>
                    <a:cs typeface="Times New Roman" panose="02020603050405020304" pitchFamily="18" charset="0"/>
                  </a:rPr>
                  <a:t>các</a:t>
                </a:r>
                <a:r>
                  <a:rPr lang="en-US" altLang="ko-KR" sz="1200" baseline="0" dirty="0">
                    <a:latin typeface="SamsungOne-400" panose="020B0503030303020204" pitchFamily="34" charset="0"/>
                    <a:cs typeface="Times New Roman" panose="02020603050405020304" pitchFamily="18" charset="0"/>
                  </a:rPr>
                  <a:t> </a:t>
                </a:r>
                <a:r>
                  <a:rPr lang="en-US" altLang="ko-KR" sz="1200" baseline="0" dirty="0" err="1">
                    <a:latin typeface="SamsungOne-400" panose="020B0503030303020204" pitchFamily="34" charset="0"/>
                    <a:cs typeface="Times New Roman" panose="02020603050405020304" pitchFamily="18" charset="0"/>
                  </a:rPr>
                  <a:t>trục</a:t>
                </a:r>
                <a:r>
                  <a:rPr lang="en-US" altLang="ko-KR" sz="1200" baseline="0" dirty="0">
                    <a:latin typeface="SamsungOne-400" panose="020B0503030303020204" pitchFamily="34" charset="0"/>
                    <a:cs typeface="Times New Roman" panose="02020603050405020304" pitchFamily="18" charset="0"/>
                  </a:rPr>
                  <a:t> </a:t>
                </a:r>
                <a:r>
                  <a:rPr lang="en-US" altLang="ko-KR" sz="1200" baseline="0" dirty="0" err="1">
                    <a:latin typeface="SamsungOne-400" panose="020B0503030303020204" pitchFamily="34" charset="0"/>
                    <a:cs typeface="Times New Roman" panose="02020603050405020304" pitchFamily="18" charset="0"/>
                  </a:rPr>
                  <a:t>tọa</a:t>
                </a:r>
                <a:r>
                  <a:rPr lang="en-US" altLang="ko-KR" sz="1200" baseline="0" dirty="0">
                    <a:latin typeface="SamsungOne-400" panose="020B0503030303020204" pitchFamily="34" charset="0"/>
                    <a:cs typeface="Times New Roman" panose="02020603050405020304" pitchFamily="18" charset="0"/>
                  </a:rPr>
                  <a:t> </a:t>
                </a:r>
                <a:r>
                  <a:rPr lang="en-US" altLang="ko-KR" sz="1200" baseline="0" dirty="0" err="1">
                    <a:latin typeface="SamsungOne-400" panose="020B0503030303020204" pitchFamily="34" charset="0"/>
                    <a:cs typeface="Times New Roman" panose="02020603050405020304" pitchFamily="18" charset="0"/>
                  </a:rPr>
                  <a:t>độ</a:t>
                </a:r>
                <a:r>
                  <a:rPr lang="en-US" altLang="ko-KR" sz="1200" baseline="0" dirty="0">
                    <a:latin typeface="SamsungOne-400" panose="020B0503030303020204" pitchFamily="34" charset="0"/>
                    <a:cs typeface="Times New Roman" panose="02020603050405020304" pitchFamily="18" charset="0"/>
                  </a:rPr>
                  <a:t> </a:t>
                </a:r>
                <a:r>
                  <a:rPr lang="en-US" altLang="ko-KR" sz="1200" baseline="0" dirty="0" err="1">
                    <a:latin typeface="SamsungOne-400" panose="020B0503030303020204" pitchFamily="34" charset="0"/>
                    <a:cs typeface="Times New Roman" panose="02020603050405020304" pitchFamily="18" charset="0"/>
                  </a:rPr>
                  <a:t>mới</a:t>
                </a:r>
                <a:r>
                  <a:rPr lang="en-US" altLang="ko-KR" sz="1200" dirty="0">
                    <a:latin typeface="SamsungOne-400" panose="020B0503030303020204" pitchFamily="34" charset="0"/>
                    <a:cs typeface="Times New Roman" panose="02020603050405020304" pitchFamily="18" charset="0"/>
                  </a:rPr>
                  <a:t>, </a:t>
                </a:r>
                <a:r>
                  <a:rPr lang="vi-VN" altLang="ko-KR" sz="1200" dirty="0">
                    <a:latin typeface="SamsungOne-400" panose="020B0503030303020204" pitchFamily="34" charset="0"/>
                    <a:cs typeface="Times New Roman" panose="02020603050405020304" pitchFamily="18" charset="0"/>
                  </a:rPr>
                  <a:t>chúng ta có phương sai lớn nhất dọc theo hướng</a:t>
                </a:r>
                <a14:m>
                  <m:oMath xmlns:m="http://schemas.openxmlformats.org/officeDocument/2006/math">
                    <m:r>
                      <a:rPr lang="en-US" altLang="ko-KR" sz="1200" b="0" i="0" dirty="0" smtClean="0">
                        <a:latin typeface="Cambria Math" panose="02040503050406030204" pitchFamily="18" charset="0"/>
                        <a:cs typeface="Times New Roman" panose="02020603050405020304" pitchFamily="18" charset="0"/>
                      </a:rPr>
                      <m:t> </m:t>
                    </m:r>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i="1" dirty="0">
                            <a:latin typeface="Cambria Math" panose="02040503050406030204" pitchFamily="18" charset="0"/>
                            <a:cs typeface="Times New Roman" panose="02020603050405020304" pitchFamily="18" charset="0"/>
                          </a:rPr>
                          <m:t>1</m:t>
                        </m:r>
                      </m:sub>
                    </m:sSub>
                  </m:oMath>
                </a14:m>
                <a:r>
                  <a:rPr lang="en-US" altLang="ko-KR" sz="1200" dirty="0">
                    <a:latin typeface="SamsungOne-400" panose="020B0503030303020204" pitchFamily="34" charset="0"/>
                    <a:cs typeface="Times New Roman" panose="02020603050405020304" pitchFamily="18"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200" baseline="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rPr>
                  <a:t>1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&gt; </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rPr>
                  <a:t>2.</a:t>
                </a:r>
                <a:r>
                  <a:rPr lang="ko-KR" altLang="en-US" sz="1200" baseline="-250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200" dirty="0">
                    <a:latin typeface="SamsungOne-400" panose="020B0503030303020204" pitchFamily="34" charset="0"/>
                    <a:cs typeface="Times New Roman" panose="02020603050405020304" pitchFamily="18" charset="0"/>
                  </a:rPr>
                  <a:t>Chúng ta có một phương sai nhỏ hơn dọc theo hướng</a:t>
                </a:r>
                <a14:m>
                  <m:oMath xmlns:m="http://schemas.openxmlformats.org/officeDocument/2006/math">
                    <m:r>
                      <a:rPr lang="en-US" altLang="ko-KR" sz="1200" b="0" i="0" dirty="0" smtClean="0">
                        <a:latin typeface="Cambria Math" panose="02040503050406030204" pitchFamily="18" charset="0"/>
                        <a:cs typeface="Times New Roman" panose="02020603050405020304" pitchFamily="18" charset="0"/>
                      </a:rPr>
                      <m:t> </m:t>
                    </m:r>
                    <m:sSub>
                      <m:sSubPr>
                        <m:ctrlPr>
                          <a:rPr lang="en-US" altLang="ko-KR" sz="1200" i="1" dirty="0" smtClean="0">
                            <a:latin typeface="Cambria Math" panose="02040503050406030204" pitchFamily="18" charset="0"/>
                            <a:cs typeface="Times New Roman" panose="02020603050405020304" pitchFamily="18" charset="0"/>
                          </a:rPr>
                        </m:ctrlPr>
                      </m:sSubPr>
                      <m:e>
                        <m:r>
                          <a:rPr lang="en-US" altLang="ko-KR" sz="1200" i="1" dirty="0">
                            <a:latin typeface="Cambria Math" panose="02040503050406030204" pitchFamily="18" charset="0"/>
                            <a:cs typeface="Times New Roman" panose="02020603050405020304" pitchFamily="18" charset="0"/>
                          </a:rPr>
                          <m:t>𝑃𝐶</m:t>
                        </m:r>
                      </m:e>
                      <m:sub>
                        <m:r>
                          <a:rPr lang="en-US" altLang="ko-KR" sz="1200" b="0" i="1" dirty="0" smtClean="0">
                            <a:latin typeface="Cambria Math" panose="02040503050406030204" pitchFamily="18" charset="0"/>
                            <a:cs typeface="Times New Roman" panose="02020603050405020304" pitchFamily="18" charset="0"/>
                          </a:rPr>
                          <m:t>2</m:t>
                        </m:r>
                      </m:sub>
                    </m:sSub>
                  </m:oMath>
                </a14:m>
                <a:r>
                  <a:rPr lang="en-US" altLang="ko-KR" sz="1200" dirty="0">
                    <a:latin typeface="SamsungOne-400" panose="020B0503030303020204" pitchFamily="34" charset="0"/>
                    <a:cs typeface="Times New Roman" panose="02020603050405020304" pitchFamily="18"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Chúng ta có thể loại bỏ hướng được biểu diễn bởi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𝑃𝐶</a:t>
                </a:r>
                <a:r>
                  <a:rPr lang="en-US" altLang="ko-KR" sz="1200" baseline="-25000" dirty="0">
                    <a:solidFill>
                      <a:prstClr val="black">
                        <a:lumMod val="85000"/>
                        <a:lumOff val="15000"/>
                      </a:prstClr>
                    </a:solidFill>
                    <a:latin typeface="SamsungOne-400" panose="020B0503030303020204" pitchFamily="34" charset="0"/>
                    <a:ea typeface="SamsungOne-400" panose="020B0503030303020204" pitchFamily="34" charset="0"/>
                  </a:rPr>
                  <a:t>2</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tương ứng với phương sai nhỏ hơn: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Đây là ý nghĩa của việc giảm kích thước.</a:t>
                </a:r>
                <a:endParaRPr lang="ko-KR" altLang="en-US" dirty="0">
                  <a:latin typeface="SamsungOne-400" panose="020B0503030303020204" pitchFamily="34" charset="0"/>
                </a:endParaRPr>
              </a:p>
            </p:txBody>
          </p:sp>
        </mc:Choice>
        <mc:Fallback xmlns="">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 400" panose="020B0503030303020204" pitchFamily="34" charset="0"/>
                  </a:rPr>
                  <a:t>[</a:t>
                </a:r>
                <a:r>
                  <a:rPr lang="en-US" altLang="ko-KR" b="1" dirty="0" err="1">
                    <a:latin typeface="SamsungOne 400" panose="020B0503030303020204" pitchFamily="34" charset="0"/>
                  </a:rPr>
                  <a:t>Nội</a:t>
                </a:r>
                <a:r>
                  <a:rPr lang="en-US" altLang="ko-KR" b="1" dirty="0">
                    <a:latin typeface="SamsungOne 400" panose="020B0503030303020204" pitchFamily="34" charset="0"/>
                  </a:rPr>
                  <a:t> dung </a:t>
                </a:r>
                <a:r>
                  <a:rPr lang="en-US" altLang="ko-KR" b="1" dirty="0" err="1">
                    <a:latin typeface="SamsungOne 400" panose="020B0503030303020204" pitchFamily="34" charset="0"/>
                  </a:rPr>
                  <a:t>chính</a:t>
                </a:r>
                <a:r>
                  <a:rPr lang="en-US" altLang="ko-KR" b="1" dirty="0">
                    <a:latin typeface="SamsungOne 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 400" panose="020B0503030303020204" pitchFamily="34" charset="0"/>
                  </a:rPr>
                  <a:t>Nếu</a:t>
                </a:r>
                <a:r>
                  <a:rPr lang="en-US" altLang="ko-KR" dirty="0">
                    <a:latin typeface="SamsungOne 400" panose="020B0503030303020204" pitchFamily="34" charset="0"/>
                  </a:rPr>
                  <a:t> </a:t>
                </a:r>
                <a:r>
                  <a:rPr lang="en-US" altLang="ko-KR" dirty="0" err="1">
                    <a:latin typeface="SamsungOne 400" panose="020B0503030303020204" pitchFamily="34" charset="0"/>
                  </a:rPr>
                  <a:t>chúng</a:t>
                </a:r>
                <a:r>
                  <a:rPr lang="en-US" altLang="ko-KR" dirty="0">
                    <a:latin typeface="SamsungOne 400" panose="020B0503030303020204" pitchFamily="34" charset="0"/>
                  </a:rPr>
                  <a:t> ta </a:t>
                </a:r>
                <a:r>
                  <a:rPr lang="en-US" altLang="ko-KR" dirty="0" err="1">
                    <a:latin typeface="SamsungOne 400" panose="020B0503030303020204" pitchFamily="34" charset="0"/>
                  </a:rPr>
                  <a:t>biến</a:t>
                </a:r>
                <a:r>
                  <a:rPr lang="en-US" altLang="ko-KR" dirty="0">
                    <a:latin typeface="SamsungOne 400" panose="020B0503030303020204" pitchFamily="34" charset="0"/>
                  </a:rPr>
                  <a:t> </a:t>
                </a:r>
                <a:r>
                  <a:rPr lang="en-US" altLang="ko-KR" dirty="0" err="1">
                    <a:latin typeface="SamsungOne 400" panose="020B0503030303020204" pitchFamily="34" charset="0"/>
                  </a:rPr>
                  <a:t>đổi</a:t>
                </a:r>
                <a:r>
                  <a:rPr lang="en-US" altLang="ko-KR" dirty="0">
                    <a:latin typeface="SamsungOne 400" panose="020B0503030303020204" pitchFamily="34" charset="0"/>
                  </a:rPr>
                  <a:t> (</a:t>
                </a:r>
                <a:r>
                  <a:rPr lang="en-US" altLang="ko-KR" dirty="0" err="1">
                    <a:latin typeface="SamsungOne 400" panose="020B0503030303020204" pitchFamily="34" charset="0"/>
                  </a:rPr>
                  <a:t>luân</a:t>
                </a:r>
                <a:r>
                  <a:rPr lang="en-US" altLang="ko-KR" baseline="0" dirty="0">
                    <a:latin typeface="SamsungOne 400" panose="020B0503030303020204" pitchFamily="34" charset="0"/>
                  </a:rPr>
                  <a:t> </a:t>
                </a:r>
                <a:r>
                  <a:rPr lang="en-US" altLang="ko-KR" baseline="0" dirty="0" err="1">
                    <a:latin typeface="SamsungOne 400" panose="020B0503030303020204" pitchFamily="34" charset="0"/>
                  </a:rPr>
                  <a:t>phiên</a:t>
                </a:r>
                <a:r>
                  <a:rPr lang="en-US" altLang="ko-KR" dirty="0">
                    <a:latin typeface="SamsungOne 400" panose="020B0503030303020204" pitchFamily="34" charset="0"/>
                  </a:rPr>
                  <a:t>) </a:t>
                </a:r>
                <a:r>
                  <a:rPr lang="en-US" altLang="ko-KR" dirty="0" err="1">
                    <a:latin typeface="SamsungOne 400" panose="020B0503030303020204" pitchFamily="34" charset="0"/>
                  </a:rPr>
                  <a:t>sao</a:t>
                </a:r>
                <a:r>
                  <a:rPr lang="en-US" altLang="ko-KR" dirty="0">
                    <a:latin typeface="SamsungOne 400" panose="020B0503030303020204" pitchFamily="34" charset="0"/>
                  </a:rPr>
                  <a:t> </a:t>
                </a:r>
                <a:r>
                  <a:rPr lang="en-US" altLang="ko-KR" dirty="0" err="1">
                    <a:latin typeface="SamsungOne 400" panose="020B0503030303020204" pitchFamily="34" charset="0"/>
                  </a:rPr>
                  <a:t>cho</a:t>
                </a:r>
                <a:r>
                  <a:rPr lang="en-US" altLang="ko-KR" sz="1200" b="0" i="0" dirty="0">
                    <a:latin typeface="Cambria Math" panose="020405030504060302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SamsungOne 400" panose="020B0503030303020204" pitchFamily="34" charset="0"/>
                    <a:cs typeface="Times New Roman" panose="02020603050405020304" pitchFamily="18" charset="0"/>
                  </a:rPr>
                  <a:t> và</a:t>
                </a:r>
                <a:r>
                  <a:rPr lang="ko-KR" altLang="en-US" sz="1200" dirty="0">
                    <a:latin typeface="SamsungOne 400" panose="020B0503030303020204" pitchFamily="34"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〖𝑃𝐶〗_2</a:t>
                </a:r>
                <a:r>
                  <a:rPr lang="en-US" altLang="ko-KR" sz="1200" dirty="0">
                    <a:latin typeface="SamsungOne 400" panose="020B0503030303020204" pitchFamily="34" charset="0"/>
                    <a:cs typeface="Times New Roman" panose="02020603050405020304" pitchFamily="18" charset="0"/>
                  </a:rPr>
                  <a:t> </a:t>
                </a:r>
                <a:r>
                  <a:rPr lang="en-US" altLang="ko-KR" sz="1200" dirty="0" err="1">
                    <a:latin typeface="SamsungOne 400" panose="020B0503030303020204" pitchFamily="34" charset="0"/>
                    <a:cs typeface="Times New Roman" panose="02020603050405020304" pitchFamily="18" charset="0"/>
                  </a:rPr>
                  <a:t>là</a:t>
                </a:r>
                <a:r>
                  <a:rPr lang="en-US" altLang="ko-KR" sz="1200" baseline="0" dirty="0">
                    <a:latin typeface="SamsungOne 400" panose="020B0503030303020204" pitchFamily="34" charset="0"/>
                    <a:cs typeface="Times New Roman" panose="02020603050405020304" pitchFamily="18" charset="0"/>
                  </a:rPr>
                  <a:t> </a:t>
                </a:r>
                <a:r>
                  <a:rPr lang="en-US" altLang="ko-KR" sz="1200" baseline="0" dirty="0" err="1">
                    <a:latin typeface="SamsungOne 400" panose="020B0503030303020204" pitchFamily="34" charset="0"/>
                    <a:cs typeface="Times New Roman" panose="02020603050405020304" pitchFamily="18" charset="0"/>
                  </a:rPr>
                  <a:t>các</a:t>
                </a:r>
                <a:r>
                  <a:rPr lang="en-US" altLang="ko-KR" sz="1200" baseline="0" dirty="0">
                    <a:latin typeface="SamsungOne 400" panose="020B0503030303020204" pitchFamily="34" charset="0"/>
                    <a:cs typeface="Times New Roman" panose="02020603050405020304" pitchFamily="18" charset="0"/>
                  </a:rPr>
                  <a:t> </a:t>
                </a:r>
                <a:r>
                  <a:rPr lang="en-US" altLang="ko-KR" sz="1200" baseline="0" dirty="0" err="1">
                    <a:latin typeface="SamsungOne 400" panose="020B0503030303020204" pitchFamily="34" charset="0"/>
                    <a:cs typeface="Times New Roman" panose="02020603050405020304" pitchFamily="18" charset="0"/>
                  </a:rPr>
                  <a:t>trục</a:t>
                </a:r>
                <a:r>
                  <a:rPr lang="en-US" altLang="ko-KR" sz="1200" baseline="0" dirty="0">
                    <a:latin typeface="SamsungOne 400" panose="020B0503030303020204" pitchFamily="34" charset="0"/>
                    <a:cs typeface="Times New Roman" panose="02020603050405020304" pitchFamily="18" charset="0"/>
                  </a:rPr>
                  <a:t> </a:t>
                </a:r>
                <a:r>
                  <a:rPr lang="en-US" altLang="ko-KR" sz="1200" baseline="0" dirty="0" err="1">
                    <a:latin typeface="SamsungOne 400" panose="020B0503030303020204" pitchFamily="34" charset="0"/>
                    <a:cs typeface="Times New Roman" panose="02020603050405020304" pitchFamily="18" charset="0"/>
                  </a:rPr>
                  <a:t>tọa</a:t>
                </a:r>
                <a:r>
                  <a:rPr lang="en-US" altLang="ko-KR" sz="1200" baseline="0" dirty="0">
                    <a:latin typeface="SamsungOne 400" panose="020B0503030303020204" pitchFamily="34" charset="0"/>
                    <a:cs typeface="Times New Roman" panose="02020603050405020304" pitchFamily="18" charset="0"/>
                  </a:rPr>
                  <a:t> </a:t>
                </a:r>
                <a:r>
                  <a:rPr lang="en-US" altLang="ko-KR" sz="1200" baseline="0" dirty="0" err="1">
                    <a:latin typeface="SamsungOne 400" panose="020B0503030303020204" pitchFamily="34" charset="0"/>
                    <a:cs typeface="Times New Roman" panose="02020603050405020304" pitchFamily="18" charset="0"/>
                  </a:rPr>
                  <a:t>độ</a:t>
                </a:r>
                <a:r>
                  <a:rPr lang="en-US" altLang="ko-KR" sz="1200" baseline="0" dirty="0">
                    <a:latin typeface="SamsungOne 400" panose="020B0503030303020204" pitchFamily="34" charset="0"/>
                    <a:cs typeface="Times New Roman" panose="02020603050405020304" pitchFamily="18" charset="0"/>
                  </a:rPr>
                  <a:t> </a:t>
                </a:r>
                <a:r>
                  <a:rPr lang="en-US" altLang="ko-KR" sz="1200" baseline="0" dirty="0" err="1">
                    <a:latin typeface="SamsungOne 400" panose="020B0503030303020204" pitchFamily="34" charset="0"/>
                    <a:cs typeface="Times New Roman" panose="02020603050405020304" pitchFamily="18" charset="0"/>
                  </a:rPr>
                  <a:t>mới</a:t>
                </a:r>
                <a:r>
                  <a:rPr lang="en-US" altLang="ko-KR" sz="1200" dirty="0">
                    <a:latin typeface="SamsungOne 400" panose="020B0503030303020204" pitchFamily="34" charset="0"/>
                    <a:cs typeface="Times New Roman" panose="02020603050405020304" pitchFamily="18" charset="0"/>
                  </a:rPr>
                  <a:t>, </a:t>
                </a:r>
                <a:r>
                  <a:rPr lang="vi-VN" altLang="ko-KR" sz="1200" dirty="0">
                    <a:latin typeface="SamsungOne 400" panose="020B0503030303020204" pitchFamily="34" charset="0"/>
                    <a:cs typeface="Times New Roman" panose="02020603050405020304" pitchFamily="18" charset="0"/>
                  </a:rPr>
                  <a:t>chúng ta có phương sai lớn nhất dọc theo hướng</a:t>
                </a:r>
                <a:r>
                  <a:rPr lang="en-US" altLang="ko-KR" sz="1200" b="0" i="0" dirty="0">
                    <a:latin typeface="Cambria Math" panose="020405030504060302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〖𝑃𝐶〗_1</a:t>
                </a:r>
                <a:r>
                  <a:rPr lang="en-US" altLang="ko-KR" sz="1200" dirty="0">
                    <a:latin typeface="SamsungOne 400" panose="020B0503030303020204" pitchFamily="34" charset="0"/>
                    <a:cs typeface="Times New Roman" panose="02020603050405020304" pitchFamily="18"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200" baseline="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200" baseline="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200" baseline="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200" dirty="0">
                    <a:solidFill>
                      <a:prstClr val="black">
                        <a:lumMod val="85000"/>
                        <a:lumOff val="15000"/>
                      </a:prstClr>
                    </a:solidFill>
                    <a:latin typeface="SamsungOne 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&gt; </a:t>
                </a:r>
                <a:r>
                  <a:rPr lang="ko-KR" altLang="en-US" sz="1200" dirty="0">
                    <a:solidFill>
                      <a:prstClr val="black">
                        <a:lumMod val="85000"/>
                        <a:lumOff val="15000"/>
                      </a:prstClr>
                    </a:solidFill>
                    <a:latin typeface="SamsungOne 400" panose="020B0503030303020204" pitchFamily="34" charset="0"/>
                    <a:ea typeface="SamsungOne-400" panose="020B0503030303020204" pitchFamily="34" charset="0"/>
                  </a:rPr>
                  <a:t>𝜎</a:t>
                </a:r>
                <a:r>
                  <a:rPr lang="en-US" altLang="ko-KR" sz="12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ko-KR" altLang="en-US" sz="1200" baseline="-25000" dirty="0">
                    <a:solidFill>
                      <a:prstClr val="black">
                        <a:lumMod val="85000"/>
                        <a:lumOff val="15000"/>
                      </a:prstClr>
                    </a:solidFill>
                    <a:latin typeface="SamsungOne 400" panose="020B0503030303020204" pitchFamily="34" charset="0"/>
                    <a:ea typeface="SamsungOne-400" panose="020B0503030303020204" pitchFamily="34" charset="0"/>
                  </a:rPr>
                  <a:t> </a:t>
                </a:r>
                <a:r>
                  <a:rPr lang="vi-VN" altLang="ko-KR" sz="1200" dirty="0">
                    <a:latin typeface="SamsungOne 400" panose="020B0503030303020204" pitchFamily="34" charset="0"/>
                    <a:cs typeface="Times New Roman" panose="02020603050405020304" pitchFamily="18" charset="0"/>
                  </a:rPr>
                  <a:t>Chúng ta có một phương sai nhỏ hơn dọc theo hướng</a:t>
                </a:r>
                <a:r>
                  <a:rPr lang="en-US" altLang="ko-KR" sz="1200" b="0" i="0" dirty="0">
                    <a:latin typeface="Cambria Math" panose="02040503050406030204" pitchFamily="18" charset="0"/>
                    <a:cs typeface="Times New Roman" panose="02020603050405020304" pitchFamily="18" charset="0"/>
                  </a:rPr>
                  <a:t> </a:t>
                </a:r>
                <a:r>
                  <a:rPr lang="en-US" altLang="ko-KR" sz="1200" i="0" dirty="0">
                    <a:latin typeface="Cambria Math" panose="02040503050406030204" pitchFamily="18" charset="0"/>
                    <a:cs typeface="Times New Roman" panose="02020603050405020304" pitchFamily="18" charset="0"/>
                  </a:rPr>
                  <a:t>〖𝑃𝐶〗_</a:t>
                </a:r>
                <a:r>
                  <a:rPr lang="en-US" altLang="ko-KR" sz="1200" b="0" i="0" dirty="0">
                    <a:latin typeface="Cambria Math" panose="02040503050406030204" pitchFamily="18" charset="0"/>
                    <a:cs typeface="Times New Roman" panose="02020603050405020304" pitchFamily="18" charset="0"/>
                  </a:rPr>
                  <a:t>2</a:t>
                </a:r>
                <a:r>
                  <a:rPr lang="en-US" altLang="ko-KR" sz="1200" dirty="0">
                    <a:latin typeface="SamsungOne 400" panose="020B0503030303020204" pitchFamily="34" charset="0"/>
                    <a:cs typeface="Times New Roman" panose="02020603050405020304" pitchFamily="18"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aseline="-250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Chúng ta có thể loại bỏ hướng được biểu diễn bởi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200" dirty="0">
                    <a:solidFill>
                      <a:prstClr val="black">
                        <a:lumMod val="85000"/>
                        <a:lumOff val="15000"/>
                      </a:prstClr>
                    </a:solidFill>
                    <a:latin typeface="SamsungOne 400" panose="020B0503030303020204" pitchFamily="34" charset="0"/>
                    <a:ea typeface="SamsungOne-400" panose="020B0503030303020204" pitchFamily="34" charset="0"/>
                  </a:rPr>
                  <a:t>𝑃𝐶</a:t>
                </a:r>
                <a:r>
                  <a:rPr lang="en-US" altLang="ko-KR" sz="12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tương ứng với phương sai nhỏ hơn:</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 400" panose="020B0503030303020204" pitchFamily="34" charset="0"/>
                  </a:rPr>
                  <a:t>Đây là ý nghĩa của việc giảm kích thước.</a:t>
                </a:r>
                <a:endParaRPr lang="ko-KR" altLang="en-US" dirty="0">
                  <a:latin typeface="SamsungOne 400" panose="020B0503030303020204" pitchFamily="34" charset="0"/>
                </a:endParaRPr>
              </a:p>
            </p:txBody>
          </p:sp>
        </mc:Fallback>
      </mc:AlternateContent>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64</a:t>
            </a:fld>
            <a:endParaRPr lang="ko-KR" altLang="en-US" dirty="0"/>
          </a:p>
        </p:txBody>
      </p:sp>
    </p:spTree>
    <p:extLst>
      <p:ext uri="{BB962C8B-B14F-4D97-AF65-F5344CB8AC3E}">
        <p14:creationId xmlns:p14="http://schemas.microsoft.com/office/powerpoint/2010/main" val="226330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hiển thị ảnh hưởng của việc giảm kích thước, chúng tôi quay trở lại hệ tọa độ ban đầu.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65</a:t>
            </a:fld>
            <a:endParaRPr lang="ko-KR" altLang="en-US" dirty="0"/>
          </a:p>
        </p:txBody>
      </p:sp>
    </p:spTree>
    <p:extLst>
      <p:ext uri="{BB962C8B-B14F-4D97-AF65-F5344CB8AC3E}">
        <p14:creationId xmlns:p14="http://schemas.microsoft.com/office/powerpoint/2010/main" val="1174152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Việc quá</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khớp</a:t>
            </a:r>
            <a:r>
              <a:rPr lang="vi-VN" altLang="ko-KR" sz="1200" b="0" kern="1200" dirty="0">
                <a:solidFill>
                  <a:schemeClr val="tx1"/>
                </a:solidFill>
                <a:latin typeface="SamsungOne-400" panose="020B0503030303020204" pitchFamily="34" charset="0"/>
                <a:cs typeface="+mn-cs"/>
              </a:rPr>
              <a:t> sẽ được thảo luận một lần nữa sau.</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Mỗi bộ dữ liệu là một tập hợp con của dân số. </a:t>
            </a:r>
            <a:r>
              <a:rPr lang="en-US" altLang="ko-KR" dirty="0" err="1">
                <a:latin typeface="SamsungOne-400" panose="020B0503030303020204" pitchFamily="34" charset="0"/>
              </a:rPr>
              <a:t>Tập</a:t>
            </a:r>
            <a:r>
              <a:rPr lang="vi-VN" altLang="ko-KR" dirty="0">
                <a:latin typeface="SamsungOne-400" panose="020B0503030303020204" pitchFamily="34" charset="0"/>
              </a:rPr>
              <a:t> đào tạo cũng là một tập hợp con của dân số</a:t>
            </a:r>
          </a:p>
          <a:p>
            <a:r>
              <a:rPr lang="vi-VN" altLang="ko-KR" dirty="0">
                <a:latin typeface="SamsungOne-400" panose="020B0503030303020204" pitchFamily="34" charset="0"/>
              </a:rPr>
              <a:t>Mục tiêu của mô hình là học một tập hợp con để đưa ra dự đoán đúng đắn về dân số (một tập hợp con khác của dân số).</a:t>
            </a:r>
          </a:p>
          <a:p>
            <a:endParaRPr lang="vi-VN" altLang="ko-KR" dirty="0">
              <a:latin typeface="SamsungOne-400" panose="020B0503030303020204" pitchFamily="34" charset="0"/>
            </a:endParaRPr>
          </a:p>
          <a:p>
            <a:r>
              <a:rPr lang="vi-VN" altLang="ko-KR" dirty="0">
                <a:latin typeface="SamsungOne-400" panose="020B0503030303020204" pitchFamily="34" charset="0"/>
              </a:rPr>
              <a:t>Thách thức cơ bản của học máy là giữ cho dữ liệu phù hợp trong khi giữ cho nó đơn giản nhất có thể.</a:t>
            </a:r>
          </a:p>
          <a:p>
            <a:r>
              <a:rPr lang="vi-VN" altLang="ko-KR" dirty="0">
                <a:latin typeface="SamsungOne-400" panose="020B0503030303020204" pitchFamily="34" charset="0"/>
              </a:rPr>
              <a:t>Một tập dữ liệu, một thuật toán và một biện pháp đánh giá cho chất lượng của kết quả là bắt buộc.</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Tập</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đào</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tạo</a:t>
            </a:r>
            <a:r>
              <a:rPr lang="en-US" altLang="ko-KR" sz="1200" b="0" kern="1200" baseline="0" dirty="0">
                <a:solidFill>
                  <a:schemeClr val="tx1"/>
                </a:solidFill>
                <a:latin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tạo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Tập</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thử</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nghiệm</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kiểm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Vai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trò</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phỏng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mới</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66</a:t>
            </a:fld>
            <a:endParaRPr lang="ko-KR" altLang="en-US" dirty="0"/>
          </a:p>
        </p:txBody>
      </p:sp>
    </p:spTree>
    <p:extLst>
      <p:ext uri="{BB962C8B-B14F-4D97-AF65-F5344CB8AC3E}">
        <p14:creationId xmlns:p14="http://schemas.microsoft.com/office/powerpoint/2010/main" val="27676960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Chọn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với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kết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tốt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nhất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kiểm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kết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bộ</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nghiệm</a:t>
            </a:r>
            <a:r>
              <a:rPr lang="en-US" altLang="ko-KR" sz="1200" b="0"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67</a:t>
            </a:fld>
            <a:endParaRPr lang="ko-KR" altLang="en-US" dirty="0"/>
          </a:p>
        </p:txBody>
      </p:sp>
    </p:spTree>
    <p:extLst>
      <p:ext uri="{BB962C8B-B14F-4D97-AF65-F5344CB8AC3E}">
        <p14:creationId xmlns:p14="http://schemas.microsoft.com/office/powerpoint/2010/main" val="2597040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Slide </a:t>
            </a:r>
            <a:r>
              <a:rPr lang="vi-VN" altLang="ko-KR" dirty="0">
                <a:latin typeface="SamsungOne-400" panose="020B0503030303020204" pitchFamily="34" charset="0"/>
              </a:rPr>
              <a:t>này có hình động hiển thị dữ liệu thử nghiệm đang được xoay</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Luân</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phiên</a:t>
            </a:r>
            <a:r>
              <a:rPr lang="vi-VN"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dữ</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liệu</a:t>
            </a:r>
            <a:r>
              <a:rPr lang="vi-VN" altLang="ko-KR" sz="1200" b="0" kern="1200" dirty="0">
                <a:solidFill>
                  <a:schemeClr val="tx1"/>
                </a:solidFill>
                <a:latin typeface="SamsungOne-400" panose="020B0503030303020204" pitchFamily="34" charset="0"/>
                <a:cs typeface="+mn-cs"/>
              </a:rPr>
              <a:t> để được chỉ định làm dữ liệu thử nghiệm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Thuật toán hoạt động tốt nhất là thuật toán có hiệu suất trung bình tốt nhất qua N lần lặp lại thử nghiệm</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68</a:t>
            </a:fld>
            <a:endParaRPr lang="ko-KR" altLang="en-US" dirty="0"/>
          </a:p>
        </p:txBody>
      </p:sp>
    </p:spTree>
    <p:extLst>
      <p:ext uri="{BB962C8B-B14F-4D97-AF65-F5344CB8AC3E}">
        <p14:creationId xmlns:p14="http://schemas.microsoft.com/office/powerpoint/2010/main" val="31527181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Sự khác biệt giữa xác thực chéo và xác thực chéo lồng nhau sẽ được xem xét trong phần tiếp theo.</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69</a:t>
            </a:fld>
            <a:endParaRPr lang="ko-KR" altLang="en-US" dirty="0"/>
          </a:p>
        </p:txBody>
      </p:sp>
    </p:spTree>
    <p:extLst>
      <p:ext uri="{BB962C8B-B14F-4D97-AF65-F5344CB8AC3E}">
        <p14:creationId xmlns:p14="http://schemas.microsoft.com/office/powerpoint/2010/main" val="40717741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Slide</a:t>
            </a:r>
            <a:r>
              <a:rPr lang="vi-VN" altLang="ko-KR" dirty="0">
                <a:latin typeface="SamsungOne-400" panose="020B0503030303020204" pitchFamily="34" charset="0"/>
              </a:rPr>
              <a:t> này có hình động hiển thị dữ liệu thử nghiệm đang được xoay</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70</a:t>
            </a:fld>
            <a:endParaRPr lang="ko-KR" altLang="en-US" dirty="0"/>
          </a:p>
        </p:txBody>
      </p:sp>
    </p:spTree>
    <p:extLst>
      <p:ext uri="{BB962C8B-B14F-4D97-AF65-F5344CB8AC3E}">
        <p14:creationId xmlns:p14="http://schemas.microsoft.com/office/powerpoint/2010/main" val="2368845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Quá</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khớp</a:t>
            </a:r>
            <a:r>
              <a:rPr lang="en-US" altLang="ko-KR" sz="1200" b="0" kern="1200" baseline="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Chưa</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khớp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sẽ</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tạo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không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xác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Mục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tiêu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thuật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máy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tìm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phù</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cs typeface="+mn-cs"/>
              </a:rPr>
              <a:t>.</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71</a:t>
            </a:fld>
            <a:endParaRPr lang="ko-KR" altLang="en-US" dirty="0"/>
          </a:p>
        </p:txBody>
      </p:sp>
    </p:spTree>
    <p:extLst>
      <p:ext uri="{BB962C8B-B14F-4D97-AF65-F5344CB8AC3E}">
        <p14:creationId xmlns:p14="http://schemas.microsoft.com/office/powerpoint/2010/main" val="3062841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Lúc đầu, vì không thể biết mẫu của dữ liệu lớn, một hàm được giả định rằng "dữ liệu này sẽ có mẫu như vậy" và một hàm được tạo để thể hiện tốt mẫu dữ liệu bằng cách học dữ liệu.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Đặc trưng là biến đầu vào (biến X trong hồi quy tuyến tính đơn giản).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mô hình học máy đơn giản có thể sử dụng một tính năng và một mô hình học máy phức tạp có thể sử dụng hàng chục nghìn tính năng.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Nhãn là những gì nó dự đoán (Biến Y trong hồi quy tuyến tính đơn giản).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nhãn được phân cấp dựa trên những gì họ dự đoán và những gì họ muốn biết.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 hóa thường được thể hiện theo cách (công thức, số liệu, v.v.) được hứa hẹn là sẽ được hiểu chung bởi tất cả mọi người.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kỹ thuật, quá trình thể hiện một cách toán học các đặc điểm (công thức) của hệ thống (hệ thống).</a:t>
            </a:r>
            <a:endParaRPr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a:t>
            </a:fld>
            <a:endParaRPr lang="ko-KR" altLang="en-US" dirty="0"/>
          </a:p>
        </p:txBody>
      </p:sp>
    </p:spTree>
    <p:extLst>
      <p:ext uri="{BB962C8B-B14F-4D97-AF65-F5344CB8AC3E}">
        <p14:creationId xmlns:p14="http://schemas.microsoft.com/office/powerpoint/2010/main" val="4178359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solidFill>
                  <a:schemeClr val="tx1"/>
                </a:solidFill>
                <a:latin typeface="SamsungOne-400" panose="020B0503030303020204" pitchFamily="34" charset="0"/>
              </a:rPr>
              <a:t>[</a:t>
            </a:r>
            <a:r>
              <a:rPr lang="en-US" altLang="ko-KR" b="1" dirty="0" err="1">
                <a:solidFill>
                  <a:schemeClr val="tx1"/>
                </a:solidFill>
                <a:latin typeface="SamsungOne-400" panose="020B0503030303020204" pitchFamily="34" charset="0"/>
              </a:rPr>
              <a:t>Nội</a:t>
            </a:r>
            <a:r>
              <a:rPr lang="en-US" altLang="ko-KR" b="1" dirty="0">
                <a:solidFill>
                  <a:schemeClr val="tx1"/>
                </a:solidFill>
                <a:latin typeface="SamsungOne-400" panose="020B0503030303020204" pitchFamily="34" charset="0"/>
              </a:rPr>
              <a:t> dung </a:t>
            </a:r>
            <a:r>
              <a:rPr lang="en-US" altLang="ko-KR" b="1" dirty="0" err="1">
                <a:solidFill>
                  <a:schemeClr val="tx1"/>
                </a:solidFill>
                <a:latin typeface="SamsungOne-400" panose="020B0503030303020204" pitchFamily="34" charset="0"/>
              </a:rPr>
              <a:t>chính</a:t>
            </a:r>
            <a:r>
              <a:rPr lang="en-US" altLang="ko-KR" b="1" dirty="0">
                <a:solidFill>
                  <a:schemeClr val="tx1"/>
                </a:solidFill>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Chưa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khớp</a:t>
            </a:r>
            <a:r>
              <a:rPr lang="vi-VN" altLang="ko-KR" sz="1200" b="0" kern="1200" dirty="0">
                <a:solidFill>
                  <a:schemeClr val="tx1"/>
                </a:solidFill>
                <a:latin typeface="SamsungOne-400" panose="020B0503030303020204" pitchFamily="34" charset="0"/>
                <a:cs typeface="+mn-cs"/>
              </a:rPr>
              <a:t> - Mô hình có nhiều lỗi cho cả tập huấn luyện cũng như tập kiểm tra. Mô hình này sẽ không thể dự đoán bất cứ điều gì</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Quá</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khớp</a:t>
            </a:r>
            <a:r>
              <a:rPr lang="vi-VN" altLang="ko-KR" sz="1200" b="0" kern="1200" dirty="0">
                <a:solidFill>
                  <a:schemeClr val="tx1"/>
                </a:solidFill>
                <a:latin typeface="SamsungOne-400" panose="020B0503030303020204" pitchFamily="34" charset="0"/>
                <a:cs typeface="+mn-cs"/>
              </a:rPr>
              <a:t>- Mô hình này hoạt động rất tốt đối với tập huấn luyện nhưng lại hoạt động rất kém đối với tập kiểm tra.</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Mô hình tốt - Sự cân bằng giữa độ phức tạp và sai sót</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72</a:t>
            </a:fld>
            <a:endParaRPr lang="ko-KR" altLang="en-US" dirty="0"/>
          </a:p>
        </p:txBody>
      </p:sp>
    </p:spTree>
    <p:extLst>
      <p:ext uri="{BB962C8B-B14F-4D97-AF65-F5344CB8AC3E}">
        <p14:creationId xmlns:p14="http://schemas.microsoft.com/office/powerpoint/2010/main" val="1951659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73</a:t>
            </a:fld>
            <a:endParaRPr lang="ko-KR" altLang="en-US" dirty="0"/>
          </a:p>
        </p:txBody>
      </p:sp>
    </p:spTree>
    <p:extLst>
      <p:ext uri="{BB962C8B-B14F-4D97-AF65-F5344CB8AC3E}">
        <p14:creationId xmlns:p14="http://schemas.microsoft.com/office/powerpoint/2010/main" val="1384112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err="1">
                <a:solidFill>
                  <a:schemeClr val="tx1"/>
                </a:solidFill>
                <a:effectLst/>
                <a:latin typeface="SamsungOne-400" panose="020B0503030303020204" pitchFamily="34" charset="0"/>
                <a:cs typeface="+mn-cs"/>
              </a:rPr>
              <a:t>Học</a:t>
            </a:r>
            <a:r>
              <a:rPr lang="en-US" altLang="ko-KR" sz="1200" b="0" i="0" kern="1200" baseline="0" dirty="0">
                <a:solidFill>
                  <a:schemeClr val="tx1"/>
                </a:solidFill>
                <a:effectLst/>
                <a:latin typeface="SamsungOne-400" panose="020B0503030303020204" pitchFamily="34" charset="0"/>
                <a:cs typeface="+mn-cs"/>
              </a:rPr>
              <a:t> </a:t>
            </a:r>
            <a:r>
              <a:rPr lang="en-US" altLang="ko-KR" sz="1200" b="0" i="0" kern="1200" baseline="0" dirty="0" err="1">
                <a:solidFill>
                  <a:schemeClr val="tx1"/>
                </a:solidFill>
                <a:effectLst/>
                <a:latin typeface="SamsungOne-400" panose="020B0503030303020204" pitchFamily="34" charset="0"/>
                <a:cs typeface="+mn-cs"/>
              </a:rPr>
              <a:t>máy</a:t>
            </a:r>
            <a:r>
              <a:rPr lang="en-US" altLang="ko-KR" sz="1200" b="0" i="0" kern="1200" dirty="0">
                <a:solidFill>
                  <a:schemeClr val="tx1"/>
                </a:solidFill>
                <a:effectLst/>
                <a:latin typeface="SamsungOne-400" panose="020B0503030303020204" pitchFamily="34" charset="0"/>
                <a:cs typeface="+mn-cs"/>
              </a:rPr>
              <a:t> </a:t>
            </a:r>
            <a:r>
              <a:rPr lang="vi-VN" altLang="ko-KR" sz="1200" b="0" i="0" kern="1200" dirty="0">
                <a:solidFill>
                  <a:schemeClr val="tx1"/>
                </a:solidFill>
                <a:effectLst/>
                <a:latin typeface="SamsungOne-400" panose="020B0503030303020204" pitchFamily="34" charset="0"/>
                <a:cs typeface="+mn-cs"/>
              </a:rPr>
              <a:t>Amazon là một sản phẩm của Amazon Web Services cho phép nhà phát triển khám phá các mẫu trong dữ liệu người dùng cuối thông qua các thuật toán, xây dựng các mô hình toán học dựa trên các mẫu này, sau đó tạo và triển khai các ứng dụng dự đoán.</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https://docs.aws.amazon.com/wellarchitected/latest/machine-learning-lens/machine-learning-stack.html</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74</a:t>
            </a:fld>
            <a:endParaRPr lang="ko-KR" altLang="en-US" dirty="0"/>
          </a:p>
        </p:txBody>
      </p:sp>
    </p:spTree>
    <p:extLst>
      <p:ext uri="{BB962C8B-B14F-4D97-AF65-F5344CB8AC3E}">
        <p14:creationId xmlns:p14="http://schemas.microsoft.com/office/powerpoint/2010/main" val="205895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Amazon SageMaker là một dịch vụ được quản lý toàn phần, cung cấp cho mọi nhà phát triển và nhà khoa học dữ liệu khả năng chuẩn bị xây dựng, đào tạo và triển khai các mô hình máy học (ML) một cách nhanh chóng. SageMaker loại bỏ những công việc nặng nhọc khỏi từng bước của quy trình máy học để giúp phát triển các mô hình chất lượng cao dễ dàng hơn.</a:t>
            </a:r>
          </a:p>
          <a:p>
            <a:r>
              <a:rPr lang="vi-VN" altLang="ko-KR" sz="1200" b="0" i="0" kern="1200" dirty="0">
                <a:solidFill>
                  <a:schemeClr val="tx1"/>
                </a:solidFill>
                <a:effectLst/>
                <a:latin typeface="SamsungOne-400" panose="020B0503030303020204" pitchFamily="34" charset="0"/>
                <a:cs typeface="+mn-cs"/>
              </a:rPr>
              <a:t>SageMaker cung cấp tất cả các thành phần được sử dụng cho máy học trong một bộ công cụ duy nhất để các mô hình được sản xuất nhanh hơn với ít nỗ lực hơn và chi phí thấp hơn.</a:t>
            </a:r>
          </a:p>
          <a:p>
            <a:endParaRPr lang="vi-VN" altLang="ko-KR" sz="1200" b="0" i="0" kern="1200" dirty="0">
              <a:solidFill>
                <a:schemeClr val="tx1"/>
              </a:solidFill>
              <a:effectLst/>
              <a:latin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cs typeface="+mn-cs"/>
              </a:rPr>
              <a:t>Amazon SageMaker giúp các nhà khoa học dữ liệu và nhà phát triển chuẩn bị, xây dựng, đào tạo và triển khai các mô hình máy học (ML) chất lượng cao một cách nhanh chóng bằng cách tập hợp một loạt các khả năng được xây dựng có mục đích cho ML.</a:t>
            </a:r>
          </a:p>
          <a:p>
            <a:r>
              <a:rPr lang="vi-VN" altLang="ko-KR" sz="1200" b="0" i="0" kern="1200" dirty="0">
                <a:solidFill>
                  <a:schemeClr val="tx1"/>
                </a:solidFill>
                <a:effectLst/>
                <a:latin typeface="SamsungOne-400" panose="020B0503030303020204" pitchFamily="34" charset="0"/>
                <a:cs typeface="+mn-cs"/>
              </a:rPr>
              <a:t>Dịch vụ ML toàn diện nhất</a:t>
            </a:r>
            <a:endParaRPr lang="en" altLang="ko-KR" sz="1200" b="0" i="0" kern="1200" dirty="0">
              <a:solidFill>
                <a:schemeClr val="tx1"/>
              </a:solidFill>
              <a:effectLst/>
              <a:latin typeface="SamsungOne-400" panose="020B0503030303020204" pitchFamily="34" charset="0"/>
              <a:cs typeface="+mn-cs"/>
            </a:endParaRP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https://aws.amazon.com/sagemaker/getting-started/</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75</a:t>
            </a:fld>
            <a:endParaRPr lang="ko-KR" altLang="en-US" dirty="0"/>
          </a:p>
        </p:txBody>
      </p:sp>
    </p:spTree>
    <p:extLst>
      <p:ext uri="{BB962C8B-B14F-4D97-AF65-F5344CB8AC3E}">
        <p14:creationId xmlns:p14="http://schemas.microsoft.com/office/powerpoint/2010/main" val="6127773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Studio</a:t>
            </a:r>
            <a:r>
              <a:rPr lang="en-US" altLang="ko-KR" sz="1200" b="0" i="0" kern="1200" dirty="0">
                <a:solidFill>
                  <a:schemeClr val="tx1"/>
                </a:solidFill>
                <a:effectLst/>
                <a:latin typeface="SamsungOne-400" panose="020B0503030303020204" pitchFamily="34" charset="0"/>
                <a:cs typeface="+mn-cs"/>
              </a:rPr>
              <a:t> </a:t>
            </a:r>
            <a:r>
              <a:rPr lang="vi-VN" altLang="ko-KR" sz="1200" b="0" i="0" kern="1200" dirty="0">
                <a:solidFill>
                  <a:schemeClr val="tx1"/>
                </a:solidFill>
                <a:effectLst/>
                <a:latin typeface="SamsungOne-400" panose="020B0503030303020204" pitchFamily="34" charset="0"/>
                <a:cs typeface="+mn-cs"/>
              </a:rPr>
              <a:t>SageMaker cung cấp cho bạn quyền truy cập, kiểm soát và khả năng hiển thị đầy đủ vào từng bước cần thiết để xây dựng, đào tạo và triển khai các mô hình.</a:t>
            </a:r>
          </a:p>
          <a:p>
            <a:r>
              <a:rPr lang="vi-VN" altLang="ko-KR" sz="1200" b="0" i="0" kern="1200" dirty="0">
                <a:solidFill>
                  <a:schemeClr val="tx1"/>
                </a:solidFill>
                <a:effectLst/>
                <a:latin typeface="SamsungOne-400" panose="020B0503030303020204" pitchFamily="34" charset="0"/>
                <a:cs typeface="+mn-cs"/>
              </a:rPr>
              <a:t>Nó là một công cụ toàn diện cung cấp tất cả các bước để loại bỏ mô hình đã tạo và quy trình lập mô hình mà bạn đã học trước đó. Nếu bạn đang sử dụng mã nguồn mở, bạn cần sử dụng một công cụ riêng cho từng bước và chuyển kết quả sang bước tiếp theo.</a:t>
            </a:r>
          </a:p>
          <a:p>
            <a:endParaRPr lang="vi-VN" altLang="ko-KR" sz="1200" b="0" i="0" kern="1200" dirty="0">
              <a:solidFill>
                <a:schemeClr val="tx1"/>
              </a:solidFill>
              <a:effectLst/>
              <a:latin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cs typeface="+mn-cs"/>
              </a:rPr>
              <a:t>Tất cả điều này có thể được giải quyết bằng giải pháp một cửa bằng cách sử dụng</a:t>
            </a:r>
            <a:r>
              <a:rPr lang="en-US" altLang="ko-KR" sz="1200" b="0" i="0" kern="1200" dirty="0">
                <a:solidFill>
                  <a:schemeClr val="tx1"/>
                </a:solidFill>
                <a:effectLst/>
                <a:latin typeface="SamsungOne-400" panose="020B0503030303020204" pitchFamily="34" charset="0"/>
                <a:cs typeface="+mn-cs"/>
              </a:rPr>
              <a:t> </a:t>
            </a:r>
            <a:r>
              <a:rPr lang="vi-VN" altLang="ko-KR" sz="1200" b="0" i="0" kern="1200" dirty="0">
                <a:solidFill>
                  <a:schemeClr val="tx1"/>
                </a:solidFill>
                <a:effectLst/>
                <a:latin typeface="SamsungOne-400" panose="020B0503030303020204" pitchFamily="34" charset="0"/>
                <a:cs typeface="+mn-cs"/>
              </a:rPr>
              <a:t>Studio SageMaker.</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76</a:t>
            </a:fld>
            <a:endParaRPr lang="ko-KR" altLang="en-US" dirty="0"/>
          </a:p>
        </p:txBody>
      </p:sp>
    </p:spTree>
    <p:extLst>
      <p:ext uri="{BB962C8B-B14F-4D97-AF65-F5344CB8AC3E}">
        <p14:creationId xmlns:p14="http://schemas.microsoft.com/office/powerpoint/2010/main" val="19296012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đầu màn hình là thanh menu. Ở bên trái màn hình là thanh bên trái chứa các biểu tượng để mở trình duyệt tệp, trình duyệt tài nguyên và công cụ.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bên phải màn hình là thanh bên phải, được biểu thị bằng biểu tượng Cài đặt (*), hiển thị cài đặt thuộc tính theo ngữ cảnh khi mở.</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cuối màn hình là thanh trạng thái.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đầu màn hình là thanh menu.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bên trái màn hình là thanh bên trái chứa các biểu tượng để mở trình duyệt tệp, trình duyệt tài nguyên và công cụ.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bên phải màn hình là thanh bên phải, được biểu thị bằng biểu tượng Cài đặt (  ), hiển thị cài đặt thuộc tính theo ngữ cảnh khi mở.</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cuối màn hình là thanh trạng thái.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Phía trên biểu tượng Cài đặt có một nút để cung cấp phản hồi về trải nghiệm của bạn với SageMaker Studio.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Ở bên trái nút Phản hồi có biểu tượng thông báo. Chọn biểu tượng để xem thông báo từ Studio, chẳng hạn như các phiên bản Studio mới và các tính năng mới của SageMaker.</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77</a:t>
            </a:fld>
            <a:endParaRPr lang="ko-KR" altLang="en-US" dirty="0"/>
          </a:p>
        </p:txBody>
      </p:sp>
    </p:spTree>
    <p:extLst>
      <p:ext uri="{BB962C8B-B14F-4D97-AF65-F5344CB8AC3E}">
        <p14:creationId xmlns:p14="http://schemas.microsoft.com/office/powerpoint/2010/main" val="4042426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indent="-171450">
              <a:buFont typeface="Arial" panose="020B0604020202020204" pitchFamily="34" charset="0"/>
              <a:buChar char="•"/>
            </a:pPr>
            <a:r>
              <a:rPr lang="en-US" altLang="ko-KR" sz="1200" b="0" i="0" u="none" strike="noStrike" kern="1200" dirty="0" err="1">
                <a:solidFill>
                  <a:schemeClr val="tx1"/>
                </a:solidFill>
                <a:effectLst/>
                <a:latin typeface="SamsungOne-400" panose="020B0503030303020204" pitchFamily="34" charset="0"/>
                <a:cs typeface="+mn-cs"/>
              </a:rPr>
              <a:t>Trình</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duyệt</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tệp</a:t>
            </a:r>
            <a:endParaRPr lang="en" altLang="ko-KR" sz="1200" b="0" i="0" u="none" strike="noStrike" kern="1200" dirty="0">
              <a:solidFill>
                <a:schemeClr val="tx1"/>
              </a:solidFill>
              <a:effectLst/>
              <a:latin typeface="SamsungOne-400" panose="020B0503030303020204" pitchFamily="34" charset="0"/>
              <a:cs typeface="+mn-cs"/>
            </a:endParaRPr>
          </a:p>
          <a:p>
            <a:r>
              <a:rPr lang="vi-VN" altLang="ko-KR" sz="1200" b="0" i="0" u="none" strike="noStrike" kern="1200" dirty="0">
                <a:solidFill>
                  <a:schemeClr val="tx1"/>
                </a:solidFill>
                <a:effectLst/>
                <a:latin typeface="SamsungOne-400" panose="020B0503030303020204" pitchFamily="34" charset="0"/>
                <a:cs typeface="+mn-cs"/>
              </a:rPr>
              <a:t>Chọn biểu tượng Tải tệp lên (^) để thêm tệp vào Studio.</a:t>
            </a:r>
          </a:p>
          <a:p>
            <a:r>
              <a:rPr lang="vi-VN" altLang="ko-KR" sz="1200" b="0" i="0" u="none" strike="noStrike" kern="1200" dirty="0">
                <a:solidFill>
                  <a:schemeClr val="tx1"/>
                </a:solidFill>
                <a:effectLst/>
                <a:latin typeface="SamsungOne-400" panose="020B0503030303020204" pitchFamily="34" charset="0"/>
                <a:cs typeface="+mn-cs"/>
              </a:rPr>
              <a:t>Bấm đúp vào tệp để mở tệp trong tab mới.</a:t>
            </a:r>
          </a:p>
          <a:p>
            <a:r>
              <a:rPr lang="vi-VN" altLang="ko-KR" sz="1200" b="0" i="0" u="none" strike="noStrike" kern="1200" dirty="0">
                <a:solidFill>
                  <a:schemeClr val="tx1"/>
                </a:solidFill>
                <a:effectLst/>
                <a:latin typeface="SamsungOne-400" panose="020B0503030303020204" pitchFamily="34" charset="0"/>
                <a:cs typeface="+mn-cs"/>
              </a:rPr>
              <a:t>Để mở các tệp liền kề, hãy chọn một tab chứa sổ ghi chép, Python hoặc tệp văn bản, sau đó chọn Chế độ xem mới cho tệp.</a:t>
            </a:r>
            <a:endParaRPr lang="en" altLang="ko-KR" sz="1200" b="0" i="0" u="none" strike="noStrike"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en" altLang="ko-KR" sz="1200" b="0" i="0" u="none" strike="noStrike" kern="1200" dirty="0">
                <a:solidFill>
                  <a:schemeClr val="tx1"/>
                </a:solidFill>
                <a:effectLst/>
                <a:latin typeface="SamsungOne-400" panose="020B0503030303020204" pitchFamily="34" charset="0"/>
                <a:cs typeface="+mn-cs"/>
              </a:rPr>
              <a:t>Thiết</a:t>
            </a:r>
            <a:r>
              <a:rPr lang="en" altLang="ko-KR" sz="1200" b="0" i="0" u="none" strike="noStrike" kern="1200" baseline="0" dirty="0">
                <a:solidFill>
                  <a:schemeClr val="tx1"/>
                </a:solidFill>
                <a:effectLst/>
                <a:latin typeface="SamsungOne-400" panose="020B0503030303020204" pitchFamily="34" charset="0"/>
                <a:cs typeface="+mn-cs"/>
              </a:rPr>
              <a:t> bị đầu cuối và nhân đang hoạt động</a:t>
            </a:r>
            <a:endParaRPr lang="en" altLang="ko-KR" b="0" dirty="0">
              <a:latin typeface="SamsungOne-400" panose="020B0503030303020204" pitchFamily="34" charset="0"/>
            </a:endParaRPr>
          </a:p>
          <a:p>
            <a:pPr marL="171450" indent="-171450">
              <a:buFont typeface="Arial" panose="020B0604020202020204" pitchFamily="34" charset="0"/>
              <a:buChar char="•"/>
            </a:pPr>
            <a:r>
              <a:rPr lang="en" altLang="ko-KR" b="0" dirty="0">
                <a:latin typeface="SamsungOne-400" panose="020B0503030303020204" pitchFamily="34" charset="0"/>
              </a:rPr>
              <a:t>Git</a:t>
            </a:r>
          </a:p>
          <a:p>
            <a:r>
              <a:rPr lang="vi-VN" altLang="ko-KR" b="0" dirty="0">
                <a:latin typeface="SamsungOne-400" panose="020B0503030303020204" pitchFamily="34" charset="0"/>
              </a:rPr>
              <a:t>Bạn có thể kết nối với kho lưu trữ Git và sau đó truy cập đầy đủ các công cụ và hoạt động của Git.</a:t>
            </a:r>
            <a:endParaRPr lang="en" altLang="ko-KR" b="0" dirty="0">
              <a:latin typeface="SamsungOne-400" panose="020B0503030303020204" pitchFamily="34" charset="0"/>
            </a:endParaRPr>
          </a:p>
          <a:p>
            <a:pPr marL="171450" indent="-171450">
              <a:buFont typeface="Arial" panose="020B0604020202020204" pitchFamily="34" charset="0"/>
              <a:buChar char="•"/>
            </a:pPr>
            <a:r>
              <a:rPr lang="en" altLang="ko-KR" sz="1200" b="0" i="0" u="none" strike="noStrike" kern="1200" dirty="0">
                <a:solidFill>
                  <a:schemeClr val="tx1"/>
                </a:solidFill>
                <a:effectLst/>
                <a:latin typeface="SamsungOne-400" panose="020B0503030303020204" pitchFamily="34" charset="0"/>
                <a:cs typeface="+mn-cs"/>
              </a:rPr>
              <a:t>Câu l</a:t>
            </a:r>
            <a:r>
              <a:rPr lang="en-US" altLang="ko-KR" sz="1200" b="0" i="0" u="none" strike="noStrike" kern="1200" dirty="0" err="1">
                <a:solidFill>
                  <a:schemeClr val="tx1"/>
                </a:solidFill>
                <a:effectLst/>
                <a:latin typeface="SamsungOne-400" panose="020B0503030303020204" pitchFamily="34" charset="0"/>
                <a:cs typeface="+mn-cs"/>
              </a:rPr>
              <a:t>ệnh</a:t>
            </a:r>
            <a:r>
              <a:rPr lang="en-US" altLang="ko-KR" sz="1200" b="0" i="0" u="none" strike="noStrike" kern="1200" dirty="0">
                <a:solidFill>
                  <a:schemeClr val="tx1"/>
                </a:solidFill>
                <a:effectLst/>
                <a:latin typeface="SamsungOne-400" panose="020B0503030303020204" pitchFamily="34" charset="0"/>
                <a:cs typeface="+mn-cs"/>
              </a:rPr>
              <a:t> (Ctrl + Shift + C)</a:t>
            </a:r>
            <a:endParaRPr lang="en" altLang="ko-KR" sz="1200" b="0" i="0" u="none" strike="noStrike" kern="1200" dirty="0">
              <a:solidFill>
                <a:schemeClr val="tx1"/>
              </a:solidFill>
              <a:effectLst/>
              <a:latin typeface="SamsungOne-400" panose="020B0503030303020204" pitchFamily="34" charset="0"/>
              <a:cs typeface="+mn-cs"/>
            </a:endParaRPr>
          </a:p>
          <a:p>
            <a:r>
              <a:rPr lang="en-US" altLang="ko-KR" sz="1200" b="0" i="0" u="none" strike="noStrike" kern="1200" dirty="0" err="1">
                <a:solidFill>
                  <a:schemeClr val="tx1"/>
                </a:solidFill>
                <a:effectLst/>
                <a:latin typeface="SamsungOne-400" panose="020B0503030303020204" pitchFamily="34" charset="0"/>
                <a:cs typeface="+mn-cs"/>
              </a:rPr>
              <a:t>Phần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lớn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các</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lệnh</a:t>
            </a:r>
            <a:r>
              <a:rPr lang="en-US" altLang="ko-KR" sz="1200" b="0" i="0" u="none" strike="noStrike" kern="1200" dirty="0">
                <a:solidFill>
                  <a:schemeClr val="tx1"/>
                </a:solidFill>
                <a:effectLst/>
                <a:latin typeface="SamsungOne-400" panose="020B0503030303020204" pitchFamily="34" charset="0"/>
                <a:cs typeface="+mn-cs"/>
              </a:rPr>
              <a:t> menu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sẵn</a:t>
            </a:r>
            <a:r>
              <a:rPr lang="en-US" altLang="ko-KR" sz="1200" b="0" i="0" u="none" strike="noStrike" kern="1200" dirty="0">
                <a:solidFill>
                  <a:schemeClr val="tx1"/>
                </a:solidFill>
                <a:effectLst/>
                <a:latin typeface="SamsungOne-400" panose="020B0503030303020204" pitchFamily="34" charset="0"/>
                <a:cs typeface="+mn-cs"/>
              </a:rPr>
              <a:t> ở </a:t>
            </a:r>
            <a:r>
              <a:rPr lang="en-US" altLang="ko-KR" sz="1200" b="0" i="0" u="none" strike="noStrike" kern="1200" dirty="0" err="1">
                <a:solidFill>
                  <a:schemeClr val="tx1"/>
                </a:solidFill>
                <a:effectLst/>
                <a:latin typeface="SamsungOne-400" panose="020B0503030303020204" pitchFamily="34" charset="0"/>
                <a:cs typeface="+mn-cs"/>
              </a:rPr>
              <a:t>đây</a:t>
            </a:r>
            <a:r>
              <a:rPr lang="en-US" altLang="ko-KR" sz="1200" b="0" i="0" u="none" strike="noStrike" kern="1200" dirty="0">
                <a:solidFill>
                  <a:schemeClr val="tx1"/>
                </a:solidFill>
                <a:effectLst/>
                <a:latin typeface="SamsungOne-400" panose="020B0503030303020204" pitchFamily="34" charset="0"/>
                <a:cs typeface="+mn-cs"/>
              </a:rPr>
              <a:t>.</a:t>
            </a:r>
            <a:endParaRPr lang="en" altLang="ko-KR" sz="1200" b="0" i="0" u="none" strike="noStrike"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en" altLang="ko-KR" sz="1200" b="0" i="0" u="none" strike="noStrike" kern="1200" dirty="0">
                <a:solidFill>
                  <a:schemeClr val="tx1"/>
                </a:solidFill>
                <a:effectLst/>
                <a:latin typeface="SamsungOne-400" panose="020B0503030303020204" pitchFamily="34" charset="0"/>
                <a:cs typeface="+mn-cs"/>
              </a:rPr>
              <a:t>Công</a:t>
            </a:r>
            <a:r>
              <a:rPr lang="en" altLang="ko-KR" sz="1200" b="0" i="0" u="none" strike="noStrike" kern="1200" baseline="0" dirty="0">
                <a:solidFill>
                  <a:schemeClr val="tx1"/>
                </a:solidFill>
                <a:effectLst/>
                <a:latin typeface="SamsungOne-400" panose="020B0503030303020204" pitchFamily="34" charset="0"/>
                <a:cs typeface="+mn-cs"/>
              </a:rPr>
              <a:t> cụ sổ tay</a:t>
            </a:r>
            <a:endParaRPr lang="en" altLang="ko-KR" sz="1200" b="0" i="0" u="none" strike="noStrike" kern="1200" dirty="0">
              <a:solidFill>
                <a:schemeClr val="tx1"/>
              </a:solidFill>
              <a:effectLst/>
              <a:latin typeface="SamsungOne-400" panose="020B0503030303020204" pitchFamily="34" charset="0"/>
              <a:cs typeface="+mn-cs"/>
            </a:endParaRPr>
          </a:p>
          <a:p>
            <a:r>
              <a:rPr lang="vi-VN" altLang="ko-KR" sz="1200" b="0" i="0" u="none" strike="noStrike" kern="1200" dirty="0">
                <a:solidFill>
                  <a:schemeClr val="tx1"/>
                </a:solidFill>
                <a:effectLst/>
                <a:latin typeface="SamsungOne-400" panose="020B0503030303020204" pitchFamily="34" charset="0"/>
                <a:cs typeface="+mn-cs"/>
              </a:rPr>
              <a:t>Bạn có thể truy cập siêu dữ liệu của sổ ghi chép thông qua phần Công cụ nâng cao. Biểu tượng này chỉ hiển thị khi mở sổ ghi chép</a:t>
            </a:r>
            <a:endParaRPr lang="en" altLang="ko-KR" sz="1200" b="0" i="0" u="none" strike="noStrike"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en" altLang="ko-KR" sz="1200" b="0" i="0" u="none" strike="noStrike" kern="1200" dirty="0">
                <a:solidFill>
                  <a:schemeClr val="tx1"/>
                </a:solidFill>
                <a:effectLst/>
                <a:latin typeface="SamsungOne-400" panose="020B0503030303020204" pitchFamily="34" charset="0"/>
                <a:cs typeface="+mn-cs"/>
              </a:rPr>
              <a:t>Mở</a:t>
            </a:r>
            <a:r>
              <a:rPr lang="en" altLang="ko-KR" sz="1200" b="0" i="0" u="none" strike="noStrike" kern="1200" baseline="0" dirty="0">
                <a:solidFill>
                  <a:schemeClr val="tx1"/>
                </a:solidFill>
                <a:effectLst/>
                <a:latin typeface="SamsungOne-400" panose="020B0503030303020204" pitchFamily="34" charset="0"/>
                <a:cs typeface="+mn-cs"/>
              </a:rPr>
              <a:t> tab</a:t>
            </a:r>
            <a:endParaRPr lang="en" altLang="ko-KR" sz="1200" b="0" i="0" u="none" strike="noStrike" kern="1200" dirty="0">
              <a:solidFill>
                <a:schemeClr val="tx1"/>
              </a:solidFill>
              <a:effectLst/>
              <a:latin typeface="SamsungOne-400" panose="020B0503030303020204" pitchFamily="34" charset="0"/>
              <a:cs typeface="+mn-cs"/>
            </a:endParaRPr>
          </a:p>
          <a:p>
            <a:r>
              <a:rPr lang="en-US" altLang="ko-KR" sz="1200" b="0" i="0" u="none" strike="noStrike" kern="1200" dirty="0" err="1">
                <a:solidFill>
                  <a:schemeClr val="tx1"/>
                </a:solidFill>
                <a:effectLst/>
                <a:latin typeface="SamsungOne-400" panose="020B0503030303020204" pitchFamily="34" charset="0"/>
                <a:cs typeface="+mn-cs"/>
              </a:rPr>
              <a:t>Cung</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cấp</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danh</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sách</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các</a:t>
            </a:r>
            <a:r>
              <a:rPr lang="en-US" altLang="ko-KR" sz="1200" b="0" i="0" u="none" strike="noStrike" kern="1200" dirty="0">
                <a:solidFill>
                  <a:schemeClr val="tx1"/>
                </a:solidFill>
                <a:effectLst/>
                <a:latin typeface="SamsungOne-400" panose="020B0503030303020204" pitchFamily="34" charset="0"/>
                <a:cs typeface="+mn-cs"/>
              </a:rPr>
              <a:t> tab </a:t>
            </a:r>
            <a:r>
              <a:rPr lang="en-US" altLang="ko-KR" sz="1200" b="0" i="0" u="none" strike="noStrike" kern="1200" dirty="0" err="1">
                <a:solidFill>
                  <a:schemeClr val="tx1"/>
                </a:solidFill>
                <a:effectLst/>
                <a:latin typeface="SamsungOne-400" panose="020B0503030303020204" pitchFamily="34" charset="0"/>
                <a:cs typeface="+mn-cs"/>
              </a:rPr>
              <a:t>đang</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mở</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rất</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hữu</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ích</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nếu</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bạn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nhiều</a:t>
            </a:r>
            <a:r>
              <a:rPr lang="en-US" altLang="ko-KR" sz="1200" b="0" i="0" u="none" strike="noStrike" kern="1200" dirty="0">
                <a:solidFill>
                  <a:schemeClr val="tx1"/>
                </a:solidFill>
                <a:effectLst/>
                <a:latin typeface="SamsungOne-400" panose="020B0503030303020204" pitchFamily="34" charset="0"/>
                <a:cs typeface="+mn-cs"/>
              </a:rPr>
              <a:t> tab </a:t>
            </a:r>
            <a:r>
              <a:rPr lang="en-US" altLang="ko-KR" sz="1200" b="0" i="0" u="none" strike="noStrike" kern="1200" dirty="0" err="1">
                <a:solidFill>
                  <a:schemeClr val="tx1"/>
                </a:solidFill>
                <a:effectLst/>
                <a:latin typeface="SamsungOne-400" panose="020B0503030303020204" pitchFamily="34" charset="0"/>
                <a:cs typeface="+mn-cs"/>
              </a:rPr>
              <a:t>đang</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mở</a:t>
            </a:r>
            <a:r>
              <a:rPr lang="en-US" altLang="ko-KR" sz="1200" b="0" i="0" u="none" strike="noStrike" kern="1200" dirty="0">
                <a:solidFill>
                  <a:schemeClr val="tx1"/>
                </a:solidFill>
                <a:effectLst/>
                <a:latin typeface="SamsungOne-400" panose="020B0503030303020204" pitchFamily="34" charset="0"/>
                <a:cs typeface="+mn-cs"/>
              </a:rPr>
              <a:t>.</a:t>
            </a:r>
            <a:endParaRPr lang="en" altLang="ko-KR" sz="1200" b="0" i="0" u="none" strike="noStrike"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en-US" altLang="ko-KR" sz="1200" b="0" i="0" u="none" strike="noStrike" kern="1200" dirty="0" err="1">
                <a:solidFill>
                  <a:schemeClr val="tx1"/>
                </a:solidFill>
                <a:effectLst/>
                <a:latin typeface="SamsungOne-400" panose="020B0503030303020204" pitchFamily="34" charset="0"/>
                <a:cs typeface="+mn-cs"/>
              </a:rPr>
              <a:t>Khởi</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động</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SageMaker</a:t>
            </a:r>
            <a:endParaRPr lang="en" altLang="ko-KR" sz="1200" b="0" i="0" u="none" strike="noStrike" kern="1200" dirty="0">
              <a:solidFill>
                <a:schemeClr val="tx1"/>
              </a:solidFill>
              <a:effectLst/>
              <a:latin typeface="SamsungOne-400" panose="020B0503030303020204" pitchFamily="34" charset="0"/>
              <a:cs typeface="+mn-cs"/>
            </a:endParaRPr>
          </a:p>
          <a:p>
            <a:pPr marL="0" indent="0">
              <a:buFont typeface="Arial" panose="020B0604020202020204" pitchFamily="34" charset="0"/>
              <a:buNone/>
            </a:pPr>
            <a:r>
              <a:rPr lang="vi-VN" altLang="ko-KR" sz="1200" b="0" i="0" u="none" strike="noStrike" kern="1200" dirty="0">
                <a:solidFill>
                  <a:schemeClr val="tx1"/>
                </a:solidFill>
                <a:effectLst/>
                <a:latin typeface="SamsungOne-400" panose="020B0503030303020204" pitchFamily="34" charset="0"/>
                <a:cs typeface="+mn-cs"/>
              </a:rPr>
              <a:t>Cung cấp danh sách các giải pháp, điểm cuối mô hình hoặc công việc đào tạo được tạo bằng</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Khởi</a:t>
            </a:r>
            <a:r>
              <a:rPr lang="en-US" altLang="ko-KR" sz="1200" b="0" i="0" u="none" strike="noStrike" kern="1200" baseline="0" dirty="0">
                <a:solidFill>
                  <a:schemeClr val="tx1"/>
                </a:solidFill>
                <a:effectLst/>
                <a:latin typeface="SamsungOne-400" panose="020B0503030303020204" pitchFamily="34" charset="0"/>
                <a:cs typeface="+mn-cs"/>
              </a:rPr>
              <a:t> </a:t>
            </a:r>
            <a:r>
              <a:rPr lang="en-US" altLang="ko-KR" sz="1200" b="0" i="0" u="none" strike="noStrike" kern="1200" baseline="0" dirty="0" err="1">
                <a:solidFill>
                  <a:schemeClr val="tx1"/>
                </a:solidFill>
                <a:effectLst/>
                <a:latin typeface="SamsungOne-400" panose="020B0503030303020204" pitchFamily="34" charset="0"/>
                <a:cs typeface="+mn-cs"/>
              </a:rPr>
              <a:t>động</a:t>
            </a:r>
            <a:r>
              <a:rPr lang="vi-VN" altLang="ko-KR" sz="1200" b="0" i="0" u="none" strike="noStrike" kern="1200" dirty="0">
                <a:solidFill>
                  <a:schemeClr val="tx1"/>
                </a:solidFill>
                <a:effectLst/>
                <a:latin typeface="SamsungOne-400" panose="020B0503030303020204" pitchFamily="34" charset="0"/>
                <a:cs typeface="+mn-cs"/>
              </a:rPr>
              <a:t> SageMaker.</a:t>
            </a:r>
            <a:endParaRPr lang="en" altLang="ko-KR" sz="1200" b="0" i="0" u="none" strike="noStrike"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en-US" altLang="ko-KR" sz="1200" b="0" u="none" strike="noStrike" kern="1200" dirty="0" err="1">
                <a:solidFill>
                  <a:schemeClr val="tx1"/>
                </a:solidFill>
                <a:effectLst/>
                <a:latin typeface="SamsungOne-400" panose="020B0503030303020204" pitchFamily="34" charset="0"/>
                <a:cs typeface="+mn-cs"/>
              </a:rPr>
              <a:t>Thành</a:t>
            </a:r>
            <a:r>
              <a:rPr lang="en-US" altLang="ko-KR" sz="1200" b="0" u="none" strike="noStrike" kern="1200" dirty="0">
                <a:solidFill>
                  <a:schemeClr val="tx1"/>
                </a:solidFill>
                <a:effectLst/>
                <a:latin typeface="SamsungOne-400" panose="020B0503030303020204" pitchFamily="34" charset="0"/>
                <a:cs typeface="+mn-cs"/>
              </a:rPr>
              <a:t> </a:t>
            </a:r>
            <a:r>
              <a:rPr lang="en-US" altLang="ko-KR" sz="1200" b="0" u="none" strike="noStrike" kern="1200" dirty="0" err="1">
                <a:solidFill>
                  <a:schemeClr val="tx1"/>
                </a:solidFill>
                <a:effectLst/>
                <a:latin typeface="SamsungOne-400" panose="020B0503030303020204" pitchFamily="34" charset="0"/>
                <a:cs typeface="+mn-cs"/>
              </a:rPr>
              <a:t>phần</a:t>
            </a:r>
            <a:r>
              <a:rPr lang="en-US" altLang="ko-KR" sz="1200" b="0" u="none" strike="noStrike" kern="1200" dirty="0">
                <a:solidFill>
                  <a:schemeClr val="tx1"/>
                </a:solidFill>
                <a:effectLst/>
                <a:latin typeface="SamsungOne-400" panose="020B0503030303020204" pitchFamily="34" charset="0"/>
                <a:cs typeface="+mn-cs"/>
              </a:rPr>
              <a:t> </a:t>
            </a:r>
            <a:r>
              <a:rPr lang="en-US" altLang="ko-KR" sz="1200" b="0" u="none" strike="noStrike" kern="1200" dirty="0" err="1">
                <a:solidFill>
                  <a:schemeClr val="tx1"/>
                </a:solidFill>
                <a:effectLst/>
                <a:latin typeface="SamsungOne-400" panose="020B0503030303020204" pitchFamily="34" charset="0"/>
                <a:cs typeface="+mn-cs"/>
              </a:rPr>
              <a:t>và</a:t>
            </a:r>
            <a:r>
              <a:rPr lang="en-US" altLang="ko-KR" sz="1200" b="0" u="none" strike="noStrike" kern="1200" dirty="0">
                <a:solidFill>
                  <a:schemeClr val="tx1"/>
                </a:solidFill>
                <a:effectLst/>
                <a:latin typeface="SamsungOne-400" panose="020B0503030303020204" pitchFamily="34" charset="0"/>
                <a:cs typeface="+mn-cs"/>
              </a:rPr>
              <a:t> </a:t>
            </a:r>
            <a:r>
              <a:rPr lang="en-US" altLang="ko-KR" sz="1200" b="0" u="none" strike="noStrike" kern="1200" dirty="0" err="1">
                <a:solidFill>
                  <a:schemeClr val="tx1"/>
                </a:solidFill>
                <a:effectLst/>
                <a:latin typeface="SamsungOne-400" panose="020B0503030303020204" pitchFamily="34" charset="0"/>
                <a:cs typeface="+mn-cs"/>
              </a:rPr>
              <a:t>đăng</a:t>
            </a:r>
            <a:r>
              <a:rPr lang="en-US" altLang="ko-KR" sz="1200" b="0" u="none" strike="noStrike" kern="1200" dirty="0">
                <a:solidFill>
                  <a:schemeClr val="tx1"/>
                </a:solidFill>
                <a:effectLst/>
                <a:latin typeface="SamsungOne-400" panose="020B0503030303020204" pitchFamily="34" charset="0"/>
                <a:cs typeface="+mn-cs"/>
              </a:rPr>
              <a:t> </a:t>
            </a:r>
            <a:r>
              <a:rPr lang="en-US" altLang="ko-KR" sz="1200" b="0" u="none" strike="noStrike" kern="1200" dirty="0" err="1">
                <a:solidFill>
                  <a:schemeClr val="tx1"/>
                </a:solidFill>
                <a:effectLst/>
                <a:latin typeface="SamsungOne-400" panose="020B0503030303020204" pitchFamily="34" charset="0"/>
                <a:cs typeface="+mn-cs"/>
              </a:rPr>
              <a:t>ký</a:t>
            </a:r>
            <a:r>
              <a:rPr lang="en-US" altLang="ko-KR" sz="1200" b="0" u="none" strike="noStrike" kern="1200" dirty="0">
                <a:solidFill>
                  <a:schemeClr val="tx1"/>
                </a:solidFill>
                <a:effectLst/>
                <a:latin typeface="SamsungOne-400" panose="020B0503030303020204" pitchFamily="34" charset="0"/>
                <a:cs typeface="+mn-cs"/>
              </a:rPr>
              <a:t> </a:t>
            </a:r>
            <a:r>
              <a:rPr lang="en-US" altLang="ko-KR" sz="1200" b="0" u="none" strike="noStrike" kern="1200" dirty="0" err="1">
                <a:solidFill>
                  <a:schemeClr val="tx1"/>
                </a:solidFill>
                <a:effectLst/>
                <a:latin typeface="SamsungOne-400" panose="020B0503030303020204" pitchFamily="34" charset="0"/>
                <a:cs typeface="+mn-cs"/>
              </a:rPr>
              <a:t>SageMaker</a:t>
            </a:r>
            <a:endParaRPr lang="en" altLang="ko-KR" sz="1200" b="0" u="none" strike="noStrike" kern="1200" dirty="0">
              <a:solidFill>
                <a:schemeClr val="tx1"/>
              </a:solidFill>
              <a:effectLst/>
              <a:latin typeface="SamsungOne-400" panose="020B0503030303020204" pitchFamily="34" charset="0"/>
              <a:cs typeface="+mn-cs"/>
            </a:endParaRPr>
          </a:p>
          <a:p>
            <a:pPr fontAlgn="t" latinLnBrk="0"/>
            <a:r>
              <a:rPr lang="vi-VN" altLang="ko-KR" sz="1200" b="0" u="none" strike="noStrike" kern="1200" dirty="0">
                <a:solidFill>
                  <a:schemeClr val="tx1"/>
                </a:solidFill>
                <a:effectLst/>
                <a:latin typeface="SamsungOne-400" panose="020B0503030303020204" pitchFamily="34" charset="0"/>
                <a:cs typeface="+mn-cs"/>
              </a:rPr>
              <a:t>Cung cấp danh sách các dự án, luồng sắp xếp dữ liệu, đường ống dẫn, thử nghiệm, thử nghiệm, mô hình hoặc điểm cuối hoặc quyền truy cập vào kho tính năng.</a:t>
            </a:r>
            <a:endParaRPr lang="en" altLang="ko-KR" sz="1200" b="0" i="0" u="none" strike="noStrike" kern="1200" dirty="0">
              <a:solidFill>
                <a:schemeClr val="tx1"/>
              </a:solidFill>
              <a:effectLst/>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78</a:t>
            </a:fld>
            <a:endParaRPr lang="ko-KR" altLang="en-US" dirty="0"/>
          </a:p>
        </p:txBody>
      </p:sp>
    </p:spTree>
    <p:extLst>
      <p:ext uri="{BB962C8B-B14F-4D97-AF65-F5344CB8AC3E}">
        <p14:creationId xmlns:p14="http://schemas.microsoft.com/office/powerpoint/2010/main" val="1216247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sử dụng các phương pháp hay nhất từ lĩnh vực DevOps và sử dụng chúng cho những thách thức độc đáo nảy sinh khi chạy các hệ thống máy học trong sản xuất.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Thuật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MLOps</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từ</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ghép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Machine Learning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Operations) </a:t>
            </a:r>
            <a:r>
              <a:rPr lang="en-US" altLang="ko-KR" sz="1200" b="0" kern="1200" dirty="0" err="1">
                <a:solidFill>
                  <a:schemeClr val="tx1"/>
                </a:solidFill>
                <a:latin typeface="SamsungOne-400" panose="020B0503030303020204" pitchFamily="34" charset="0"/>
                <a:cs typeface="+mn-cs"/>
              </a:rPr>
              <a:t>đề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việc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triển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quản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lý</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sát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máy</a:t>
            </a:r>
            <a:r>
              <a:rPr lang="en-US" altLang="ko-KR" sz="1200" b="0" kern="1200" baseline="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sản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xuất</a:t>
            </a:r>
            <a:r>
              <a:rPr lang="en-US" altLang="ko-KR" sz="1200" b="0" kern="1200" dirty="0">
                <a:solidFill>
                  <a:schemeClr val="tx1"/>
                </a:solidFill>
                <a:latin typeface="SamsungOne-400" panose="020B0503030303020204" pitchFamily="34" charset="0"/>
                <a:cs typeface="+mn-cs"/>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79</a:t>
            </a:fld>
            <a:endParaRPr lang="ko-KR" altLang="en-US" dirty="0"/>
          </a:p>
        </p:txBody>
      </p:sp>
    </p:spTree>
    <p:extLst>
      <p:ext uri="{BB962C8B-B14F-4D97-AF65-F5344CB8AC3E}">
        <p14:creationId xmlns:p14="http://schemas.microsoft.com/office/powerpoint/2010/main" val="11102654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Đường</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ống</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SageMaker là một công cụ điều phối quy trình công việc gốc để xây dựng các đường ống ML tận dụng lợi thế của tích hợp Amazon SageMaker trực tiếp.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Ba thành phần cải thiện khả năng phục hồi hoạt động và khả năng tái tạo của quy trình công việc ML của bạn: đường ống, đăng ký mô hình và dự án.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80</a:t>
            </a:fld>
            <a:endParaRPr lang="ko-KR" altLang="en-US" dirty="0"/>
          </a:p>
        </p:txBody>
      </p:sp>
    </p:spTree>
    <p:extLst>
      <p:ext uri="{BB962C8B-B14F-4D97-AF65-F5344CB8AC3E}">
        <p14:creationId xmlns:p14="http://schemas.microsoft.com/office/powerpoint/2010/main" val="283510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en-US" altLang="ko-KR" dirty="0" err="1">
                <a:latin typeface="SamsungOne-400" panose="020B0503030303020204" pitchFamily="34" charset="0"/>
              </a:rPr>
              <a:t>Sắp</a:t>
            </a:r>
            <a:r>
              <a:rPr lang="en-US" altLang="ko-KR" dirty="0">
                <a:latin typeface="SamsungOne-400" panose="020B0503030303020204" pitchFamily="34" charset="0"/>
              </a:rPr>
              <a:t> </a:t>
            </a:r>
            <a:r>
              <a:rPr lang="en-US" altLang="ko-KR" dirty="0" err="1">
                <a:latin typeface="SamsungOne-400" panose="020B0503030303020204" pitchFamily="34" charset="0"/>
              </a:rPr>
              <a:t>xếp</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quá</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chuyển</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thô</a:t>
            </a:r>
            <a:r>
              <a:rPr lang="en-US" altLang="ko-KR" dirty="0">
                <a:latin typeface="SamsungOne-400" panose="020B0503030303020204" pitchFamily="34" charset="0"/>
              </a:rPr>
              <a:t> </a:t>
            </a:r>
            <a:r>
              <a:rPr lang="en-US" altLang="ko-KR" dirty="0" err="1">
                <a:latin typeface="SamsungOne-400" panose="020B0503030303020204" pitchFamily="34" charset="0"/>
              </a:rPr>
              <a:t>thành</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dễ</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tích</a:t>
            </a:r>
            <a:r>
              <a:rPr lang="en-US" altLang="ko-KR" dirty="0">
                <a:latin typeface="SamsungOne-400" panose="020B0503030303020204" pitchFamily="34" charset="0"/>
              </a:rPr>
              <a:t>.</a:t>
            </a:r>
            <a:endParaRPr lang="en" altLang="ko-KR" dirty="0">
              <a:latin typeface="SamsungOne-400" panose="020B0503030303020204" pitchFamily="34" charset="0"/>
            </a:endParaRPr>
          </a:p>
          <a:p>
            <a:endParaRPr lang="en" altLang="ko-KR" dirty="0">
              <a:latin typeface="SamsungOne-400" panose="020B0503030303020204" pitchFamily="34" charset="0"/>
            </a:endParaRPr>
          </a:p>
          <a:p>
            <a:r>
              <a:rPr lang="vi-VN" altLang="ko-KR" dirty="0">
                <a:latin typeface="SamsungOne-400" panose="020B0503030303020204" pitchFamily="34" charset="0"/>
              </a:rPr>
              <a:t>Nói chung, sắp xếp dữ liệu được chia thành năm giai đoạn.</a:t>
            </a:r>
            <a:endParaRPr lang="en" altLang="ko-KR" dirty="0">
              <a:latin typeface="SamsungOne-400" panose="020B0503030303020204" pitchFamily="34" charset="0"/>
            </a:endParaRPr>
          </a:p>
          <a:p>
            <a:r>
              <a:rPr lang="en" altLang="ko-KR" dirty="0">
                <a:latin typeface="SamsungOne-400" panose="020B0503030303020204" pitchFamily="34" charset="0"/>
              </a:rPr>
              <a:t>1. Tập</a:t>
            </a:r>
            <a:r>
              <a:rPr lang="en" altLang="ko-KR" baseline="0" dirty="0">
                <a:latin typeface="SamsungOne-400" panose="020B0503030303020204" pitchFamily="34" charset="0"/>
              </a:rPr>
              <a:t> hợp</a:t>
            </a:r>
            <a:endParaRPr lang="en" altLang="ko-KR" dirty="0">
              <a:latin typeface="SamsungOne-400" panose="020B0503030303020204" pitchFamily="34" charset="0"/>
            </a:endParaRPr>
          </a:p>
          <a:p>
            <a:r>
              <a:rPr lang="en" altLang="ko-KR" baseline="0" dirty="0">
                <a:latin typeface="SamsungOne-400" panose="020B0503030303020204" pitchFamily="34" charset="0"/>
              </a:rPr>
              <a:t> </a:t>
            </a:r>
            <a:r>
              <a:rPr lang="vi-VN" altLang="ko-KR" dirty="0">
                <a:latin typeface="SamsungOne-400" panose="020B0503030303020204" pitchFamily="34" charset="0"/>
              </a:rPr>
              <a:t>- Các phương pháp lấy dữ liệu bao gồm Tải xuống, Web scrapping và API (Giao diện lập trình ứng dụng).</a:t>
            </a:r>
            <a:endParaRPr lang="en" altLang="ko-KR" dirty="0">
              <a:latin typeface="SamsungOne-400" panose="020B0503030303020204" pitchFamily="34" charset="0"/>
            </a:endParaRPr>
          </a:p>
          <a:p>
            <a:r>
              <a:rPr lang="en" altLang="ko-KR" dirty="0">
                <a:latin typeface="SamsungOne-400" panose="020B0503030303020204" pitchFamily="34" charset="0"/>
              </a:rPr>
              <a:t>2. Đánh</a:t>
            </a:r>
            <a:r>
              <a:rPr lang="en" altLang="ko-KR" baseline="0" dirty="0">
                <a:latin typeface="SamsungOne-400" panose="020B0503030303020204" pitchFamily="34" charset="0"/>
              </a:rPr>
              <a:t> giá</a:t>
            </a:r>
            <a:endParaRPr lang="en" altLang="ko-KR" dirty="0">
              <a:latin typeface="SamsungOne-400" panose="020B0503030303020204" pitchFamily="34" charset="0"/>
            </a:endParaRPr>
          </a:p>
          <a:p>
            <a:r>
              <a:rPr lang="en" altLang="ko-KR" baseline="0" dirty="0">
                <a:latin typeface="SamsungOne-400" panose="020B0503030303020204" pitchFamily="34" charset="0"/>
              </a:rPr>
              <a:t> </a:t>
            </a:r>
            <a:r>
              <a:rPr lang="vi-VN" altLang="ko-KR" dirty="0">
                <a:latin typeface="SamsungOne-400" panose="020B0503030303020204" pitchFamily="34" charset="0"/>
              </a:rPr>
              <a:t>- Đây là giai đoạn đọc dữ liệu thu được và đánh giá dữ liệu sạch hay không.</a:t>
            </a:r>
            <a:endParaRPr lang="en" altLang="ko-KR" dirty="0">
              <a:latin typeface="SamsungOne-400" panose="020B0503030303020204" pitchFamily="34" charset="0"/>
            </a:endParaRPr>
          </a:p>
          <a:p>
            <a:r>
              <a:rPr lang="en" altLang="ko-KR" dirty="0">
                <a:latin typeface="SamsungOne-400" panose="020B0503030303020204" pitchFamily="34" charset="0"/>
              </a:rPr>
              <a:t>3. Làm</a:t>
            </a:r>
            <a:r>
              <a:rPr lang="en" altLang="ko-KR" baseline="0" dirty="0">
                <a:latin typeface="SamsungOne-400" panose="020B0503030303020204" pitchFamily="34" charset="0"/>
              </a:rPr>
              <a:t> sạch</a:t>
            </a:r>
            <a:endParaRPr lang="en" altLang="ko-KR" dirty="0">
              <a:latin typeface="SamsungOne-400" panose="020B0503030303020204" pitchFamily="34" charset="0"/>
            </a:endParaRPr>
          </a:p>
          <a:p>
            <a:r>
              <a:rPr lang="en" altLang="ko-KR" baseline="0" dirty="0">
                <a:latin typeface="SamsungOne-400" panose="020B0503030303020204" pitchFamily="34" charset="0"/>
              </a:rPr>
              <a:t> </a:t>
            </a:r>
            <a:r>
              <a:rPr lang="vi-VN" altLang="ko-KR" dirty="0">
                <a:latin typeface="SamsungOne-400" panose="020B0503030303020204" pitchFamily="34" charset="0"/>
              </a:rPr>
              <a:t>- Có các phương pháp Define, Code, Test để tinh chỉnh dữ liệu. Ở bước 2 (Đánh giá), bạn xem xét các vấn đề của dữ liệu được tìm thấy và xác định phần nào cần tinh chỉnh (Xác định), viết mã để tinh chỉnh (Mã) và kiểm tra xem việc tinh chỉnh có được thực hiện tốt hay không (</a:t>
            </a:r>
            <a:r>
              <a:rPr lang="en-US" altLang="ko-KR" dirty="0" err="1">
                <a:latin typeface="SamsungOne-400" panose="020B0503030303020204" pitchFamily="34" charset="0"/>
              </a:rPr>
              <a:t>Kiểm</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tra</a:t>
            </a:r>
            <a:r>
              <a:rPr lang="vi-VN" altLang="ko-KR" dirty="0">
                <a:latin typeface="SamsungOne-400" panose="020B0503030303020204" pitchFamily="34" charset="0"/>
              </a:rPr>
              <a:t>).</a:t>
            </a:r>
            <a:endParaRPr lang="en" altLang="ko-KR" dirty="0">
              <a:latin typeface="SamsungOne-400" panose="020B0503030303020204" pitchFamily="34" charset="0"/>
            </a:endParaRPr>
          </a:p>
          <a:p>
            <a:r>
              <a:rPr lang="en" altLang="ko-KR" dirty="0">
                <a:latin typeface="SamsungOne-400" panose="020B0503030303020204" pitchFamily="34" charset="0"/>
              </a:rPr>
              <a:t>4. </a:t>
            </a:r>
            <a:r>
              <a:rPr lang="en-US" altLang="ko-KR" dirty="0" err="1">
                <a:latin typeface="SamsungOne-400" panose="020B0503030303020204" pitchFamily="34" charset="0"/>
              </a:rPr>
              <a:t>Đánh</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lại</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Lặp</a:t>
            </a:r>
            <a:r>
              <a:rPr lang="en-US" altLang="ko-KR" dirty="0">
                <a:latin typeface="SamsungOne-400" panose="020B0503030303020204" pitchFamily="34" charset="0"/>
              </a:rPr>
              <a:t> </a:t>
            </a:r>
            <a:r>
              <a:rPr lang="en-US" altLang="ko-KR" dirty="0" err="1">
                <a:latin typeface="SamsungOne-400" panose="020B0503030303020204" pitchFamily="34" charset="0"/>
              </a:rPr>
              <a:t>lại</a:t>
            </a:r>
            <a:endParaRPr lang="en" altLang="ko-KR" dirty="0">
              <a:latin typeface="SamsungOne-400" panose="020B0503030303020204" pitchFamily="34" charset="0"/>
            </a:endParaRPr>
          </a:p>
          <a:p>
            <a:r>
              <a:rPr lang="en" altLang="ko-KR" baseline="0" dirty="0">
                <a:latin typeface="SamsungOne-400" panose="020B0503030303020204" pitchFamily="34" charset="0"/>
              </a:rPr>
              <a:t> </a:t>
            </a:r>
            <a:r>
              <a:rPr lang="vi-VN" altLang="ko-KR" dirty="0">
                <a:latin typeface="SamsungOne-400" panose="020B0503030303020204" pitchFamily="34" charset="0"/>
              </a:rPr>
              <a:t>- Quay lại bước 2 và đánh giá dữ liệu đã được tinh chỉnh tốt hay chưa. Nếu có bất kỳ khu vực nào cần làm sạch thêm, hãy lặp lại các bước 2-3-4 một lần nữa.</a:t>
            </a:r>
            <a:endParaRPr lang="en" altLang="ko-KR" dirty="0">
              <a:latin typeface="SamsungOne-400" panose="020B0503030303020204" pitchFamily="34" charset="0"/>
            </a:endParaRPr>
          </a:p>
          <a:p>
            <a:r>
              <a:rPr lang="en" altLang="ko-KR" dirty="0">
                <a:latin typeface="SamsungOne-400" panose="020B0503030303020204" pitchFamily="34" charset="0"/>
              </a:rPr>
              <a:t>5. Lưu trữ</a:t>
            </a:r>
          </a:p>
          <a:p>
            <a:r>
              <a:rPr lang="en" altLang="ko-KR" baseline="0" dirty="0">
                <a:latin typeface="SamsungOne-400" panose="020B0503030303020204" pitchFamily="34" charset="0"/>
              </a:rPr>
              <a:t> </a:t>
            </a:r>
            <a:r>
              <a:rPr lang="vi-VN" altLang="ko-KR" dirty="0">
                <a:latin typeface="SamsungOne-400" panose="020B0503030303020204" pitchFamily="34" charset="0"/>
              </a:rPr>
              <a:t>- Các bước lưu lại để sử dụng sau.</a:t>
            </a:r>
            <a:endParaRPr lang="en" altLang="ko-KR" dirty="0">
              <a:latin typeface="SamsungOne-400" panose="020B0503030303020204" pitchFamily="34" charset="0"/>
            </a:endParaRPr>
          </a:p>
          <a:p>
            <a:endParaRPr lang="en" altLang="ko-KR" dirty="0">
              <a:latin typeface="SamsungOne-400" panose="020B0503030303020204" pitchFamily="34" charset="0"/>
            </a:endParaRPr>
          </a:p>
          <a:p>
            <a:r>
              <a:rPr lang="en-US" altLang="ko-KR" dirty="0" err="1">
                <a:latin typeface="SamsungOne-400" panose="020B0503030303020204" pitchFamily="34" charset="0"/>
              </a:rPr>
              <a:t>Chức</a:t>
            </a:r>
            <a:r>
              <a:rPr lang="en-US" altLang="ko-KR" dirty="0">
                <a:latin typeface="SamsungOne-400" panose="020B0503030303020204" pitchFamily="34" charset="0"/>
              </a:rPr>
              <a:t> </a:t>
            </a:r>
            <a:r>
              <a:rPr lang="en-US" altLang="ko-KR" dirty="0" err="1">
                <a:latin typeface="SamsungOne-400" panose="020B0503030303020204" pitchFamily="34" charset="0"/>
              </a:rPr>
              <a:t>năng</a:t>
            </a:r>
            <a:r>
              <a:rPr lang="en-US" altLang="ko-KR" dirty="0">
                <a:latin typeface="SamsungOne-400" panose="020B0503030303020204" pitchFamily="34" charset="0"/>
              </a:rPr>
              <a:t> </a:t>
            </a:r>
            <a:r>
              <a:rPr lang="en-US" altLang="ko-KR" dirty="0" err="1">
                <a:latin typeface="SamsungOne-400" panose="020B0503030303020204" pitchFamily="34" charset="0"/>
              </a:rPr>
              <a:t>sắp</a:t>
            </a:r>
            <a:r>
              <a:rPr lang="en-US" altLang="ko-KR" dirty="0">
                <a:latin typeface="SamsungOne-400" panose="020B0503030303020204" pitchFamily="34" charset="0"/>
              </a:rPr>
              <a:t> </a:t>
            </a:r>
            <a:r>
              <a:rPr lang="en-US" altLang="ko-KR" dirty="0" err="1">
                <a:latin typeface="SamsungOne-400" panose="020B0503030303020204" pitchFamily="34" charset="0"/>
              </a:rPr>
              <a:t>xếp</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SageMaker</a:t>
            </a:r>
            <a:r>
              <a:rPr lang="en-US" altLang="ko-KR" dirty="0">
                <a:latin typeface="SamsungOne-400" panose="020B0503030303020204" pitchFamily="34" charset="0"/>
              </a:rPr>
              <a:t> </a:t>
            </a:r>
            <a:r>
              <a:rPr lang="en-US" altLang="ko-KR" dirty="0" err="1">
                <a:latin typeface="SamsungOne-400" panose="020B0503030303020204" pitchFamily="34" charset="0"/>
              </a:rPr>
              <a:t>cung</a:t>
            </a:r>
            <a:r>
              <a:rPr lang="en-US" altLang="ko-KR" dirty="0">
                <a:latin typeface="SamsungOne-400" panose="020B0503030303020204" pitchFamily="34" charset="0"/>
              </a:rPr>
              <a:t> </a:t>
            </a:r>
            <a:r>
              <a:rPr lang="en-US" altLang="ko-KR" dirty="0" err="1">
                <a:latin typeface="SamsungOne-400" panose="020B0503030303020204" pitchFamily="34" charset="0"/>
              </a:rPr>
              <a:t>cấp</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dịch</a:t>
            </a:r>
            <a:r>
              <a:rPr lang="en-US" altLang="ko-KR" dirty="0">
                <a:latin typeface="SamsungOne-400" panose="020B0503030303020204" pitchFamily="34" charset="0"/>
              </a:rPr>
              <a:t> </a:t>
            </a:r>
            <a:r>
              <a:rPr lang="en-US" altLang="ko-KR" dirty="0" err="1">
                <a:latin typeface="SamsungOne-400" panose="020B0503030303020204" pitchFamily="34" charset="0"/>
              </a:rPr>
              <a:t>vụ</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hiện</a:t>
            </a:r>
            <a:r>
              <a:rPr lang="en-US" altLang="ko-KR" dirty="0">
                <a:latin typeface="SamsungOne-400" panose="020B0503030303020204" pitchFamily="34" charset="0"/>
              </a:rPr>
              <a:t> </a:t>
            </a:r>
            <a:r>
              <a:rPr lang="en-US" altLang="ko-KR" dirty="0" err="1">
                <a:latin typeface="SamsungOne-400" panose="020B0503030303020204" pitchFamily="34" charset="0"/>
              </a:rPr>
              <a:t>tất</a:t>
            </a:r>
            <a:r>
              <a:rPr lang="en-US" altLang="ko-KR" dirty="0">
                <a:latin typeface="SamsungOne-400" panose="020B0503030303020204" pitchFamily="34" charset="0"/>
              </a:rPr>
              <a:t> </a:t>
            </a:r>
            <a:r>
              <a:rPr lang="en-US" altLang="ko-KR" dirty="0" err="1">
                <a:latin typeface="SamsungOne-400" panose="020B0503030303020204" pitchFamily="34" charset="0"/>
              </a:rPr>
              <a:t>cả</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tác</a:t>
            </a:r>
            <a:r>
              <a:rPr lang="en-US" altLang="ko-KR" dirty="0">
                <a:latin typeface="SamsungOne-400" panose="020B0503030303020204" pitchFamily="34" charset="0"/>
              </a:rPr>
              <a:t> </a:t>
            </a:r>
            <a:r>
              <a:rPr lang="en-US" altLang="ko-KR" dirty="0" err="1">
                <a:latin typeface="SamsungOne-400" panose="020B0503030303020204" pitchFamily="34" charset="0"/>
              </a:rPr>
              <a:t>vụ</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cách</a:t>
            </a:r>
            <a:r>
              <a:rPr lang="en-US" altLang="ko-KR" dirty="0">
                <a:latin typeface="SamsungOne-400" panose="020B0503030303020204" pitchFamily="34" charset="0"/>
              </a:rPr>
              <a:t> </a:t>
            </a:r>
            <a:r>
              <a:rPr lang="en-US" altLang="ko-KR" dirty="0" err="1">
                <a:latin typeface="SamsungOne-400" panose="020B0503030303020204" pitchFamily="34" charset="0"/>
              </a:rPr>
              <a:t>tích</a:t>
            </a:r>
            <a:r>
              <a:rPr lang="en-US" altLang="ko-KR" dirty="0">
                <a:latin typeface="SamsungOne-400" panose="020B0503030303020204" pitchFamily="34" charset="0"/>
              </a:rPr>
              <a:t> </a:t>
            </a:r>
            <a:r>
              <a:rPr lang="en-US" altLang="ko-KR" dirty="0" err="1">
                <a:latin typeface="SamsungOne-400" panose="020B0503030303020204" pitchFamily="34" charset="0"/>
              </a:rPr>
              <a:t>hợp</a:t>
            </a:r>
            <a:r>
              <a:rPr lang="en-US" altLang="ko-KR" dirty="0">
                <a:latin typeface="SamsungOne-400" panose="020B0503030303020204" pitchFamily="34" charset="0"/>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81</a:t>
            </a:fld>
            <a:endParaRPr lang="ko-KR" altLang="en-US" dirty="0"/>
          </a:p>
        </p:txBody>
      </p:sp>
    </p:spTree>
    <p:extLst>
      <p:ext uri="{BB962C8B-B14F-4D97-AF65-F5344CB8AC3E}">
        <p14:creationId xmlns:p14="http://schemas.microsoft.com/office/powerpoint/2010/main" val="260004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bạn viết một chương trình trí tuệ nhân tạo dự báo thời tiết,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đó có nghĩa là tạo ra các mô hình trí tuệ nhân tạo dự đoán thời tiết.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Chương trình AI = mô hình AI</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Quá trình tạo mô hình từ dữ liệu -&gt; Quá trình tạo mô hình được tối ưu hóa.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Tối ưu hóa: Lỗi tối thiểu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Đào tạo = quá trình học tập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kết quả “máy tính tự tìm ra quy luật của dữ liệu” là học thì quá trình tìm ra quy luật của dữ liệu và sửa đổi nó theo hướng tăng độ chính xác là quá trình huấn luyện.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trường hợp mô hình thời tiết, mục tiêu có nghĩa là dữ liệu dự báo thời tiết vì chương trình dự báo thời tiết phải điều chỉnh sai số thời tiết.</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a:t>
            </a:fld>
            <a:endParaRPr lang="ko-KR" altLang="en-US" dirty="0"/>
          </a:p>
        </p:txBody>
      </p:sp>
    </p:spTree>
    <p:extLst>
      <p:ext uri="{BB962C8B-B14F-4D97-AF65-F5344CB8AC3E}">
        <p14:creationId xmlns:p14="http://schemas.microsoft.com/office/powerpoint/2010/main" val="12877333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Để đào tạo một mô hình máy học, bạn cần có một tập dữ liệu lớn, chất lượng cao và được gắn nhãn.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Bạn có thể gắn nhãn dữ liệu của mình bằng Amazon SageMaker Ground Truth.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Amazon SageMaker Ground Truth là một dịch vụ gắn nhãn dữ liệu được quản lý hoàn toàn giúp dễ dàng xây dựng các bộ dữ liệu đào tạo có độ chính xác cao cho máy học.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Bắt đầu với việc gắn nhãn dữ liệu của bạn trong vài phút thông qua bảng điều khiển SageMaker Ground Truth bằng cách sử dụng quy trình gắn nhãn dữ liệu tùy chỉnh hoặc tích hợp sẵn.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Các quy trình công việc này hỗ trợ nhiều trường hợp sử dụng bao gồm đám mây điểm 3D, video, hình ảnh và văn bản.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Là một phần của quy trình công việc, người ghi nhãn có quyền truy cập vào các tính năng ghi nhãn hỗ trợ như chụp nhanh hình khối 3D tự động, loại bỏ biến dạng trong hình ảnh 2D và các công cụ tự động phân đoạn để giảm thời gian cần thiết để gắn nhãn bộ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Ngoài ra, Ground Truth cung cấp tính năng gắn nhãn dữ liệu tự động sử dụng mô hình máy học để gắn nhãn dữ liệu của bạn.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82</a:t>
            </a:fld>
            <a:endParaRPr lang="ko-KR" altLang="en-US" dirty="0"/>
          </a:p>
        </p:txBody>
      </p:sp>
    </p:spTree>
    <p:extLst>
      <p:ext uri="{BB962C8B-B14F-4D97-AF65-F5344CB8AC3E}">
        <p14:creationId xmlns:p14="http://schemas.microsoft.com/office/powerpoint/2010/main" val="3564001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r>
              <a:rPr lang="vi-VN" altLang="ko-KR" sz="1200" b="0" i="0" u="none" strike="noStrike" kern="1200" dirty="0">
                <a:solidFill>
                  <a:schemeClr val="tx1"/>
                </a:solidFill>
                <a:effectLst/>
                <a:latin typeface="SamsungOne-400" panose="020B0503030303020204" pitchFamily="34" charset="0"/>
                <a:cs typeface="+mn-cs"/>
              </a:rPr>
              <a:t>Với tính năng Theo dõi dòng dõi SageMaker, các nhà khoa học dữ liệu và người xây dựng mô hình có thể thực hiện những việc sau:</a:t>
            </a:r>
          </a:p>
          <a:p>
            <a:r>
              <a:rPr lang="vi-VN" altLang="ko-KR" sz="1200" b="0" i="0" u="none" strike="noStrike" kern="1200" dirty="0">
                <a:solidFill>
                  <a:schemeClr val="tx1"/>
                </a:solidFill>
                <a:effectLst/>
                <a:latin typeface="SamsungOne-400" panose="020B0503030303020204" pitchFamily="34" charset="0"/>
                <a:cs typeface="+mn-cs"/>
              </a:rPr>
              <a:t>Lưu giữ lịch sử đang chạy của các thử nghiệm khám phá mô hình.</a:t>
            </a:r>
          </a:p>
          <a:p>
            <a:r>
              <a:rPr lang="vi-VN" altLang="ko-KR" sz="1200" b="0" i="0" u="none" strike="noStrike" kern="1200" dirty="0">
                <a:solidFill>
                  <a:schemeClr val="tx1"/>
                </a:solidFill>
                <a:effectLst/>
                <a:latin typeface="SamsungOne-400" panose="020B0503030303020204" pitchFamily="34" charset="0"/>
                <a:cs typeface="+mn-cs"/>
              </a:rPr>
              <a:t>Thiết lập quản trị mô hình bằng cách theo dõi các tạo phẩm dòng dõi mô hình để kiểm tra và xác minh tuân thủ.</a:t>
            </a:r>
          </a:p>
          <a:p>
            <a:r>
              <a:rPr lang="vi-VN" altLang="ko-KR" sz="1200" b="0" i="0" u="none" strike="noStrike" kern="1200" dirty="0">
                <a:solidFill>
                  <a:schemeClr val="tx1"/>
                </a:solidFill>
                <a:effectLst/>
                <a:latin typeface="SamsungOne-400" panose="020B0503030303020204" pitchFamily="34" charset="0"/>
                <a:cs typeface="+mn-cs"/>
              </a:rPr>
              <a:t>Sao chép và chạy lại quy trình công việc để thử nghiệm các tình huống giả định trong khi phát triển mô hình.</a:t>
            </a:r>
          </a:p>
          <a:p>
            <a:r>
              <a:rPr lang="vi-VN" altLang="ko-KR" sz="1200" b="0" i="0" u="none" strike="noStrike" kern="1200" dirty="0">
                <a:solidFill>
                  <a:schemeClr val="tx1"/>
                </a:solidFill>
                <a:effectLst/>
                <a:latin typeface="SamsungOne-400" panose="020B0503030303020204" pitchFamily="34" charset="0"/>
                <a:cs typeface="+mn-cs"/>
              </a:rPr>
              <a:t>Chia sẻ quy trình làm việc mà đồng nghiệp có thể sao chép và nâng cao (ví dụ: trong khi cộng tác giải quyết vấn đề kinh doanh).</a:t>
            </a:r>
          </a:p>
          <a:p>
            <a:r>
              <a:rPr lang="vi-VN" altLang="ko-KR" sz="1200" b="0" i="0" u="none" strike="noStrike" kern="1200" dirty="0">
                <a:solidFill>
                  <a:schemeClr val="tx1"/>
                </a:solidFill>
                <a:effectLst/>
                <a:latin typeface="SamsungOne-400" panose="020B0503030303020204" pitchFamily="34" charset="0"/>
                <a:cs typeface="+mn-cs"/>
              </a:rPr>
              <a:t>Sao chép và chạy lại quy trình công việc với các thói quen ghi nhật ký hoặc gỡ lỗi bổ sung hoặc các biến thể đầu vào mới để khắc phục sự cố trong các mô hình sản xuất.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83</a:t>
            </a:fld>
            <a:endParaRPr lang="ko-KR" altLang="en-US" dirty="0"/>
          </a:p>
        </p:txBody>
      </p:sp>
    </p:spTree>
    <p:extLst>
      <p:ext uri="{BB962C8B-B14F-4D97-AF65-F5344CB8AC3E}">
        <p14:creationId xmlns:p14="http://schemas.microsoft.com/office/powerpoint/2010/main" val="2163652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Sử dụng biến đổi hàng loạt khi bạn cần thực hiện các thao tác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Xử lý trước tập dữ liệu để loại bỏ nhiễu hoặc sai lệch cản trở quá trình đào tạo hoặc suy luận từ tập dữ liệu của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Nhận suy luận từ bộ dữ liệu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Chạy suy luận khi bạn không cần điểm cuối liên tục.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Liên kết các bản ghi đầu vào với các suy luận để hỗ trợ giải thích kết quả.</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84</a:t>
            </a:fld>
            <a:endParaRPr lang="ko-KR" altLang="en-US" dirty="0"/>
          </a:p>
        </p:txBody>
      </p:sp>
    </p:spTree>
    <p:extLst>
      <p:ext uri="{BB962C8B-B14F-4D97-AF65-F5344CB8AC3E}">
        <p14:creationId xmlns:p14="http://schemas.microsoft.com/office/powerpoint/2010/main" val="13333494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Sagemaker</a:t>
            </a:r>
            <a:r>
              <a:rPr lang="en-US" altLang="ko-KR" b="0" dirty="0">
                <a:latin typeface="SamsungOne-400" panose="020B0503030303020204" pitchFamily="34" charset="0"/>
              </a:rPr>
              <a:t> </a:t>
            </a:r>
            <a:r>
              <a:rPr lang="vi-VN" altLang="ko-KR" b="0" dirty="0">
                <a:latin typeface="SamsungOne-400" panose="020B0503030303020204" pitchFamily="34" charset="0"/>
              </a:rPr>
              <a:t>bao gồm một số thuật toán ML đã được đào tạo. Có các đề xuất đại diện, thỏa thuận, phân cụm và thuật toán phân loại. Chúng tôi sẽ thực hành ML bằng thuật toán này thông qua phòng thí nghiệm.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85</a:t>
            </a:fld>
            <a:endParaRPr lang="ko-KR" altLang="en-US" dirty="0"/>
          </a:p>
        </p:txBody>
      </p:sp>
    </p:spTree>
    <p:extLst>
      <p:ext uri="{BB962C8B-B14F-4D97-AF65-F5344CB8AC3E}">
        <p14:creationId xmlns:p14="http://schemas.microsoft.com/office/powerpoint/2010/main" val="40983529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dịch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cạnh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tranh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sáng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tạo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AWS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máy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Azure. Hai </a:t>
            </a:r>
            <a:r>
              <a:rPr lang="en-US" altLang="ko-KR" sz="1200" b="0" kern="1200" dirty="0" err="1">
                <a:solidFill>
                  <a:schemeClr val="tx1"/>
                </a:solidFill>
                <a:latin typeface="SamsungOne-400" panose="020B0503030303020204" pitchFamily="34" charset="0"/>
                <a:cs typeface="+mn-cs"/>
              </a:rPr>
              <a:t>dịch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giống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nhau</a:t>
            </a:r>
            <a:r>
              <a:rPr lang="en-US" altLang="ko-KR" sz="1200" b="0" kern="1200" dirty="0">
                <a:solidFill>
                  <a:schemeClr val="tx1"/>
                </a:solidFill>
                <a:latin typeface="SamsungOne-400" panose="020B0503030303020204" pitchFamily="34" charset="0"/>
                <a:cs typeface="+mn-cs"/>
              </a:rPr>
              <a:t> ở </a:t>
            </a:r>
            <a:r>
              <a:rPr lang="en-US" altLang="ko-KR" sz="1200" b="0" kern="1200" dirty="0" err="1">
                <a:solidFill>
                  <a:schemeClr val="tx1"/>
                </a:solidFill>
                <a:latin typeface="SamsungOne-400" panose="020B0503030303020204" pitchFamily="34" charset="0"/>
                <a:cs typeface="+mn-cs"/>
              </a:rPr>
              <a:t>chỗ</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chúng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cung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cấp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dịch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máy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tích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bài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thật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tốt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trung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sự</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biệt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giữa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dịch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vụ</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Chuyển</a:t>
            </a:r>
            <a:r>
              <a:rPr lang="en-US" altLang="ko-KR" sz="1200" b="0" kern="1200" dirty="0">
                <a:solidFill>
                  <a:schemeClr val="tx1"/>
                </a:solidFill>
                <a:latin typeface="SamsungOne-400" panose="020B0503030303020204" pitchFamily="34" charset="0"/>
                <a:cs typeface="+mn-cs"/>
              </a:rPr>
              <a:t> sang </a:t>
            </a:r>
            <a:r>
              <a:rPr lang="en-US" altLang="ko-KR" sz="1200" b="0" kern="1200" dirty="0" err="1">
                <a:solidFill>
                  <a:schemeClr val="tx1"/>
                </a:solidFill>
                <a:latin typeface="SamsungOne-400" panose="020B0503030303020204" pitchFamily="34" charset="0"/>
                <a:cs typeface="+mn-cs"/>
              </a:rPr>
              <a:t>Học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máy</a:t>
            </a:r>
            <a:r>
              <a:rPr lang="en-US" altLang="ko-KR" sz="1200" b="0" kern="1200" dirty="0">
                <a:solidFill>
                  <a:schemeClr val="tx1"/>
                </a:solidFill>
                <a:latin typeface="SamsungOne-400" panose="020B0503030303020204" pitchFamily="34" charset="0"/>
                <a:cs typeface="+mn-cs"/>
              </a:rPr>
              <a:t> Azure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lợi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ích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sau</a:t>
            </a:r>
            <a:r>
              <a:rPr lang="en-US" altLang="ko-KR" sz="1200" b="0" kern="1200" dirty="0">
                <a:solidFill>
                  <a:schemeClr val="tx1"/>
                </a:solidFill>
                <a:latin typeface="SamsungOne-400" panose="020B0503030303020204" pitchFamily="34" charset="0"/>
                <a:cs typeface="+mn-cs"/>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Các cụm điện toán có thể mở rộng để học quy mô lớn.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An ninh và quản trị doanh nghiệp.</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Tương thích với các công cụ mã nguồn mở phổ biến.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MLOps từ đầu đến cuối.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ML Studio (cổ điển) là một dịch vụ độc lập chỉ cung cấp trải nghiệm hình ảnh. Studio (cổ điển) không tương tác với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máy</a:t>
            </a:r>
            <a:r>
              <a:rPr lang="vi-VN" altLang="ko-KR" sz="1200" b="0" kern="1200" dirty="0">
                <a:solidFill>
                  <a:schemeClr val="tx1"/>
                </a:solidFill>
                <a:latin typeface="SamsungOne-400" panose="020B0503030303020204" pitchFamily="34" charset="0"/>
                <a:cs typeface="+mn-cs"/>
              </a:rPr>
              <a:t> Azure.</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86</a:t>
            </a:fld>
            <a:endParaRPr lang="ko-KR" altLang="en-US" dirty="0"/>
          </a:p>
        </p:txBody>
      </p:sp>
    </p:spTree>
    <p:extLst>
      <p:ext uri="{BB962C8B-B14F-4D97-AF65-F5344CB8AC3E}">
        <p14:creationId xmlns:p14="http://schemas.microsoft.com/office/powerpoint/2010/main" val="2578711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dirty="0">
                <a:latin typeface="SamsungOne-400" panose="020B0503030303020204" pitchFamily="34" charset="0"/>
              </a:rPr>
              <a:t>Đây là dịch vụ cạnh tranh với sagemaker studio và cung cấp các tính năng tương tự.</a:t>
            </a:r>
          </a:p>
          <a:p>
            <a:r>
              <a:rPr lang="vi-VN" altLang="ko-KR" dirty="0">
                <a:latin typeface="SamsungOne-400" panose="020B0503030303020204" pitchFamily="34" charset="0"/>
              </a:rPr>
              <a:t>Máy học có thể được phát triển mà không cần mã bằng </a:t>
            </a:r>
            <a:r>
              <a:rPr lang="en-US" altLang="ko-KR" dirty="0" err="1">
                <a:latin typeface="SamsungOne-400" panose="020B0503030303020204" pitchFamily="34" charset="0"/>
              </a:rPr>
              <a:t>Học</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máy</a:t>
            </a:r>
            <a:r>
              <a:rPr lang="vi-VN" altLang="ko-KR" dirty="0">
                <a:latin typeface="SamsungOne-400" panose="020B0503030303020204" pitchFamily="34" charset="0"/>
              </a:rPr>
              <a:t> tự động</a:t>
            </a:r>
            <a:r>
              <a:rPr lang="en-US" altLang="ko-KR" dirty="0">
                <a:latin typeface="SamsungOne-400" panose="020B0503030303020204" pitchFamily="34" charset="0"/>
              </a:rPr>
              <a:t> (Automated</a:t>
            </a:r>
            <a:r>
              <a:rPr lang="en-US" altLang="ko-KR" baseline="0" dirty="0">
                <a:latin typeface="SamsungOne-400" panose="020B0503030303020204" pitchFamily="34" charset="0"/>
              </a:rPr>
              <a:t> ML)</a:t>
            </a:r>
            <a:r>
              <a:rPr lang="vi-VN" altLang="ko-KR" dirty="0">
                <a:latin typeface="SamsungOne-400" panose="020B0503030303020204" pitchFamily="34" charset="0"/>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87</a:t>
            </a:fld>
            <a:endParaRPr lang="ko-KR" altLang="en-US" dirty="0"/>
          </a:p>
        </p:txBody>
      </p:sp>
    </p:spTree>
    <p:extLst>
      <p:ext uri="{BB962C8B-B14F-4D97-AF65-F5344CB8AC3E}">
        <p14:creationId xmlns:p14="http://schemas.microsoft.com/office/powerpoint/2010/main" val="32657909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Mỗi tên phải là duy nhất trong nhóm tài nguyên.</a:t>
            </a:r>
          </a:p>
          <a:p>
            <a:r>
              <a:rPr lang="vi-VN" altLang="ko-KR" dirty="0">
                <a:latin typeface="SamsungOne-400" panose="020B0503030303020204" pitchFamily="34" charset="0"/>
              </a:rPr>
              <a:t>Sử dụng tên dễ nhớ và khác biệt với không gian làm việc do người dùng khác tạo.</a:t>
            </a:r>
          </a:p>
          <a:p>
            <a:r>
              <a:rPr lang="vi-VN" altLang="ko-KR" dirty="0">
                <a:latin typeface="SamsungOne-400" panose="020B0503030303020204" pitchFamily="34" charset="0"/>
              </a:rPr>
              <a:t>Đăng ký Chọn đăng ký Azure bạn muốn sử dụng.</a:t>
            </a:r>
          </a:p>
          <a:p>
            <a:r>
              <a:rPr lang="vi-VN" altLang="ko-KR" dirty="0">
                <a:latin typeface="SamsungOne-400" panose="020B0503030303020204" pitchFamily="34" charset="0"/>
              </a:rPr>
              <a:t>Trong Đăng ký nhóm tài nguyên, hãy sử dụng một nhóm tài nguyên hiện có hoặc tạo một nhóm tài nguyên mới bằng cách nhập tên.</a:t>
            </a:r>
          </a:p>
          <a:p>
            <a:r>
              <a:rPr lang="vi-VN" altLang="ko-KR" dirty="0">
                <a:latin typeface="SamsungOne-400" panose="020B0503030303020204" pitchFamily="34" charset="0"/>
              </a:rPr>
              <a:t>Một nhóm tài nguyên chứa các tài nguyên liên quan đến giải pháp Azure.</a:t>
            </a:r>
          </a:p>
          <a:p>
            <a:r>
              <a:rPr lang="vi-VN" altLang="ko-KR" dirty="0">
                <a:latin typeface="SamsungOne-400" panose="020B0503030303020204" pitchFamily="34" charset="0"/>
              </a:rPr>
              <a:t>Để sử dụng dịch vụ Azure, hãy thiết lập nhóm tài nguyên và đăng ký. Và nhập thông tin không gian làm việc để sử dụng ML.</a:t>
            </a:r>
          </a:p>
          <a:p>
            <a:endParaRPr lang="vi-VN" altLang="ko-KR" dirty="0">
              <a:latin typeface="SamsungOne-400" panose="020B0503030303020204" pitchFamily="34" charset="0"/>
            </a:endParaRPr>
          </a:p>
          <a:p>
            <a:r>
              <a:rPr lang="vi-VN" altLang="ko-KR" dirty="0">
                <a:latin typeface="SamsungOne-400" panose="020B0503030303020204" pitchFamily="34" charset="0"/>
              </a:rPr>
              <a:t>tên không gian làm việc là bắt buộc, hãy nhập một tên duy nhất để nhận dạng nó. Trong ví dụ này, nó là azure-ml-Lecture .</a:t>
            </a:r>
          </a:p>
          <a:p>
            <a:endParaRPr lang="vi-VN" altLang="ko-KR" dirty="0">
              <a:latin typeface="SamsungOne-400" panose="020B0503030303020204" pitchFamily="34" charset="0"/>
            </a:endParaRPr>
          </a:p>
          <a:p>
            <a:r>
              <a:rPr lang="vi-VN" altLang="ko-KR" dirty="0">
                <a:latin typeface="SamsungOne-400" panose="020B0503030303020204" pitchFamily="34" charset="0"/>
              </a:rPr>
              <a:t>Kết thúc sau vài phút.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88</a:t>
            </a:fld>
            <a:endParaRPr lang="ko-KR" altLang="en-US" dirty="0"/>
          </a:p>
        </p:txBody>
      </p:sp>
    </p:spTree>
    <p:extLst>
      <p:ext uri="{BB962C8B-B14F-4D97-AF65-F5344CB8AC3E}">
        <p14:creationId xmlns:p14="http://schemas.microsoft.com/office/powerpoint/2010/main" val="2507920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Tạo một cụm điện toán để chia tỷ lệ số nút trong khoảng từ 0 đến 4.</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phần Điện toán, ở tab trên cùng, hãy chọn Điện toán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Chọn + Mới để tạo cụm máy tính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Giữ tất cả các giá trị mặc định trên trang đầu tiên và chọn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Đặt tên cho cụm cpu-cluster.</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tên này đã tồn tại, bạn có thể làm cho nó trở thành duy nhất bằng cách thêm tên viết tắt của bạn vào tên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lại số lượng nút tối thiểu bằng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có thể, hãy thay đổi số nút tối đa thành 4.</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Tùy thuộc vào cài đặt của bạn, giới hạn có thể nhỏ hơn.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Thay đổi số giây nhàn rỗi trước khi giảm xuống 2400.</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phần còn lại như mặc định và chọn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vòng 1 phút, trạng thái của cụm đã thay đổi từ Đang tạo thành Đã thành công.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Danh sách này hiển thị các cụm điện toán được cung cấp cùng với số nút không hoạt động, bận và không được cung cấp.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chúng tôi chưa sử dụng cụm, nên chúng tôi hiện không cung cấp tất cả các nút.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89</a:t>
            </a:fld>
            <a:endParaRPr lang="ko-KR" altLang="en-US" dirty="0"/>
          </a:p>
        </p:txBody>
      </p:sp>
    </p:spTree>
    <p:extLst>
      <p:ext uri="{BB962C8B-B14F-4D97-AF65-F5344CB8AC3E}">
        <p14:creationId xmlns:p14="http://schemas.microsoft.com/office/powerpoint/2010/main" val="31543494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Hình bên là một ví dụ về việc sử dụng dịch vụ trí tuệ nhân tạo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đường dẫn để nhập hàng loạt và phân tích tài liệu gần thời gian thực bằng cách sử dụng nguồn cấp tin tức RSS công khai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Azure Cognitive Services để cung cấp thông tin chi tiết hữu ích bao gồm dịch văn bản, nhận dạng khuôn mặt và phát hiện cảm xúc</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dịch vụ nhận thức cung cấp một thư viện có thể tạo các ứng dụng hoặc dịch vụ (Tầm nhìn, lời nói, ngôn ngữ, quyết định, tìm kiếm) bằng các dịch vụ trí tuệ nhân tạo.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Dịch vụ này bao gồm các API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Azure Cognitive Services bao gồm các dịch vụ AI khác nhau cho phép bạn xây dựng các giải pháp nhận thức có thể nhìn, nghe, nói, hiểu và thậm chí đưa ra quyết định.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API tầm nhìn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Thị giác máy tính Dịch vụ Thị giác máy tính cung cấp quyền truy cập vào các thuật toán nhận thức nâng cao để xử lý hình ảnh và trả về thông tin.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Custom Vision ServiceCustom Vision Service cho phép bạn xây dựng, triển khai và nâng cao các bộ phân loại hình ảnh của riêng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Trình phân loại hình ảnh là một dịch vụ AI áp dụng nhãn cho hình ảnh dựa trên đặc điểm hình ảnh của chúng.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Speech Service Dịch vụ Speech thêm hỗ trợ bằng giọng nói cho ứng dụng của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Speech Service bao gồm nhiều chức năng khác nhau như chuyển giọng nói thành giọng nói, văn bản thành giọng nói và dịch giọng nói.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Azure Cognitive Services mang đến lĩnh vực trí tuệ nhân tạo phức tạp cho các ứng dụng có thể dễ dàng được tích hợp hoặc gọi trong các nền tảng của chúng tôi</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90</a:t>
            </a:fld>
            <a:endParaRPr lang="ko-KR" altLang="en-US" dirty="0"/>
          </a:p>
        </p:txBody>
      </p:sp>
    </p:spTree>
    <p:extLst>
      <p:ext uri="{BB962C8B-B14F-4D97-AF65-F5344CB8AC3E}">
        <p14:creationId xmlns:p14="http://schemas.microsoft.com/office/powerpoint/2010/main" val="42002364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91</a:t>
            </a:fld>
            <a:endParaRPr lang="ko-KR" altLang="en-US" dirty="0"/>
          </a:p>
        </p:txBody>
      </p:sp>
    </p:spTree>
    <p:extLst>
      <p:ext uri="{BB962C8B-B14F-4D97-AF65-F5344CB8AC3E}">
        <p14:creationId xmlns:p14="http://schemas.microsoft.com/office/powerpoint/2010/main" val="62163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Ở đây chúng tôi phân biệt rõ ràng giữa “tham số” và “siêu tham số”.</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tham số là các giá trị “đã học” từ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Ngược lại, siêu tham số là các điều kiện do người thực hành đặt ra để tối ưu hóa hiệu suất.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[Nội dung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Tham số mô hình là một biến của mô hình đã chọn có thể được ước tính bằng cách khớp dữ liệu đã cho với mô hình.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Siêu tham số mô hình là tham số có giá trị được đặt trước khi mô hình bắt đầu đào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không thể được học bằng cách khớp mô hình với dữ liệu.</a:t>
            </a:r>
            <a:endParaRPr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a:t>
            </a:fld>
            <a:endParaRPr lang="ko-KR" altLang="en-US" dirty="0"/>
          </a:p>
        </p:txBody>
      </p:sp>
    </p:spTree>
    <p:extLst>
      <p:ext uri="{BB962C8B-B14F-4D97-AF65-F5344CB8AC3E}">
        <p14:creationId xmlns:p14="http://schemas.microsoft.com/office/powerpoint/2010/main" val="8073174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Apache Spark là một tập hợp các API có thể hoạt động cùng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cung cấp các công cụ cho ETL và sắp xếp dữ liệu, truy vấn dữ liệu ở chế độ hàng loạt hoặc truyền dữ liệu. Nó cũng cung cấp một thư viện ML mở rộng để tạo các mô hình ML.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GraphX cung cấp một công cụ để xử lý và phân tích biểu đồ, trong đó biểu đồ thường bao gồm các nút và cạnh.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Spark có thể chạy dưới dạng một cụm độc lập hoặc trong các khung quản lý cụm như Sợi và Mesos.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khóa học này, chúng tôi sẽ chỉ làm việc với YARN hoặc đám mây công cộng.</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92</a:t>
            </a:fld>
            <a:endParaRPr lang="ko-KR" altLang="en-US" dirty="0"/>
          </a:p>
        </p:txBody>
      </p:sp>
    </p:spTree>
    <p:extLst>
      <p:ext uri="{BB962C8B-B14F-4D97-AF65-F5344CB8AC3E}">
        <p14:creationId xmlns:p14="http://schemas.microsoft.com/office/powerpoint/2010/main" val="33899438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Mllib được xây dựng dựa trên RDD. Bản dựng ML trên Bộ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Tuy nhiên, Bài này không tách rời chúng.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https://spark.apache.org/docs/3.1.2/mllib-data-types.html</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93</a:t>
            </a:fld>
            <a:endParaRPr lang="ko-KR" altLang="en-US" dirty="0"/>
          </a:p>
        </p:txBody>
      </p:sp>
    </p:spTree>
    <p:extLst>
      <p:ext uri="{BB962C8B-B14F-4D97-AF65-F5344CB8AC3E}">
        <p14:creationId xmlns:p14="http://schemas.microsoft.com/office/powerpoint/2010/main" val="14669034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Spark.mllib – chứa API gốc được xây dựng trên RDD</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Spark.ml – cung cấp API cấp cao hơn được xây dựng trên DataFrames cho đường ống ML</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Apache Spark cũng đóng gói các thư viện để áp dụng các kỹ thuật phân tích biểu đồ và máy học cho dữ liệu trên quy mô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Spark MLlib bao gồm một khung để tạo các quy trình học máy, cho phép dễ dàng thực hiện trích xuất, lựa chọn và chuyển đổi tính năng trên bất kỳ tập dữ liệu có cấu trúc nào.</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94</a:t>
            </a:fld>
            <a:endParaRPr lang="ko-KR" altLang="en-US" dirty="0"/>
          </a:p>
        </p:txBody>
      </p:sp>
    </p:spTree>
    <p:extLst>
      <p:ext uri="{BB962C8B-B14F-4D97-AF65-F5344CB8AC3E}">
        <p14:creationId xmlns:p14="http://schemas.microsoft.com/office/powerpoint/2010/main" val="2870297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i="0" dirty="0">
                <a:latin typeface="SamsungOne-400" panose="020B0503030303020204" pitchFamily="34" charset="0"/>
              </a:rPr>
              <a:t>DataFrames - Một tập hợp dữ liệu phân tán được sắp xếp thành các cột được đặt tên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i="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i="0" dirty="0">
                <a:latin typeface="SamsungOne-400" panose="020B0503030303020204" pitchFamily="34" charset="0"/>
              </a:rPr>
              <a:t>Trong Spark, DataFrame là một tập hợp dữ liệu phân tán được sắp xếp thành các cột được đặt tên.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i="0" dirty="0">
                <a:latin typeface="SamsungOne-400" panose="020B0503030303020204" pitchFamily="34" charset="0"/>
              </a:rPr>
              <a:t>Về mặt khái niệm, nó tương đương với một bảng trong cơ sở dữ liệu quan hệ hoặc khung dữ liệu trong R/Python, nhưng với khả năng tối ưu hóa phong phú hơn.</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95</a:t>
            </a:fld>
            <a:endParaRPr lang="ko-KR" altLang="en-US" dirty="0"/>
          </a:p>
        </p:txBody>
      </p:sp>
    </p:spTree>
    <p:extLst>
      <p:ext uri="{BB962C8B-B14F-4D97-AF65-F5344CB8AC3E}">
        <p14:creationId xmlns:p14="http://schemas.microsoft.com/office/powerpoint/2010/main" val="41862631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US" altLang="ko-KR" dirty="0">
                <a:latin typeface="SamsungOne-400" panose="020B0503030303020204" pitchFamily="34" charset="0"/>
              </a:rPr>
              <a:t>https://spark.apache.org/docs/latest/sql-programming-guide.html#overview</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96</a:t>
            </a:fld>
            <a:endParaRPr lang="ko-KR" altLang="en-US" dirty="0"/>
          </a:p>
        </p:txBody>
      </p:sp>
    </p:spTree>
    <p:extLst>
      <p:ext uri="{BB962C8B-B14F-4D97-AF65-F5344CB8AC3E}">
        <p14:creationId xmlns:p14="http://schemas.microsoft.com/office/powerpoint/2010/main" val="3227888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Các vectơ dày đặc được tạo thành từ một mảng các giá trị được nhập kép.</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Các vectơ thưa thớt có hai mảng song song, một cho chỉ số và một cho giá trị.</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Giá trị chỉ số nên được tăng nghiêm ngặt</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Vectơ thưa thớt bao gồm (độ dài, index_of_non_zero_values, non_zero_values).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Trong ví dụ vectơ thưa thớt, bạn có thể đoán rằng mục thứ hai (chỉ mục = 1) trong ví dụ này là 0. (chỉ các giá trị khác không được hiển thị)</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97</a:t>
            </a:fld>
            <a:endParaRPr lang="ko-KR" altLang="en-US" dirty="0"/>
          </a:p>
        </p:txBody>
      </p:sp>
    </p:spTree>
    <p:extLst>
      <p:ext uri="{BB962C8B-B14F-4D97-AF65-F5344CB8AC3E}">
        <p14:creationId xmlns:p14="http://schemas.microsoft.com/office/powerpoint/2010/main" val="721260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https://spark.apache.org/docs/latest/mllib-data-types.html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98</a:t>
            </a:fld>
            <a:endParaRPr lang="ko-KR" altLang="en-US" dirty="0"/>
          </a:p>
        </p:txBody>
      </p:sp>
    </p:spTree>
    <p:extLst>
      <p:ext uri="{BB962C8B-B14F-4D97-AF65-F5344CB8AC3E}">
        <p14:creationId xmlns:p14="http://schemas.microsoft.com/office/powerpoint/2010/main" val="3970563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Giống như các vectơ cục bộ, có dày đặc và thưa thớt.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ko-KR" b="0" dirty="0">
                <a:latin typeface="SamsungOne-400" panose="020B0503030303020204" pitchFamily="34" charset="0"/>
              </a:rPr>
              <a:t> </a:t>
            </a:r>
            <a:r>
              <a:rPr lang="vi-VN" altLang="ko-KR" b="0" dirty="0">
                <a:latin typeface="SamsungOne-400" panose="020B0503030303020204" pitchFamily="34" charset="0"/>
              </a:rPr>
              <a:t>Ma trận dày đặc có các giá trị được lưu trữ trong một mảng kép duy nhất theo thứ tự chính của cột</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vi-VN" altLang="ko-KR" b="0" dirty="0">
                <a:latin typeface="SamsungOne-400" panose="020B0503030303020204" pitchFamily="34" charset="0"/>
              </a:rPr>
              <a:t> Ma trận thưa thớt có các giá trị mục nhập khác không được lưu trữ ở định dạng Cột thưa được nén (CSC) theo thứ tự cột chính.</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https://spark.apache.org/docs/latest/mllib-data-types.html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99</a:t>
            </a:fld>
            <a:endParaRPr lang="ko-KR" altLang="en-US" dirty="0"/>
          </a:p>
        </p:txBody>
      </p:sp>
    </p:spTree>
    <p:extLst>
      <p:ext uri="{BB962C8B-B14F-4D97-AF65-F5344CB8AC3E}">
        <p14:creationId xmlns:p14="http://schemas.microsoft.com/office/powerpoint/2010/main" val="38735226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Một ma trận cục bộ có các chỉ số hàng và cột được nhập bằng số nguyên và các giá trị được nhập kép, được lưu trữ trên một máy.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MLlib hỗ trợ các ma trận dày đặc, có các giá trị mục nhập được lưu trữ trong một mảng kép duy nhất theo thứ tự chính của cột và các ma trận thưa thớt, có các giá trị mục nhập khác 0 được lưu trữ ở định dạng Cột thưa được nén (CSC) theo thứ tự chính của cột</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https://spark.apache.org/docs/latest/mllib-data-types.html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100</a:t>
            </a:fld>
            <a:endParaRPr lang="ko-KR" altLang="en-US" dirty="0"/>
          </a:p>
        </p:txBody>
      </p:sp>
    </p:spTree>
    <p:extLst>
      <p:ext uri="{BB962C8B-B14F-4D97-AF65-F5344CB8AC3E}">
        <p14:creationId xmlns:p14="http://schemas.microsoft.com/office/powerpoint/2010/main" val="33627456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Nội</a:t>
            </a:r>
            <a:r>
              <a:rPr lang="en-US" altLang="ko-KR" b="1" dirty="0">
                <a:latin typeface="SamsungOne-400" panose="020B0503030303020204" pitchFamily="34" charset="0"/>
              </a:rPr>
              <a:t> dung </a:t>
            </a:r>
            <a:r>
              <a:rPr lang="en-US" altLang="ko-KR" b="1" dirty="0" err="1">
                <a:latin typeface="SamsungOne-400" panose="020B0503030303020204" pitchFamily="34" charset="0"/>
              </a:rPr>
              <a:t>chính</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Một ma trận phân tán có các chỉ số hàng và cột được nhập dài và các giá trị được nhập kép, được lưu trữ phân phối trong một hoặc nhiều RDD.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Rất quan trọng để chọn định dạng phù hợp để lưu trữ các ma trận phân tán lớn</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Tham</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khảo</a:t>
            </a:r>
            <a:r>
              <a:rPr lang="en-US" altLang="ko-KR" sz="1200" b="1" kern="1200" dirty="0">
                <a:solidFill>
                  <a:schemeClr val="tx1"/>
                </a:solidFill>
                <a:latin typeface="SamsungOne-400" panose="020B0503030303020204" pitchFamily="34" charset="0"/>
                <a:cs typeface="+mn-cs"/>
              </a:rPr>
              <a:t> </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latin typeface="SamsungOne-400" panose="020B0503030303020204" pitchFamily="34" charset="0"/>
              </a:rPr>
              <a:t>https://spark.apache.org/docs/latest/mllib-data-types.html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101</a:t>
            </a:fld>
            <a:endParaRPr lang="ko-KR" altLang="en-US" dirty="0"/>
          </a:p>
        </p:txBody>
      </p:sp>
    </p:spTree>
    <p:extLst>
      <p:ext uri="{BB962C8B-B14F-4D97-AF65-F5344CB8AC3E}">
        <p14:creationId xmlns:p14="http://schemas.microsoft.com/office/powerpoint/2010/main" val="1778115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latin typeface="SamsungOneKorean 400" panose="020B0503030303020204" pitchFamily="50" charset="-127"/>
              <a:ea typeface="SamsungOneKorean 400" panose="020B0503030303020204" pitchFamily="50" charset="-127"/>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844083"/>
            <a:r>
              <a:rPr lang="en-US" altLang="ko-KR" sz="4800" b="1" i="0" dirty="0">
                <a:solidFill>
                  <a:schemeClr val="tx1"/>
                </a:solidFill>
                <a:latin typeface="iCiel Samsung Sharp Sans Regular" pitchFamily="2" charset="77"/>
                <a:ea typeface="Samsung Sharp Sans Regular" pitchFamily="2" charset="0"/>
                <a:cs typeface="Samsung Sharp Sans Regular" pitchFamily="2" charset="0"/>
              </a:rPr>
              <a:t>Samsung </a:t>
            </a:r>
          </a:p>
          <a:p>
            <a:pPr lvl="0" defTabSz="844083"/>
            <a:r>
              <a:rPr lang="en-US" altLang="ko-KR" sz="4800" b="1" i="0" dirty="0">
                <a:solidFill>
                  <a:schemeClr val="tx1"/>
                </a:solidFill>
                <a:latin typeface="iCiel Samsung Sharp Sans Regular" pitchFamily="2" charset="77"/>
                <a:ea typeface="Samsung Sharp Sans Regular" pitchFamily="2" charset="0"/>
                <a:cs typeface="Samsung Sharp Sans Regular" pitchFamily="2" charset="0"/>
              </a:rPr>
              <a:t>Innovation </a:t>
            </a:r>
          </a:p>
          <a:p>
            <a:pPr lvl="0" defTabSz="844083"/>
            <a:r>
              <a:rPr lang="en-US" altLang="ko-KR" sz="4800" b="1" i="0" dirty="0">
                <a:solidFill>
                  <a:schemeClr val="tx1"/>
                </a:solidFill>
                <a:latin typeface="iCiel Samsung Sharp Sans Regular" pitchFamily="2" charset="77"/>
                <a:ea typeface="Samsung Sharp Sans Regular" pitchFamily="2" charset="0"/>
                <a:cs typeface="Samsung Sharp Sans Regular" pitchFamily="2" charset="0"/>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vi-VN" altLang="ko-KR" sz="2400" b="1" i="0" dirty="0">
                <a:solidFill>
                  <a:srgbClr val="1428A0"/>
                </a:solidFill>
                <a:latin typeface="iCiel Samsung Sharp Sans Regular" pitchFamily="2" charset="77"/>
                <a:ea typeface="iCiel Samsung Sharp Sans Regular" pitchFamily="2" charset="77"/>
                <a:cs typeface="iCiel Samsung Sharp Sans Regular" pitchFamily="2" charset="77"/>
              </a:rPr>
              <a:t>Khóa học Dữ liệu lớn </a:t>
            </a:r>
            <a:endParaRPr lang="ko-KR" altLang="en-US" sz="2400" b="1" i="0" dirty="0">
              <a:solidFill>
                <a:srgbClr val="1428A0"/>
              </a:solidFill>
              <a:latin typeface="iCiel Samsung Sharp Sans Regular" pitchFamily="2" charset="77"/>
              <a:ea typeface="Samsung Sharp Sans Regular" pitchFamily="2" charset="0"/>
              <a:cs typeface="iCiel Samsung Sharp Sans Regular" pitchFamily="2" charset="77"/>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416521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b="1" i="0">
                <a:latin typeface="iCiel Samsung Sharp Sans Regular" pitchFamily="2" charset="77"/>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Courier New" panose="02070309020205020404" pitchFamily="49"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Courier New" panose="02070309020205020404" pitchFamily="49"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anchor="ctr"/>
          <a:lstStyle>
            <a:lvl1pPr marL="0" indent="0">
              <a:lnSpc>
                <a:spcPct val="100000"/>
              </a:lnSpc>
              <a:spcBef>
                <a:spcPts val="0"/>
              </a:spcBef>
              <a:buNone/>
              <a:defRPr sz="2000" b="1" i="0">
                <a:solidFill>
                  <a:schemeClr val="bg1">
                    <a:lumMod val="50000"/>
                  </a:schemeClr>
                </a:solidFill>
                <a:latin typeface="iCiel Samsung Sharp Sans Regular" pitchFamily="2" charset="77"/>
              </a:defRPr>
            </a:lvl1pPr>
          </a:lstStyle>
          <a:p>
            <a:pPr lvl="0"/>
            <a:r>
              <a:rPr lang="en-US" dirty="0" err="1"/>
              <a:t>Chương</a:t>
            </a:r>
            <a:r>
              <a:rPr lang="en-US" dirty="0"/>
              <a:t> 1.</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90000" y="4157757"/>
            <a:ext cx="3380664"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100" b="1" i="0" dirty="0">
                <a:solidFill>
                  <a:srgbClr val="1428A0"/>
                </a:solidFill>
                <a:latin typeface="iCiel Samsung Sharp Sans Regular" pitchFamily="2" charset="77"/>
                <a:ea typeface="iCiel Samsung Sharp Sans Regular" pitchFamily="2" charset="77"/>
                <a:cs typeface="iCiel Samsung Sharp Sans Regular" pitchFamily="2" charset="77"/>
              </a:rPr>
              <a:t>Khóa học Dữ liệu lớn</a:t>
            </a:r>
            <a:endParaRPr lang="ko-KR" altLang="en-US" sz="2100" b="1" i="0" dirty="0">
              <a:solidFill>
                <a:srgbClr val="1428A0"/>
              </a:solidFill>
              <a:latin typeface="iCiel Samsung Sharp Sans Regular" pitchFamily="2" charset="77"/>
              <a:ea typeface="Samsung Sharp Sans Regular" pitchFamily="2" charset="0"/>
              <a:cs typeface="iCiel Samsung Sharp Sans Regular" pitchFamily="2" charset="77"/>
            </a:endParaRPr>
          </a:p>
        </p:txBody>
      </p:sp>
    </p:spTree>
    <p:extLst>
      <p:ext uri="{BB962C8B-B14F-4D97-AF65-F5344CB8AC3E}">
        <p14:creationId xmlns:p14="http://schemas.microsoft.com/office/powerpoint/2010/main" val="3818615590"/>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061166" y="6498000"/>
            <a:ext cx="3138142"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 7. Mô hình hóa dữ liệu lớn &amp; Trí tuệ nhân tạo</a:t>
            </a:r>
            <a:endPar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vi-VN" altLang="ko-KR" sz="2400" dirty="0">
                <a:solidFill>
                  <a:srgbClr val="002F8E"/>
                </a:solidFill>
                <a:latin typeface="iCiel Samsung Sharp Sans Bold" pitchFamily="2" charset="0"/>
                <a:ea typeface="iCiel Samsung Sharp Sans Bold" pitchFamily="2" charset="0"/>
                <a:cs typeface="iCiel Samsung Sharp Sans Bold" pitchFamily="2" charset="0"/>
              </a:rPr>
              <a:t>Mô tả chương</a:t>
            </a:r>
            <a:endParaRPr lang="en-US" altLang="ko-KR" sz="2400" dirty="0">
              <a:solidFill>
                <a:srgbClr val="002F8E"/>
              </a:solidFill>
              <a:latin typeface="iCiel Samsung Sharp Sans Bold" pitchFamily="2" charset="0"/>
              <a:ea typeface="iCiel Samsung Sharp Sans Bold" pitchFamily="2" charset="0"/>
              <a:cs typeface="iCiel Samsung Sharp Sans Bold"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55333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vi-VN"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 dung: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54595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vi-VN"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 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4875103"/>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Tree>
    <p:extLst>
      <p:ext uri="{BB962C8B-B14F-4D97-AF65-F5344CB8AC3E}">
        <p14:creationId xmlns:p14="http://schemas.microsoft.com/office/powerpoint/2010/main" val="266036632"/>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b="1" i="0">
                <a:latin typeface="iCiel Samsung Sharp Sans Regular" pitchFamily="2" charset="77"/>
                <a:cs typeface="iCiel Samsung Sharp Sans Regular" pitchFamily="2" charset="77"/>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503323"/>
            <a:ext cx="614036" cy="127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31"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831"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kumimoji="1" lang="en-US" altLang="ko-KR" sz="1100" b="1" i="0" kern="120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Courier New" panose="02070309020205020404" pitchFamily="49"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Courier New" panose="02070309020205020404" pitchFamily="49"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b="1" i="0">
                <a:solidFill>
                  <a:schemeClr val="bg1">
                    <a:lumMod val="50000"/>
                  </a:schemeClr>
                </a:solidFill>
                <a:latin typeface="iCiel Samsung Sharp Sans Regular" pitchFamily="2" charset="77"/>
              </a:defRPr>
            </a:lvl1pPr>
          </a:lstStyle>
          <a:p>
            <a:pPr lvl="0"/>
            <a:r>
              <a:rPr lang="vi-VN" dirty="0"/>
              <a:t>Bài</a:t>
            </a:r>
            <a:r>
              <a:rPr lang="en-US" dirty="0"/>
              <a: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89999" y="4157760"/>
            <a:ext cx="547258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Mô</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hình</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hóa</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dữ</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liệu</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lớn</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&amp;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Trí</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tuệ</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nhân</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tạo</a:t>
            </a:r>
            <a:endParaRPr lang="ko-KR" altLang="en-US" sz="2100" dirty="0">
              <a:solidFill>
                <a:srgbClr val="1428A0"/>
              </a:solidFill>
              <a:latin typeface="iCiel Samsung Sharp Sans Bold" pitchFamily="2" charset="0"/>
              <a:ea typeface="Samsung Sharp Sans Regular" pitchFamily="2" charset="0"/>
              <a:cs typeface="iCiel Samsung Sharp Sans Bold" pitchFamily="2" charset="0"/>
            </a:endParaRPr>
          </a:p>
        </p:txBody>
      </p:sp>
    </p:spTree>
    <p:extLst>
      <p:ext uri="{BB962C8B-B14F-4D97-AF65-F5344CB8AC3E}">
        <p14:creationId xmlns:p14="http://schemas.microsoft.com/office/powerpoint/2010/main" val="26654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078583" y="6498002"/>
            <a:ext cx="312072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 7. Mô hình hóa dữ liệu lớn &amp; Trí tuệ nhân tạo</a:t>
            </a:r>
            <a:endPar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344800" cy="554400"/>
          </a:xfrm>
          <a:prstGeom prst="rect">
            <a:avLst/>
          </a:prstGeom>
        </p:spPr>
        <p:txBody>
          <a:bodyPr lIns="0" tIns="0" rIns="0" bIns="0" anchor="t"/>
          <a:lstStyle>
            <a:lvl1pPr marL="0" indent="0">
              <a:lnSpc>
                <a:spcPct val="100000"/>
              </a:lnSpc>
              <a:spcBef>
                <a:spcPts val="0"/>
              </a:spcBef>
              <a:buNone/>
              <a:defRPr sz="3600" b="1" i="0">
                <a:latin typeface="iCiel Samsung Sharp Sans Regular" pitchFamily="2" charset="77"/>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b="1" i="0" dirty="0">
                <a:solidFill>
                  <a:schemeClr val="bg1">
                    <a:lumMod val="50000"/>
                  </a:schemeClr>
                </a:solidFill>
                <a:latin typeface="iCiel Samsung Sharp Sans Regular" pitchFamily="2" charset="77"/>
              </a:defRPr>
            </a:lvl1pPr>
          </a:lstStyle>
          <a:p>
            <a:pPr lvl="0"/>
            <a:r>
              <a:rPr lang="vi-VN" dirty="0"/>
              <a:t>Bài</a:t>
            </a:r>
            <a:r>
              <a:rPr lang="en-US" dirty="0"/>
              <a:t> 1</a:t>
            </a:r>
          </a:p>
        </p:txBody>
      </p:sp>
    </p:spTree>
    <p:extLst>
      <p:ext uri="{BB962C8B-B14F-4D97-AF65-F5344CB8AC3E}">
        <p14:creationId xmlns:p14="http://schemas.microsoft.com/office/powerpoint/2010/main" val="161329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2" y="447880"/>
            <a:ext cx="5522976" cy="274320"/>
          </a:xfrm>
          <a:prstGeom prst="rect">
            <a:avLst/>
          </a:prstGeom>
        </p:spPr>
        <p:txBody>
          <a:bodyPr lIns="0" tIns="0" rIns="0" bIns="0" anchor="ctr"/>
          <a:lstStyle>
            <a:lvl1pPr marL="0" indent="0">
              <a:lnSpc>
                <a:spcPct val="100000"/>
              </a:lnSpc>
              <a:spcBef>
                <a:spcPts val="0"/>
              </a:spcBef>
              <a:buNone/>
              <a:defRPr sz="1800" b="1" i="0">
                <a:solidFill>
                  <a:schemeClr val="bg1"/>
                </a:solidFill>
                <a:latin typeface="iCiel Samsung Sharp Sans Medium" pitchFamily="2" charset="77"/>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b="1" i="0">
                <a:solidFill>
                  <a:srgbClr val="131313"/>
                </a:solidFill>
                <a:latin typeface="iCiel Samsung Sharp Sans Regular" pitchFamily="2" charset="77"/>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b="1" i="0">
                <a:solidFill>
                  <a:schemeClr val="bg1">
                    <a:lumMod val="85000"/>
                  </a:schemeClr>
                </a:solidFill>
                <a:latin typeface="iCiel Samsung Sharp Sans Medium" pitchFamily="2" charset="77"/>
              </a:defRPr>
            </a:lvl1pPr>
          </a:lstStyle>
          <a:p>
            <a:pPr lvl="0"/>
            <a:r>
              <a:rPr lang="vi-VN" dirty="0"/>
              <a:t>Bài</a:t>
            </a:r>
            <a:endParaRPr lang="en-US" dirty="0"/>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1" name="슬라이드 번호 개체 틀 15">
            <a:extLst>
              <a:ext uri="{FF2B5EF4-FFF2-40B4-BE49-F238E27FC236}">
                <a16:creationId xmlns:a16="http://schemas.microsoft.com/office/drawing/2014/main" id="{D0F0E4E2-3384-47BE-BDAB-8D0F52A11035}"/>
              </a:ext>
            </a:extLst>
          </p:cNvPr>
          <p:cNvSpPr txBox="1">
            <a:spLocks/>
          </p:cNvSpPr>
          <p:nvPr userDrawn="1"/>
        </p:nvSpPr>
        <p:spPr>
          <a:xfrm>
            <a:off x="6069874" y="6498002"/>
            <a:ext cx="3129435"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 7. Mô hình hóa dữ liệu lớn &amp; Trí tuệ nhân tạo</a:t>
            </a:r>
            <a:endPar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415996655"/>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1" y="447880"/>
            <a:ext cx="8056213" cy="274320"/>
          </a:xfrm>
          <a:prstGeom prst="rect">
            <a:avLst/>
          </a:prstGeom>
        </p:spPr>
        <p:txBody>
          <a:bodyPr lIns="0" tIns="0" rIns="0" bIns="0" anchor="ctr"/>
          <a:lstStyle>
            <a:lvl1pPr marL="0" indent="0">
              <a:lnSpc>
                <a:spcPct val="100000"/>
              </a:lnSpc>
              <a:spcBef>
                <a:spcPts val="0"/>
              </a:spcBef>
              <a:buNone/>
              <a:defRPr sz="1800" b="1" i="0">
                <a:solidFill>
                  <a:schemeClr val="bg1"/>
                </a:solidFill>
                <a:latin typeface="iCiel Samsung Sharp Sans Medium" pitchFamily="2" charset="77"/>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b="1" i="0">
                <a:solidFill>
                  <a:srgbClr val="131313"/>
                </a:solidFill>
                <a:latin typeface="iCiel Samsung Sharp Sans Regular" pitchFamily="2" charset="77"/>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b="1" i="0">
                <a:solidFill>
                  <a:schemeClr val="bg1">
                    <a:lumMod val="85000"/>
                  </a:schemeClr>
                </a:solidFill>
                <a:latin typeface="iCiel Samsung Sharp Sans Medium" pitchFamily="2" charset="77"/>
              </a:defRPr>
            </a:lvl1pPr>
          </a:lstStyle>
          <a:p>
            <a:pPr lvl="0"/>
            <a:r>
              <a:rPr lang="vi-VN" dirty="0"/>
              <a:t>Bài</a:t>
            </a:r>
            <a:endParaRPr lang="en-US" dirty="0"/>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3" name="슬라이드 번호 개체 틀 15">
            <a:extLst>
              <a:ext uri="{FF2B5EF4-FFF2-40B4-BE49-F238E27FC236}">
                <a16:creationId xmlns:a16="http://schemas.microsoft.com/office/drawing/2014/main" id="{DA09E8F2-8A3D-4C86-A8CB-DAE53A0F948F}"/>
              </a:ext>
            </a:extLst>
          </p:cNvPr>
          <p:cNvSpPr txBox="1">
            <a:spLocks/>
          </p:cNvSpPr>
          <p:nvPr userDrawn="1"/>
        </p:nvSpPr>
        <p:spPr>
          <a:xfrm>
            <a:off x="6026331" y="6498002"/>
            <a:ext cx="3172978"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 7. Mô hình hóa dữ liệu lớn &amp; Trí tuệ nhân tạo</a:t>
            </a:r>
            <a:endPar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
        <p:nvSpPr>
          <p:cNvPr id="15" name="슬라이드 번호 개체 틀 15">
            <a:extLst>
              <a:ext uri="{FF2B5EF4-FFF2-40B4-BE49-F238E27FC236}">
                <a16:creationId xmlns:a16="http://schemas.microsoft.com/office/drawing/2014/main" id="{AB3A8627-9DFB-4A01-AE73-C2BBE521A12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529175179"/>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latin typeface="Courier New" panose="02070309020205020404" pitchFamily="49"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83190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13382"/>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05.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06.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notesSlide" Target="../notesSlides/notesSlide136.xml"/><Relationship Id="rId1" Type="http://schemas.openxmlformats.org/officeDocument/2006/relationships/slideLayout" Target="../slideLayouts/slideLayout6.xml"/><Relationship Id="rId4" Type="http://schemas.openxmlformats.org/officeDocument/2006/relationships/image" Target="../media/image121.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43.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44.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45.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4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46.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147.xml"/><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7.png"/><Relationship Id="rId4" Type="http://schemas.openxmlformats.org/officeDocument/2006/relationships/image" Target="../media/image95.png"/><Relationship Id="rId9" Type="http://schemas.openxmlformats.org/officeDocument/2006/relationships/image" Target="../media/image103.png"/><Relationship Id="rId14" Type="http://schemas.openxmlformats.org/officeDocument/2006/relationships/image" Target="../media/image10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58.emf"/></Relationships>
</file>

<file path=ppt/slides/_rels/slide6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5.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80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định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nghĩa</a:t>
            </a:r>
            <a:r>
              <a:rPr lang="en-US" altLang="ko-KR" dirty="0">
                <a:latin typeface="iCiel Samsung Sharp Sans Bold" pitchFamily="2" charset="0"/>
                <a:ea typeface="iCiel Samsung Sharp Sans Bold" pitchFamily="2" charset="0"/>
                <a:cs typeface="iCiel Samsung Sharp Sans Bold" pitchFamily="2" charset="0"/>
              </a:rPr>
              <a:t> (1/3)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4031728"/>
          </a:xfrm>
        </p:spPr>
        <p:txBody>
          <a:bodyPr/>
          <a:lstStyle/>
          <a:p>
            <a:r>
              <a:rPr lang="vi-VN" altLang="ko-KR" dirty="0"/>
              <a:t>Mô hình</a:t>
            </a:r>
            <a:endParaRPr lang="en-US" altLang="ko-KR" dirty="0"/>
          </a:p>
          <a:p>
            <a:pPr lvl="1"/>
            <a:r>
              <a:rPr lang="vi-VN" altLang="ko-KR" dirty="0"/>
              <a:t>Một mô hình có nghĩa là một chương trình</a:t>
            </a:r>
          </a:p>
          <a:p>
            <a:pPr lvl="1"/>
            <a:r>
              <a:rPr lang="vi-VN" altLang="ko-KR" dirty="0"/>
              <a:t>Một chức năng xây dựng một mẫu trong dữ liệu</a:t>
            </a:r>
          </a:p>
          <a:p>
            <a:pPr lvl="1"/>
            <a:r>
              <a:rPr lang="vi-VN" altLang="ko-KR" dirty="0"/>
              <a:t>Một đại diện đơn giản hóa của thế giới thực để đạt được một mục đích</a:t>
            </a:r>
            <a:endParaRPr lang="en-US" altLang="ko-KR" dirty="0"/>
          </a:p>
          <a:p>
            <a:r>
              <a:rPr lang="vi-VN" altLang="ko-KR" dirty="0"/>
              <a:t>Học</a:t>
            </a:r>
            <a:endParaRPr lang="en-US" altLang="ko-KR" dirty="0"/>
          </a:p>
          <a:p>
            <a:pPr lvl="1"/>
            <a:r>
              <a:rPr lang="en-US" altLang="ko-KR" dirty="0" err="1"/>
              <a:t>Học</a:t>
            </a:r>
            <a:r>
              <a:rPr lang="en-US" altLang="ko-KR" dirty="0"/>
              <a:t> </a:t>
            </a:r>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công</a:t>
            </a:r>
            <a:r>
              <a:rPr lang="en-US" altLang="ko-KR" dirty="0"/>
              <a:t> </a:t>
            </a:r>
            <a:r>
              <a:rPr lang="en-US" altLang="ko-KR" dirty="0" err="1"/>
              <a:t>nghệ</a:t>
            </a:r>
            <a:r>
              <a:rPr lang="en-US" altLang="ko-KR" dirty="0"/>
              <a:t> </a:t>
            </a:r>
            <a:r>
              <a:rPr lang="en-US" altLang="ko-KR" dirty="0" err="1"/>
              <a:t>trong</a:t>
            </a:r>
            <a:r>
              <a:rPr lang="en-US" altLang="ko-KR" dirty="0"/>
              <a:t> </a:t>
            </a:r>
            <a:r>
              <a:rPr lang="en-US" altLang="ko-KR" dirty="0" err="1"/>
              <a:t>đó</a:t>
            </a:r>
            <a:r>
              <a:rPr lang="en-US" altLang="ko-KR" dirty="0"/>
              <a:t> </a:t>
            </a:r>
            <a:r>
              <a:rPr lang="en-US" altLang="ko-KR" dirty="0" err="1"/>
              <a:t>máy</a:t>
            </a:r>
            <a:r>
              <a:rPr lang="en-US" altLang="ko-KR" dirty="0"/>
              <a:t> </a:t>
            </a:r>
            <a:r>
              <a:rPr lang="en-US" altLang="ko-KR" dirty="0" err="1"/>
              <a:t>tính</a:t>
            </a:r>
            <a:r>
              <a:rPr lang="en-US" altLang="ko-KR" dirty="0"/>
              <a:t> </a:t>
            </a:r>
            <a:r>
              <a:rPr lang="en-US" altLang="ko-KR" dirty="0" err="1"/>
              <a:t>tự</a:t>
            </a:r>
            <a:r>
              <a:rPr lang="en-US" altLang="ko-KR" dirty="0"/>
              <a:t> </a:t>
            </a:r>
            <a:r>
              <a:rPr lang="en-US" altLang="ko-KR" dirty="0" err="1"/>
              <a:t>tìm</a:t>
            </a:r>
            <a:r>
              <a:rPr lang="en-US" altLang="ko-KR" dirty="0"/>
              <a:t> </a:t>
            </a:r>
            <a:r>
              <a:rPr lang="en-US" altLang="ko-KR" dirty="0" err="1"/>
              <a:t>quy</a:t>
            </a:r>
            <a:r>
              <a:rPr lang="en-US" altLang="ko-KR" dirty="0"/>
              <a:t> </a:t>
            </a:r>
            <a:r>
              <a:rPr lang="en-US" altLang="ko-KR" dirty="0" err="1"/>
              <a:t>tắc</a:t>
            </a:r>
            <a:r>
              <a:rPr lang="en-US" altLang="ko-KR" dirty="0"/>
              <a:t> </a:t>
            </a:r>
            <a:r>
              <a:rPr lang="en-US" altLang="ko-KR" dirty="0" err="1"/>
              <a:t>trong</a:t>
            </a:r>
            <a:r>
              <a:rPr lang="en-US" altLang="ko-KR" dirty="0"/>
              <a:t> </a:t>
            </a:r>
            <a:r>
              <a:rPr lang="en-US" altLang="ko-KR" dirty="0" err="1"/>
              <a:t>dữ</a:t>
            </a:r>
            <a:r>
              <a:rPr lang="en-US" altLang="ko-KR" dirty="0"/>
              <a:t> </a:t>
            </a:r>
            <a:r>
              <a:rPr lang="en-US" altLang="ko-KR" dirty="0" err="1"/>
              <a:t>liệu</a:t>
            </a:r>
            <a:endParaRPr lang="en-US" altLang="ko-KR" dirty="0"/>
          </a:p>
          <a:p>
            <a:r>
              <a:rPr lang="vi-VN" altLang="ko-KR" dirty="0"/>
              <a:t>Đào tạo</a:t>
            </a:r>
            <a:endParaRPr lang="en" altLang="ko-KR" dirty="0"/>
          </a:p>
          <a:p>
            <a:pPr lvl="1"/>
            <a:r>
              <a:rPr lang="vi-VN" altLang="ko-KR" dirty="0"/>
              <a:t>Đào tạo theo nghĩa đen là quá trình thực hiện việc học</a:t>
            </a:r>
            <a:endParaRPr lang="en" altLang="ko-KR" dirty="0"/>
          </a:p>
          <a:p>
            <a:r>
              <a:rPr lang="vi-VN" altLang="ko-KR" dirty="0"/>
              <a:t>Đầu vào</a:t>
            </a:r>
            <a:endParaRPr lang="en" altLang="ko-KR" dirty="0"/>
          </a:p>
          <a:p>
            <a:pPr lvl="1"/>
            <a:r>
              <a:rPr lang="vi-VN" altLang="ko-KR" dirty="0"/>
              <a:t>Một đầu vào là những gì mô hình (chương trình) nên tìm kiếm các quy tắc</a:t>
            </a:r>
            <a:endParaRPr lang="en" altLang="ko-KR" dirty="0"/>
          </a:p>
          <a:p>
            <a:r>
              <a:rPr lang="vi-VN" altLang="ko-KR" dirty="0"/>
              <a:t>Mục tiêu</a:t>
            </a:r>
            <a:endParaRPr lang="en" altLang="ko-KR" dirty="0"/>
          </a:p>
          <a:p>
            <a:pPr lvl="1"/>
            <a:r>
              <a:rPr lang="vi-VN" altLang="ko-KR" dirty="0"/>
              <a:t>Mục tiêu có nghĩa là câu trả lời đúng mà mô hình (chương trình) phải phù hợp</a:t>
            </a:r>
            <a:endParaRPr lang="ko-KR" altLang="en-US" dirty="0"/>
          </a:p>
        </p:txBody>
      </p:sp>
    </p:spTree>
    <p:extLst>
      <p:ext uri="{BB962C8B-B14F-4D97-AF65-F5344CB8AC3E}">
        <p14:creationId xmlns:p14="http://schemas.microsoft.com/office/powerpoint/2010/main" val="20308096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382376"/>
            <a:ext cx="8796528" cy="493776"/>
          </a:xfrm>
        </p:spPr>
        <p:txBody>
          <a:bodyPr/>
          <a:lstStyle/>
          <a:p>
            <a:r>
              <a:rPr lang="vi-VN" altLang="ko-KR" sz="3000" dirty="0">
                <a:latin typeface="iCiel Samsung Sharp Sans Bold" pitchFamily="2" charset="0"/>
                <a:ea typeface="iCiel Samsung Sharp Sans Bold" pitchFamily="2" charset="0"/>
                <a:cs typeface="iCiel Samsung Sharp Sans Bold" pitchFamily="2" charset="0"/>
              </a:rPr>
              <a:t>Kiểu dữ liệu – Ma trận cục bộ thưa thớt</a:t>
            </a:r>
            <a:r>
              <a:rPr lang="en-US" altLang="ko-KR" sz="3000" dirty="0">
                <a:latin typeface="iCiel Samsung Sharp Sans Bold" pitchFamily="2" charset="0"/>
                <a:ea typeface="iCiel Samsung Sharp Sans Bold" pitchFamily="2" charset="0"/>
                <a:cs typeface="iCiel Samsung Sharp Sans Bold" pitchFamily="2" charset="0"/>
              </a:rPr>
              <a:t> </a:t>
            </a:r>
          </a:p>
          <a:p>
            <a:r>
              <a:rPr lang="en-US" altLang="ko-KR" sz="3000" dirty="0">
                <a:latin typeface="iCiel Samsung Sharp Sans Bold" pitchFamily="2" charset="0"/>
                <a:ea typeface="iCiel Samsung Sharp Sans Bold" pitchFamily="2" charset="0"/>
                <a:cs typeface="iCiel Samsung Sharp Sans Bold" pitchFamily="2" charset="0"/>
              </a:rPr>
              <a:t>(Sparse Local Matrix)</a:t>
            </a:r>
            <a:endParaRPr lang="ko-KR" altLang="en-US" sz="3000"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2495744"/>
          </a:xfrm>
        </p:spPr>
        <p:txBody>
          <a:bodyPr/>
          <a:lstStyle/>
          <a:p>
            <a:r>
              <a:rPr lang="vi-VN" altLang="ko-KR" dirty="0"/>
              <a:t>Ma trận thưa thớt</a:t>
            </a:r>
            <a:endParaRPr lang="en-US" altLang="ko-KR" dirty="0"/>
          </a:p>
          <a:p>
            <a:pPr lvl="1"/>
            <a:r>
              <a:rPr lang="vi-VN" altLang="ko-KR" dirty="0"/>
              <a:t>Được lưu trữ dưới dạng Cột thưa được nén theo thứ tự cột chính</a:t>
            </a:r>
            <a:endParaRPr lang="en-US" altLang="ko-KR" dirty="0"/>
          </a:p>
          <a:p>
            <a:r>
              <a:rPr lang="vi-VN" altLang="ko-KR" dirty="0"/>
              <a:t>Định dạng cột thưa được nén</a:t>
            </a:r>
            <a:endParaRPr lang="en-US" altLang="ko-KR" dirty="0"/>
          </a:p>
          <a:p>
            <a:pPr lvl="1"/>
            <a:r>
              <a:rPr lang="en-US" altLang="ko-KR" dirty="0"/>
              <a:t>NNZ = </a:t>
            </a:r>
            <a:r>
              <a:rPr lang="en-US" altLang="ko-KR" dirty="0" err="1"/>
              <a:t>Số</a:t>
            </a:r>
            <a:r>
              <a:rPr lang="en-US" altLang="ko-KR" dirty="0"/>
              <a:t> </a:t>
            </a:r>
            <a:r>
              <a:rPr lang="en-US" altLang="ko-KR" dirty="0" err="1"/>
              <a:t>phần</a:t>
            </a:r>
            <a:r>
              <a:rPr lang="en-US" altLang="ko-KR" dirty="0"/>
              <a:t> </a:t>
            </a:r>
            <a:r>
              <a:rPr lang="en-US" altLang="ko-KR" dirty="0" err="1"/>
              <a:t>tử</a:t>
            </a:r>
            <a:r>
              <a:rPr lang="en-US" altLang="ko-KR" dirty="0"/>
              <a:t> </a:t>
            </a:r>
            <a:r>
              <a:rPr lang="en-US" altLang="ko-KR" dirty="0" err="1"/>
              <a:t>Khác</a:t>
            </a:r>
            <a:r>
              <a:rPr lang="en-US" altLang="ko-KR" dirty="0"/>
              <a:t> </a:t>
            </a:r>
            <a:r>
              <a:rPr lang="en-US" altLang="ko-KR" dirty="0" err="1"/>
              <a:t>Không</a:t>
            </a:r>
            <a:r>
              <a:rPr lang="en-US" altLang="ko-KR" dirty="0"/>
              <a:t> = 3</a:t>
            </a:r>
          </a:p>
          <a:p>
            <a:pPr lvl="1"/>
            <a:r>
              <a:rPr lang="en-US" altLang="ko-KR" dirty="0" err="1"/>
              <a:t>giá</a:t>
            </a:r>
            <a:r>
              <a:rPr lang="en-US" altLang="ko-KR" dirty="0"/>
              <a:t> </a:t>
            </a:r>
            <a:r>
              <a:rPr lang="en-US" altLang="ko-KR" dirty="0" err="1"/>
              <a:t>trị</a:t>
            </a:r>
            <a:r>
              <a:rPr lang="en-US" altLang="ko-KR" dirty="0"/>
              <a:t> = </a:t>
            </a:r>
            <a:r>
              <a:rPr lang="en-US" altLang="ko-KR" dirty="0" err="1"/>
              <a:t>Mảng</a:t>
            </a:r>
            <a:r>
              <a:rPr lang="en-US" altLang="ko-KR" dirty="0"/>
              <a:t> </a:t>
            </a:r>
            <a:r>
              <a:rPr lang="en-US" altLang="ko-KR" dirty="0" err="1"/>
              <a:t>của</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khác</a:t>
            </a:r>
            <a:r>
              <a:rPr lang="en-US" altLang="ko-KR" dirty="0"/>
              <a:t> </a:t>
            </a:r>
            <a:r>
              <a:rPr lang="en-US" altLang="ko-KR" dirty="0" err="1"/>
              <a:t>không</a:t>
            </a:r>
            <a:r>
              <a:rPr lang="en-US" altLang="ko-KR" dirty="0"/>
              <a:t> </a:t>
            </a:r>
            <a:r>
              <a:rPr lang="en-US" altLang="ko-KR" dirty="0" err="1"/>
              <a:t>theo</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cột</a:t>
            </a:r>
            <a:r>
              <a:rPr lang="en-US" altLang="ko-KR" dirty="0"/>
              <a:t> 	</a:t>
            </a:r>
            <a:r>
              <a:rPr lang="en-US" altLang="ko-KR" dirty="0">
                <a:sym typeface="Wingdings" pitchFamily="2" charset="2"/>
              </a:rPr>
              <a:t> 	</a:t>
            </a:r>
            <a:r>
              <a:rPr kumimoji="1" lang="en-US" altLang="ko-KR" dirty="0">
                <a:solidFill>
                  <a:schemeClr val="tx1"/>
                </a:solidFill>
                <a:latin typeface="Courier New" panose="02070309020205020404" pitchFamily="49" charset="0"/>
                <a:ea typeface="SamsungOneKorean 400" panose="020B0503030303020204" pitchFamily="50" charset="-127"/>
                <a:sym typeface="Wingdings" pitchFamily="2" charset="2"/>
              </a:rPr>
              <a:t>[9.0, 6.0, 8.0]</a:t>
            </a:r>
            <a:endParaRPr kumimoji="1" lang="en-US" altLang="ko-KR" dirty="0">
              <a:solidFill>
                <a:schemeClr val="tx1"/>
              </a:solidFill>
              <a:latin typeface="Courier New" panose="02070309020205020404" pitchFamily="49" charset="0"/>
              <a:ea typeface="SamsungOneKorean 400" panose="020B0503030303020204" pitchFamily="50" charset="-127"/>
            </a:endParaRPr>
          </a:p>
          <a:p>
            <a:pPr lvl="1"/>
            <a:r>
              <a:rPr lang="en-US" altLang="ko-KR" dirty="0" err="1"/>
              <a:t>rowIndices</a:t>
            </a:r>
            <a:r>
              <a:rPr lang="en-US" altLang="ko-KR" dirty="0"/>
              <a:t> = </a:t>
            </a:r>
            <a:r>
              <a:rPr lang="en-US" altLang="ko-KR" dirty="0" err="1"/>
              <a:t>Mảng</a:t>
            </a:r>
            <a:r>
              <a:rPr lang="en-US" altLang="ko-KR" dirty="0"/>
              <a:t> </a:t>
            </a:r>
            <a:r>
              <a:rPr lang="en-US" altLang="ko-KR" dirty="0" err="1"/>
              <a:t>chỉ</a:t>
            </a:r>
            <a:r>
              <a:rPr lang="en-US" altLang="ko-KR" dirty="0"/>
              <a:t> </a:t>
            </a:r>
            <a:r>
              <a:rPr lang="en-US" altLang="ko-KR" dirty="0" err="1"/>
              <a:t>số</a:t>
            </a:r>
            <a:r>
              <a:rPr lang="en-US" altLang="ko-KR" dirty="0"/>
              <a:t> </a:t>
            </a:r>
            <a:r>
              <a:rPr lang="en-US" altLang="ko-KR" dirty="0" err="1"/>
              <a:t>hàng</a:t>
            </a:r>
            <a:r>
              <a:rPr lang="en-US" altLang="ko-KR" dirty="0"/>
              <a:t> </a:t>
            </a:r>
            <a:r>
              <a:rPr lang="en-US" altLang="ko-KR" dirty="0" err="1"/>
              <a:t>của</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phù</a:t>
            </a:r>
            <a:r>
              <a:rPr lang="en-US" altLang="ko-KR" dirty="0"/>
              <a:t> </a:t>
            </a:r>
            <a:r>
              <a:rPr lang="en-US" altLang="ko-KR" dirty="0" err="1"/>
              <a:t>hợp</a:t>
            </a:r>
            <a:r>
              <a:rPr lang="en-US" altLang="ko-KR" dirty="0"/>
              <a:t> 		</a:t>
            </a:r>
            <a:r>
              <a:rPr lang="en-US" altLang="ko-KR" dirty="0">
                <a:sym typeface="Wingdings" pitchFamily="2" charset="2"/>
              </a:rPr>
              <a:t> 	</a:t>
            </a:r>
            <a:r>
              <a:rPr kumimoji="1" lang="en-US" altLang="ko-KR" dirty="0">
                <a:solidFill>
                  <a:schemeClr val="tx1"/>
                </a:solidFill>
                <a:latin typeface="Courier New" panose="02070309020205020404" pitchFamily="49" charset="0"/>
                <a:ea typeface="SamsungOneKorean 400" panose="020B0503030303020204" pitchFamily="50" charset="-127"/>
                <a:sym typeface="Wingdings" pitchFamily="2" charset="2"/>
              </a:rPr>
              <a:t>[0,     0,     3   ]</a:t>
            </a:r>
          </a:p>
          <a:p>
            <a:pPr lvl="1"/>
            <a:r>
              <a:rPr lang="en-US" altLang="ko-KR" dirty="0" err="1">
                <a:sym typeface="Wingdings" pitchFamily="2" charset="2"/>
              </a:rPr>
              <a:t>colPtrs</a:t>
            </a:r>
            <a:r>
              <a:rPr lang="en-US" altLang="ko-KR" dirty="0">
                <a:sym typeface="Wingdings" pitchFamily="2" charset="2"/>
              </a:rPr>
              <a:t> = </a:t>
            </a:r>
            <a:r>
              <a:rPr lang="en-US" altLang="ko-KR" dirty="0" err="1">
                <a:sym typeface="Wingdings" pitchFamily="2" charset="2"/>
              </a:rPr>
              <a:t>Mảng</a:t>
            </a:r>
            <a:r>
              <a:rPr lang="en-US" altLang="ko-KR" dirty="0">
                <a:sym typeface="Wingdings" pitchFamily="2" charset="2"/>
              </a:rPr>
              <a:t> </a:t>
            </a:r>
            <a:r>
              <a:rPr lang="en-US" altLang="ko-KR" dirty="0" err="1">
                <a:sym typeface="Wingdings" pitchFamily="2" charset="2"/>
              </a:rPr>
              <a:t>chỉ</a:t>
            </a:r>
            <a:r>
              <a:rPr lang="en-US" altLang="ko-KR" dirty="0">
                <a:sym typeface="Wingdings" pitchFamily="2" charset="2"/>
              </a:rPr>
              <a:t> </a:t>
            </a:r>
            <a:r>
              <a:rPr lang="en-US" altLang="ko-KR" dirty="0" err="1">
                <a:sym typeface="Wingdings" pitchFamily="2" charset="2"/>
              </a:rPr>
              <a:t>số</a:t>
            </a:r>
            <a:r>
              <a:rPr lang="en-US" altLang="ko-KR" dirty="0">
                <a:sym typeface="Wingdings" pitchFamily="2" charset="2"/>
              </a:rPr>
              <a:t> </a:t>
            </a:r>
            <a:r>
              <a:rPr lang="en-US" altLang="ko-KR" dirty="0" err="1">
                <a:sym typeface="Wingdings" pitchFamily="2" charset="2"/>
              </a:rPr>
              <a:t>cột</a:t>
            </a:r>
            <a:r>
              <a:rPr lang="en-US" altLang="ko-KR" dirty="0">
                <a:sym typeface="Wingdings" pitchFamily="2" charset="2"/>
              </a:rPr>
              <a:t> </a:t>
            </a:r>
            <a:r>
              <a:rPr lang="en-US" altLang="ko-KR" dirty="0" err="1">
                <a:sym typeface="Wingdings" pitchFamily="2" charset="2"/>
              </a:rPr>
              <a:t>của</a:t>
            </a:r>
            <a:r>
              <a:rPr lang="en-US" altLang="ko-KR" dirty="0">
                <a:sym typeface="Wingdings" pitchFamily="2" charset="2"/>
              </a:rPr>
              <a:t> </a:t>
            </a:r>
            <a:r>
              <a:rPr lang="en-US" altLang="ko-KR" dirty="0" err="1">
                <a:sym typeface="Wingdings" pitchFamily="2" charset="2"/>
              </a:rPr>
              <a:t>giá</a:t>
            </a:r>
            <a:r>
              <a:rPr lang="en-US" altLang="ko-KR" dirty="0">
                <a:sym typeface="Wingdings" pitchFamily="2" charset="2"/>
              </a:rPr>
              <a:t> </a:t>
            </a:r>
            <a:r>
              <a:rPr lang="en-US" altLang="ko-KR" dirty="0" err="1">
                <a:sym typeface="Wingdings" pitchFamily="2" charset="2"/>
              </a:rPr>
              <a:t>trị</a:t>
            </a:r>
            <a:r>
              <a:rPr lang="en-US" altLang="ko-KR" dirty="0">
                <a:sym typeface="Wingdings" pitchFamily="2" charset="2"/>
              </a:rPr>
              <a:t> </a:t>
            </a:r>
            <a:r>
              <a:rPr lang="en-US" altLang="ko-KR" dirty="0" err="1">
                <a:sym typeface="Wingdings" pitchFamily="2" charset="2"/>
              </a:rPr>
              <a:t>phù</a:t>
            </a:r>
            <a:r>
              <a:rPr lang="en-US" altLang="ko-KR" dirty="0">
                <a:sym typeface="Wingdings" pitchFamily="2" charset="2"/>
              </a:rPr>
              <a:t> </a:t>
            </a:r>
            <a:r>
              <a:rPr lang="en-US" altLang="ko-KR" dirty="0" err="1">
                <a:sym typeface="Wingdings" pitchFamily="2" charset="2"/>
              </a:rPr>
              <a:t>hợp</a:t>
            </a:r>
            <a:r>
              <a:rPr lang="en-US" altLang="ko-KR" dirty="0">
                <a:sym typeface="Wingdings" pitchFamily="2" charset="2"/>
              </a:rPr>
              <a:t> </a:t>
            </a:r>
            <a:r>
              <a:rPr lang="en-US" altLang="ko-KR" dirty="0" err="1">
                <a:sym typeface="Wingdings" pitchFamily="2" charset="2"/>
              </a:rPr>
              <a:t>cộng</a:t>
            </a:r>
            <a:r>
              <a:rPr lang="en-US" altLang="ko-KR" dirty="0">
                <a:sym typeface="Wingdings" pitchFamily="2" charset="2"/>
              </a:rPr>
              <a:t> </a:t>
            </a:r>
            <a:r>
              <a:rPr lang="en-US" altLang="ko-KR" dirty="0" err="1">
                <a:sym typeface="Wingdings" pitchFamily="2" charset="2"/>
              </a:rPr>
              <a:t>với</a:t>
            </a:r>
            <a:r>
              <a:rPr lang="en-US" altLang="ko-KR" dirty="0">
                <a:sym typeface="Wingdings" pitchFamily="2" charset="2"/>
              </a:rPr>
              <a:t> NNZ 	 	</a:t>
            </a:r>
            <a:r>
              <a:rPr kumimoji="1" lang="en-US" altLang="ko-KR" dirty="0">
                <a:solidFill>
                  <a:schemeClr val="tx1"/>
                </a:solidFill>
                <a:latin typeface="Courier New" panose="02070309020205020404" pitchFamily="49" charset="0"/>
                <a:ea typeface="SamsungOneKorean 400" panose="020B0503030303020204" pitchFamily="50" charset="-127"/>
                <a:sym typeface="Wingdings" pitchFamily="2" charset="2"/>
              </a:rPr>
              <a:t>[0,      1,     2,   NNZ=3]</a:t>
            </a:r>
            <a:endParaRPr kumimoji="1" lang="en-US" altLang="ko-KR" dirty="0">
              <a:solidFill>
                <a:schemeClr val="tx1"/>
              </a:solidFill>
              <a:latin typeface="Courier New" panose="02070309020205020404" pitchFamily="49" charset="0"/>
              <a:ea typeface="SamsungOneKorean 400" panose="020B0503030303020204" pitchFamily="50" charset="-127"/>
            </a:endParaRPr>
          </a:p>
        </p:txBody>
      </p:sp>
      <p:sp>
        <p:nvSpPr>
          <p:cNvPr id="11" name="TextBox 10">
            <a:extLst>
              <a:ext uri="{FF2B5EF4-FFF2-40B4-BE49-F238E27FC236}">
                <a16:creationId xmlns:a16="http://schemas.microsoft.com/office/drawing/2014/main" id="{79FC64BB-6334-2948-B7E6-2EE5EA72775C}"/>
              </a:ext>
            </a:extLst>
          </p:cNvPr>
          <p:cNvSpPr txBox="1"/>
          <p:nvPr/>
        </p:nvSpPr>
        <p:spPr>
          <a:xfrm>
            <a:off x="715230" y="4665497"/>
            <a:ext cx="7812000" cy="133890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solidFill>
                  <a:srgbClr val="00B0F0"/>
                </a:solidFill>
                <a:latin typeface="Courier New" panose="02070309020205020404" pitchFamily="49" charset="0"/>
                <a:cs typeface="Courier New" panose="02070309020205020404" pitchFamily="49" charset="0"/>
              </a:rPr>
              <a:t># create a sparse matrix using factory method</a:t>
            </a:r>
          </a:p>
          <a:p>
            <a:r>
              <a:rPr lang="en-US" altLang="ko-KR" sz="1200" dirty="0">
                <a:solidFill>
                  <a:srgbClr val="00B0F0"/>
                </a:solidFill>
                <a:latin typeface="Courier New" panose="02070309020205020404" pitchFamily="49" charset="0"/>
                <a:cs typeface="Courier New" panose="02070309020205020404" pitchFamily="49" charset="0"/>
              </a:rPr>
              <a:t># Matrices.sparse(numRows, numCols, colPtrs, rowIndices, values)</a:t>
            </a:r>
          </a:p>
          <a:p>
            <a:endParaRPr lang="en-US" altLang="ko-KR" sz="1200" dirty="0">
              <a:latin typeface="Courier New" panose="02070309020205020404" pitchFamily="49" charset="0"/>
              <a:cs typeface="Courier New" panose="02070309020205020404" pitchFamily="49" charset="0"/>
            </a:endParaRPr>
          </a:p>
          <a:p>
            <a:r>
              <a:rPr lang="en-US" altLang="ko-KR" sz="1200" dirty="0">
                <a:latin typeface="Courier New" panose="02070309020205020404" pitchFamily="49" charset="0"/>
                <a:cs typeface="Courier New" panose="02070309020205020404" pitchFamily="49" charset="0"/>
              </a:rPr>
              <a:t>sparse_mat = Matrices.sparse(3, 3, [0, 1, 2, 3], [0, 0, 2], [9, 6, 8])</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38FB596-D046-6B48-AA34-AB6C2DC65860}"/>
                  </a:ext>
                </a:extLst>
              </p:cNvPr>
              <p:cNvSpPr/>
              <p:nvPr/>
            </p:nvSpPr>
            <p:spPr>
              <a:xfrm>
                <a:off x="7058763" y="2476333"/>
                <a:ext cx="1821140"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KR" i="1" smtClean="0">
                              <a:solidFill>
                                <a:srgbClr val="836967"/>
                              </a:solidFill>
                              <a:latin typeface="Cambria Math" panose="02040503050406030204" pitchFamily="18" charset="0"/>
                            </a:rPr>
                          </m:ctrlPr>
                        </m:dPr>
                        <m:e>
                          <m:m>
                            <m:mPr>
                              <m:plcHide m:val="on"/>
                              <m:mcs>
                                <m:mc>
                                  <m:mcPr>
                                    <m:count m:val="1"/>
                                    <m:mcJc m:val="center"/>
                                  </m:mcPr>
                                </m:mc>
                              </m:mcs>
                              <m:ctrlPr>
                                <a:rPr lang="en-KR" i="1">
                                  <a:solidFill>
                                    <a:srgbClr val="836967"/>
                                  </a:solidFill>
                                  <a:latin typeface="Cambria Math" panose="02040503050406030204" pitchFamily="18" charset="0"/>
                                </a:rPr>
                              </m:ctrlPr>
                            </m:mPr>
                            <m:mr>
                              <m:e>
                                <m:m>
                                  <m:mPr>
                                    <m:plcHide m:val="on"/>
                                    <m:mcs>
                                      <m:mc>
                                        <m:mcPr>
                                          <m:count m:val="3"/>
                                          <m:mcJc m:val="center"/>
                                        </m:mcPr>
                                      </m:mc>
                                    </m:mcs>
                                    <m:ctrlPr>
                                      <a:rPr lang="en-KR" i="1">
                                        <a:solidFill>
                                          <a:srgbClr val="836967"/>
                                        </a:solidFill>
                                        <a:latin typeface="Cambria Math" panose="02040503050406030204" pitchFamily="18" charset="0"/>
                                      </a:rPr>
                                    </m:ctrlPr>
                                  </m:mPr>
                                  <m:mr>
                                    <m:e>
                                      <m:r>
                                        <a:rPr lang="en-KR">
                                          <a:latin typeface="Cambria Math" panose="02040503050406030204" pitchFamily="18" charset="0"/>
                                        </a:rPr>
                                        <m:t>9.0</m:t>
                                      </m:r>
                                    </m:e>
                                    <m:e>
                                      <m:r>
                                        <a:rPr lang="en-KR" i="0">
                                          <a:latin typeface="Cambria Math" panose="02040503050406030204" pitchFamily="18" charset="0"/>
                                        </a:rPr>
                                        <m:t>6.0</m:t>
                                      </m:r>
                                    </m:e>
                                    <m:e>
                                      <m:r>
                                        <a:rPr lang="en-KR" i="0">
                                          <a:latin typeface="Cambria Math" panose="02040503050406030204" pitchFamily="18" charset="0"/>
                                        </a:rPr>
                                        <m:t>0.0</m:t>
                                      </m:r>
                                    </m:e>
                                  </m:mr>
                                  <m:mr>
                                    <m:e>
                                      <m:r>
                                        <a:rPr lang="en-KR" i="0">
                                          <a:latin typeface="Cambria Math" panose="02040503050406030204" pitchFamily="18" charset="0"/>
                                        </a:rPr>
                                        <m:t>0.0</m:t>
                                      </m:r>
                                    </m:e>
                                    <m:e>
                                      <m:r>
                                        <a:rPr lang="en-KR" i="0">
                                          <a:latin typeface="Cambria Math" panose="02040503050406030204" pitchFamily="18" charset="0"/>
                                        </a:rPr>
                                        <m:t>0.0</m:t>
                                      </m:r>
                                    </m:e>
                                    <m:e>
                                      <m:r>
                                        <a:rPr lang="en-KR" i="0">
                                          <a:latin typeface="Cambria Math" panose="02040503050406030204" pitchFamily="18" charset="0"/>
                                        </a:rPr>
                                        <m:t>0.0</m:t>
                                      </m:r>
                                    </m:e>
                                  </m:mr>
                                  <m:mr>
                                    <m:e>
                                      <m:r>
                                        <a:rPr lang="en-KR" i="0">
                                          <a:latin typeface="Cambria Math" panose="02040503050406030204" pitchFamily="18" charset="0"/>
                                        </a:rPr>
                                        <m:t>0.0</m:t>
                                      </m:r>
                                    </m:e>
                                    <m:e>
                                      <m:r>
                                        <a:rPr lang="en-KR" i="0">
                                          <a:latin typeface="Cambria Math" panose="02040503050406030204" pitchFamily="18" charset="0"/>
                                        </a:rPr>
                                        <m:t>0.0</m:t>
                                      </m:r>
                                    </m:e>
                                    <m:e>
                                      <m:r>
                                        <a:rPr lang="en-KR" i="0">
                                          <a:latin typeface="Cambria Math" panose="02040503050406030204" pitchFamily="18" charset="0"/>
                                        </a:rPr>
                                        <m:t>8.0</m:t>
                                      </m:r>
                                    </m:e>
                                  </m:mr>
                                </m:m>
                              </m:e>
                            </m:mr>
                          </m:m>
                        </m:e>
                      </m:d>
                    </m:oMath>
                  </m:oMathPara>
                </a14:m>
                <a:endParaRPr lang="en-KR" dirty="0">
                  <a:latin typeface="SamsungOneKorean 400" panose="020B0503030303020204" pitchFamily="50" charset="-127"/>
                  <a:ea typeface="SamsungOneKorean 400" panose="020B0503030303020204" pitchFamily="50" charset="-127"/>
                </a:endParaRPr>
              </a:p>
            </p:txBody>
          </p:sp>
        </mc:Choice>
        <mc:Fallback xmlns="">
          <p:sp>
            <p:nvSpPr>
              <p:cNvPr id="3" name="Rectangle 2">
                <a:extLst>
                  <a:ext uri="{FF2B5EF4-FFF2-40B4-BE49-F238E27FC236}">
                    <a16:creationId xmlns:a16="http://schemas.microsoft.com/office/drawing/2014/main" id="{638FB596-D046-6B48-AA34-AB6C2DC65860}"/>
                  </a:ext>
                </a:extLst>
              </p:cNvPr>
              <p:cNvSpPr>
                <a:spLocks noRot="1" noChangeAspect="1" noMove="1" noResize="1" noEditPoints="1" noAdjustHandles="1" noChangeArrowheads="1" noChangeShapeType="1" noTextEdit="1"/>
              </p:cNvSpPr>
              <p:nvPr/>
            </p:nvSpPr>
            <p:spPr>
              <a:xfrm>
                <a:off x="7058763" y="2476333"/>
                <a:ext cx="1821140" cy="824906"/>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40530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2800" dirty="0" err="1">
                <a:latin typeface="iCiel Samsung Sharp Sans Bold" pitchFamily="2" charset="0"/>
                <a:ea typeface="iCiel Samsung Sharp Sans Bold" pitchFamily="2" charset="0"/>
                <a:cs typeface="iCiel Samsung Sharp Sans Bold" pitchFamily="2" charset="0"/>
              </a:rPr>
              <a:t>Kiểu</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dữ</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liệu</a:t>
            </a:r>
            <a:r>
              <a:rPr lang="en-US" altLang="ko-KR" sz="2800" dirty="0">
                <a:latin typeface="iCiel Samsung Sharp Sans Bold" pitchFamily="2" charset="0"/>
                <a:ea typeface="iCiel Samsung Sharp Sans Bold" pitchFamily="2" charset="0"/>
                <a:cs typeface="iCiel Samsung Sharp Sans Bold" pitchFamily="2" charset="0"/>
              </a:rPr>
              <a:t> – Ma </a:t>
            </a:r>
            <a:r>
              <a:rPr lang="en-US" altLang="ko-KR" sz="2800" dirty="0" err="1">
                <a:latin typeface="iCiel Samsung Sharp Sans Bold" pitchFamily="2" charset="0"/>
                <a:ea typeface="iCiel Samsung Sharp Sans Bold" pitchFamily="2" charset="0"/>
                <a:cs typeface="iCiel Samsung Sharp Sans Bold" pitchFamily="2" charset="0"/>
              </a:rPr>
              <a:t>trận</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phân</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tán</a:t>
            </a:r>
            <a:r>
              <a:rPr lang="en-US" altLang="ko-KR" sz="2800" dirty="0">
                <a:latin typeface="iCiel Samsung Sharp Sans Bold" pitchFamily="2" charset="0"/>
                <a:ea typeface="iCiel Samsung Sharp Sans Bold" pitchFamily="2" charset="0"/>
                <a:cs typeface="iCiel Samsung Sharp Sans Bold" pitchFamily="2" charset="0"/>
              </a:rPr>
              <a:t> (Distributed Matrix)</a:t>
            </a:r>
            <a:endParaRPr lang="ko-KR" altLang="en-US" sz="2800"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Không giống như kiểu dữ liệu Ma trận cục bộ, các giá trị cho kiểu dữ liệu Ma trận phân tán được phân phối</a:t>
            </a:r>
            <a:endParaRPr lang="en-US" altLang="ko-KR" dirty="0"/>
          </a:p>
          <a:p>
            <a:pPr lvl="1"/>
            <a:r>
              <a:rPr lang="vi-VN" altLang="ko-KR" dirty="0"/>
              <a:t>Được lưu trữ trong một hoặc nhiều RDD - hãy nhớ rằng RDD được tự phân phối</a:t>
            </a:r>
          </a:p>
          <a:p>
            <a:pPr lvl="1"/>
            <a:r>
              <a:rPr lang="vi-VN" altLang="ko-KR" dirty="0"/>
              <a:t>Các chỉ số hàng và cột được lưu trữ dưới dạng dài</a:t>
            </a:r>
            <a:endParaRPr lang="en-US" altLang="ko-KR" dirty="0"/>
          </a:p>
          <a:p>
            <a:r>
              <a:rPr lang="en-US" altLang="ko-KR" dirty="0" err="1"/>
              <a:t>Phải</a:t>
            </a:r>
            <a:r>
              <a:rPr lang="en-US" altLang="ko-KR" dirty="0"/>
              <a:t> </a:t>
            </a:r>
            <a:r>
              <a:rPr lang="en-US" altLang="ko-KR" dirty="0" err="1"/>
              <a:t>thận</a:t>
            </a:r>
            <a:r>
              <a:rPr lang="en-US" altLang="ko-KR" dirty="0"/>
              <a:t> </a:t>
            </a:r>
            <a:r>
              <a:rPr lang="en-US" altLang="ko-KR" dirty="0" err="1"/>
              <a:t>trọng</a:t>
            </a:r>
            <a:r>
              <a:rPr lang="en-US" altLang="ko-KR" dirty="0"/>
              <a:t> </a:t>
            </a:r>
            <a:r>
              <a:rPr lang="en-US" altLang="ko-KR" dirty="0" err="1"/>
              <a:t>khi</a:t>
            </a:r>
            <a:r>
              <a:rPr lang="en-US" altLang="ko-KR" dirty="0"/>
              <a:t> </a:t>
            </a:r>
            <a:r>
              <a:rPr lang="en-US" altLang="ko-KR" dirty="0" err="1"/>
              <a:t>chọn</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này</a:t>
            </a:r>
            <a:endParaRPr lang="en-US" altLang="ko-KR" dirty="0"/>
          </a:p>
          <a:p>
            <a:pPr lvl="1"/>
            <a:r>
              <a:rPr lang="vi-VN" altLang="ko-KR" dirty="0"/>
              <a:t>Thay đổi Ma trận phân tán thành kiểu dữ liệu khác sẽ liên quan đến tất cả Người thi hành xáo trộn dữ liệu của họ</a:t>
            </a:r>
          </a:p>
          <a:p>
            <a:pPr lvl="1"/>
            <a:r>
              <a:rPr lang="vi-VN" altLang="ko-KR" dirty="0"/>
              <a:t>Xáo trộn rất tốn kém và liên quan đến I/O qua mạng</a:t>
            </a:r>
            <a:endParaRPr lang="en-US" altLang="ko-KR" dirty="0"/>
          </a:p>
          <a:p>
            <a:r>
              <a:rPr lang="vi-VN" altLang="ko-KR" dirty="0"/>
              <a:t>Bốn loại ma trận phân tán được triển khai:</a:t>
            </a:r>
            <a:endParaRPr lang="en-US" altLang="ko-KR" dirty="0"/>
          </a:p>
          <a:p>
            <a:pPr lvl="1"/>
            <a:r>
              <a:rPr lang="en-US" altLang="ko-KR" dirty="0"/>
              <a:t>RowMatrix</a:t>
            </a:r>
          </a:p>
          <a:p>
            <a:pPr lvl="1"/>
            <a:r>
              <a:rPr lang="en-US" altLang="ko-KR" dirty="0"/>
              <a:t>IndexedRowMatrix</a:t>
            </a:r>
          </a:p>
          <a:p>
            <a:pPr lvl="1"/>
            <a:r>
              <a:rPr lang="en-US" altLang="ko-KR" dirty="0"/>
              <a:t>CoordinateMatrix</a:t>
            </a:r>
          </a:p>
          <a:p>
            <a:pPr lvl="1"/>
            <a:r>
              <a:rPr lang="en-US" altLang="ko-KR" dirty="0"/>
              <a:t>BlockMatrix</a:t>
            </a:r>
          </a:p>
          <a:p>
            <a:endParaRPr lang="en-US" altLang="ko-KR" dirty="0"/>
          </a:p>
        </p:txBody>
      </p:sp>
    </p:spTree>
    <p:extLst>
      <p:ext uri="{BB962C8B-B14F-4D97-AF65-F5344CB8AC3E}">
        <p14:creationId xmlns:p14="http://schemas.microsoft.com/office/powerpoint/2010/main" val="1618931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Ma </a:t>
            </a:r>
            <a:r>
              <a:rPr lang="en-US" altLang="ko-KR" dirty="0" err="1">
                <a:latin typeface="iCiel Samsung Sharp Sans Bold" pitchFamily="2" charset="0"/>
                <a:ea typeface="iCiel Samsung Sharp Sans Bold" pitchFamily="2" charset="0"/>
                <a:cs typeface="iCiel Samsung Sharp Sans Bold" pitchFamily="2" charset="0"/>
              </a:rPr>
              <a:t>trận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hàng</a:t>
            </a:r>
            <a:r>
              <a:rPr lang="en-US" altLang="ko-KR" dirty="0">
                <a:latin typeface="iCiel Samsung Sharp Sans Bold" pitchFamily="2" charset="0"/>
                <a:ea typeface="iCiel Samsung Sharp Sans Bold" pitchFamily="2" charset="0"/>
                <a:cs typeface="iCiel Samsung Sharp Sans Bold" pitchFamily="2" charset="0"/>
              </a:rPr>
              <a:t> (Row Matrix)</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RowMatrix là một ma trận phân tán, trong đó mỗi hàng được lưu trữ dưới dạng một vectơ cục bộ</a:t>
            </a:r>
          </a:p>
          <a:p>
            <a:r>
              <a:rPr lang="vi-VN" altLang="ko-KR" dirty="0"/>
              <a:t>Các chỉ số hàng không quan trọng và do đó các vectơ cục bộ có thể được tổ chức thành các RDD</a:t>
            </a:r>
            <a:endParaRPr lang="en-US" altLang="ko-KR" dirty="0"/>
          </a:p>
        </p:txBody>
      </p:sp>
      <p:sp>
        <p:nvSpPr>
          <p:cNvPr id="10" name="TextBox 9">
            <a:extLst>
              <a:ext uri="{FF2B5EF4-FFF2-40B4-BE49-F238E27FC236}">
                <a16:creationId xmlns:a16="http://schemas.microsoft.com/office/drawing/2014/main" id="{39FFAE90-C690-46E8-AF49-59087CA5C960}"/>
              </a:ext>
            </a:extLst>
          </p:cNvPr>
          <p:cNvSpPr txBox="1"/>
          <p:nvPr/>
        </p:nvSpPr>
        <p:spPr>
          <a:xfrm>
            <a:off x="677908" y="2864880"/>
            <a:ext cx="7812000" cy="247006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from pyspark.mllib.linalg.distributed import RowMatrix</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RDD of vectors.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rows = sc.parallelize([[1, 2, 3], [4, 5, 6], [7, 8, 9], [10, 11, 12]])</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 RowMatrix from an RDD of vectors.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mat = RowMatrix(rows)</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Get its size.</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 = mat.numRows()  # 4</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n = mat.numCols()  # 3</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Get the rows as an RDD of vectors again.</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rowsRDD = mat.rows</a:t>
            </a:r>
          </a:p>
        </p:txBody>
      </p:sp>
    </p:spTree>
    <p:extLst>
      <p:ext uri="{BB962C8B-B14F-4D97-AF65-F5344CB8AC3E}">
        <p14:creationId xmlns:p14="http://schemas.microsoft.com/office/powerpoint/2010/main" val="1678241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a:t>
            </a:r>
            <a:r>
              <a:rPr lang="en-US" altLang="ko-KR" dirty="0" err="1">
                <a:latin typeface="iCiel Samsung Sharp Sans Bold" pitchFamily="2" charset="0"/>
                <a:ea typeface="iCiel Samsung Sharp Sans Bold" pitchFamily="2" charset="0"/>
                <a:cs typeface="iCiel Samsung Sharp Sans Bold" pitchFamily="2" charset="0"/>
              </a:rPr>
              <a:t>IndexedRowMatrix</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IndexedRowMatrix tương tự như RowMatrix nhưng hiện tại, các chỉ số hàng rất quan trọng</a:t>
            </a:r>
          </a:p>
          <a:p>
            <a:r>
              <a:rPr lang="vi-VN" altLang="ko-KR" dirty="0"/>
              <a:t>Được lưu trữ dưới dạng RDD của các hàng được lập chỉ mục</a:t>
            </a:r>
            <a:endParaRPr lang="en-US" altLang="ko-KR" dirty="0"/>
          </a:p>
          <a:p>
            <a:pPr lvl="1"/>
            <a:r>
              <a:rPr lang="vi-VN" altLang="ko-KR" dirty="0"/>
              <a:t>Các đối tượng Hàng được lập chỉ mục lưu trữ giá trị chỉ mục hàng</a:t>
            </a:r>
            <a:endParaRPr lang="ko-KR" altLang="en-US" dirty="0"/>
          </a:p>
        </p:txBody>
      </p:sp>
      <p:sp>
        <p:nvSpPr>
          <p:cNvPr id="10" name="TextBox 9">
            <a:extLst>
              <a:ext uri="{FF2B5EF4-FFF2-40B4-BE49-F238E27FC236}">
                <a16:creationId xmlns:a16="http://schemas.microsoft.com/office/drawing/2014/main" id="{E9E47EDA-401B-4474-89DA-74409986726B}"/>
              </a:ext>
            </a:extLst>
          </p:cNvPr>
          <p:cNvSpPr txBox="1"/>
          <p:nvPr/>
        </p:nvSpPr>
        <p:spPr>
          <a:xfrm>
            <a:off x="716104" y="3140968"/>
            <a:ext cx="7812000" cy="291970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from pyspark.mllib.linalg.distributed import IndexedRow, IndexedRowMatrix</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RDD of indexed rows using IndexedRow class: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indexedRows = sc.parallelize([IndexedRow(0, [1, 2, 3]),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IndexedRow(1, [4, 5, 6]),</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IndexedRow(2, [7, 8, 9]),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IndexedRow(3, [10, 11, 12])])</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Or by using  a tuple of (&lt;index long&gt;, &lt;value vector&gt;)</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indexedRows = sc.parallelize([(0, [1, 2, 3]),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(1, [4, 5, 6]),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(2, [7, 8, 9]),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(3, [10, 11, 12])])</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IndexedRowMatrix from an RDD of IndexedRows.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mat = IndexedRowMatrix(indexedRows)</a:t>
            </a:r>
          </a:p>
        </p:txBody>
      </p:sp>
    </p:spTree>
    <p:extLst>
      <p:ext uri="{BB962C8B-B14F-4D97-AF65-F5344CB8AC3E}">
        <p14:creationId xmlns:p14="http://schemas.microsoft.com/office/powerpoint/2010/main" val="28127960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a:t>
            </a:r>
            <a:r>
              <a:rPr lang="en-US" altLang="ko-KR" dirty="0" err="1">
                <a:latin typeface="iCiel Samsung Sharp Sans Bold" pitchFamily="2" charset="0"/>
                <a:ea typeface="iCiel Samsung Sharp Sans Bold" pitchFamily="2" charset="0"/>
                <a:cs typeface="iCiel Samsung Sharp Sans Bold" pitchFamily="2" charset="0"/>
              </a:rPr>
              <a:t>CoordinateMatrix</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Ma trận tọa độ được sử dụng khi cả chỉ số hàng và cột đều quan trọng</a:t>
            </a:r>
          </a:p>
          <a:p>
            <a:r>
              <a:rPr lang="vi-VN" altLang="ko-KR" dirty="0"/>
              <a:t>Được lưu trữ dưới dạng RDD của bộ dữ liệu hoặc lớp MatrixEntry</a:t>
            </a:r>
            <a:endParaRPr lang="en-US" altLang="ko-KR" dirty="0"/>
          </a:p>
          <a:p>
            <a:pPr lvl="1"/>
            <a:r>
              <a:rPr lang="en-US" altLang="ko-KR" dirty="0" err="1"/>
              <a:t>Mỗi</a:t>
            </a:r>
            <a:r>
              <a:rPr lang="en-US" altLang="ko-KR" dirty="0"/>
              <a:t> tuple </a:t>
            </a:r>
            <a:r>
              <a:rPr lang="en-US" altLang="ko-KR" dirty="0">
                <a:sym typeface="Wingdings" pitchFamily="2" charset="2"/>
              </a:rPr>
              <a:t> </a:t>
            </a:r>
            <a:r>
              <a:rPr lang="en-US" altLang="ko-KR" dirty="0"/>
              <a:t> (&lt;</a:t>
            </a:r>
            <a:r>
              <a:rPr lang="en-US" altLang="ko-KR" dirty="0" err="1"/>
              <a:t>chỉ</a:t>
            </a:r>
            <a:r>
              <a:rPr lang="en-US" altLang="ko-KR" dirty="0"/>
              <a:t> </a:t>
            </a:r>
            <a:r>
              <a:rPr lang="en-US" altLang="ko-KR" dirty="0" err="1"/>
              <a:t>số</a:t>
            </a:r>
            <a:r>
              <a:rPr lang="en-US" altLang="ko-KR" dirty="0"/>
              <a:t> </a:t>
            </a:r>
            <a:r>
              <a:rPr lang="en-US" altLang="ko-KR" dirty="0" err="1"/>
              <a:t>hàng</a:t>
            </a:r>
            <a:r>
              <a:rPr lang="en-US" altLang="ko-KR" dirty="0"/>
              <a:t>&gt; </a:t>
            </a:r>
            <a:r>
              <a:rPr lang="en-US" altLang="ko-KR" dirty="0" err="1"/>
              <a:t>của</a:t>
            </a:r>
            <a:r>
              <a:rPr lang="en-US" altLang="ko-KR" dirty="0"/>
              <a:t> </a:t>
            </a:r>
            <a:r>
              <a:rPr lang="en-US" altLang="ko-KR" dirty="0" err="1"/>
              <a:t>loại</a:t>
            </a:r>
            <a:r>
              <a:rPr lang="en-US" altLang="ko-KR" dirty="0"/>
              <a:t> </a:t>
            </a:r>
            <a:r>
              <a:rPr lang="en-US" altLang="ko-KR" dirty="0" err="1"/>
              <a:t>dài</a:t>
            </a:r>
            <a:r>
              <a:rPr lang="en-US" altLang="ko-KR" dirty="0"/>
              <a:t>, &lt;</a:t>
            </a:r>
            <a:r>
              <a:rPr lang="en-US" altLang="ko-KR" dirty="0" err="1"/>
              <a:t>chỉ</a:t>
            </a:r>
            <a:r>
              <a:rPr lang="en-US" altLang="ko-KR" dirty="0"/>
              <a:t> </a:t>
            </a:r>
            <a:r>
              <a:rPr lang="en-US" altLang="ko-KR" dirty="0" err="1"/>
              <a:t>số</a:t>
            </a:r>
            <a:r>
              <a:rPr lang="en-US" altLang="ko-KR" dirty="0"/>
              <a:t> </a:t>
            </a:r>
            <a:r>
              <a:rPr lang="en-US" altLang="ko-KR" dirty="0" err="1"/>
              <a:t>cột</a:t>
            </a:r>
            <a:r>
              <a:rPr lang="en-US" altLang="ko-KR" dirty="0"/>
              <a:t> </a:t>
            </a:r>
            <a:r>
              <a:rPr lang="en-US" altLang="ko-KR" dirty="0" err="1"/>
              <a:t>của</a:t>
            </a:r>
            <a:r>
              <a:rPr lang="en-US" altLang="ko-KR" dirty="0"/>
              <a:t> </a:t>
            </a:r>
            <a:r>
              <a:rPr lang="en-US" altLang="ko-KR" dirty="0" err="1"/>
              <a:t>loại</a:t>
            </a:r>
            <a:r>
              <a:rPr lang="en-US" altLang="ko-KR" dirty="0"/>
              <a:t> </a:t>
            </a:r>
            <a:r>
              <a:rPr lang="en-US" altLang="ko-KR" dirty="0" err="1"/>
              <a:t>dài</a:t>
            </a:r>
            <a:r>
              <a:rPr lang="en-US" altLang="ko-KR" dirty="0"/>
              <a:t>&gt;, &lt;</a:t>
            </a:r>
            <a:r>
              <a:rPr lang="en-US" altLang="ko-KR" dirty="0" err="1"/>
              <a:t>giá</a:t>
            </a:r>
            <a:r>
              <a:rPr lang="en-US" altLang="ko-KR" dirty="0"/>
              <a:t> </a:t>
            </a:r>
            <a:r>
              <a:rPr lang="en-US" altLang="ko-KR" dirty="0" err="1"/>
              <a:t>trị</a:t>
            </a:r>
            <a:r>
              <a:rPr lang="en-US" altLang="ko-KR" dirty="0"/>
              <a:t> </a:t>
            </a:r>
            <a:r>
              <a:rPr lang="en-US" altLang="ko-KR" dirty="0" err="1"/>
              <a:t>của</a:t>
            </a:r>
            <a:r>
              <a:rPr lang="en-US" altLang="ko-KR" dirty="0"/>
              <a:t> </a:t>
            </a:r>
            <a:r>
              <a:rPr lang="en-US" altLang="ko-KR" dirty="0" err="1"/>
              <a:t>loại</a:t>
            </a:r>
            <a:r>
              <a:rPr lang="en-US" altLang="ko-KR" dirty="0"/>
              <a:t> Double&gt;)</a:t>
            </a:r>
          </a:p>
          <a:p>
            <a:pPr lvl="1"/>
            <a:r>
              <a:rPr lang="vi-VN" altLang="ko-KR" dirty="0"/>
              <a:t>Ngoài ra, thay vì một bộ, lớp MatrixEntry có thể được sử dụng</a:t>
            </a:r>
            <a:endParaRPr lang="ko-KR" altLang="en-US" dirty="0"/>
          </a:p>
        </p:txBody>
      </p:sp>
      <p:sp>
        <p:nvSpPr>
          <p:cNvPr id="10" name="TextBox 9">
            <a:extLst>
              <a:ext uri="{FF2B5EF4-FFF2-40B4-BE49-F238E27FC236}">
                <a16:creationId xmlns:a16="http://schemas.microsoft.com/office/drawing/2014/main" id="{780C43E9-E94E-45DA-97A3-D2F6C8D61623}"/>
              </a:ext>
            </a:extLst>
          </p:cNvPr>
          <p:cNvSpPr txBox="1"/>
          <p:nvPr/>
        </p:nvSpPr>
        <p:spPr>
          <a:xfrm>
            <a:off x="687119" y="3586348"/>
            <a:ext cx="7812000" cy="251313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from pyspark.mllib.linalg.distributed import CoordinateMatrix, MatrixEntry</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RDD of coordinate entries using MatrixEntry class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entries = sc.parallelize([MatrixEntry(0, 0, 1.2),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MatrixEntry(1, 0, 2.1),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			        MatrixEntry(6, 1, 3.7)])</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Or using (long, long, float) tuples: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entries = sc.parallelize([(0, 0, 1.2), (1, 0, 2.1), (2, 1, 3.7)])</a:t>
            </a:r>
          </a:p>
          <a:p>
            <a:endParaRPr lang="en-US" altLang="ko-KR" sz="1200" dirty="0">
              <a:latin typeface="Courier New" panose="02070309020205020404" pitchFamily="49" charset="0"/>
              <a:ea typeface="SamsungOne-400" panose="020B0503030303020204" pitchFamily="34" charset="0"/>
              <a:cs typeface="Courier New" panose="02070309020205020404" pitchFamily="49" charset="0"/>
            </a:endParaRP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CoordinateMatrix from an RDD of MatrixEntries.</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mat = CoordinateMatrix(entries)</a:t>
            </a:r>
          </a:p>
        </p:txBody>
      </p:sp>
    </p:spTree>
    <p:extLst>
      <p:ext uri="{BB962C8B-B14F-4D97-AF65-F5344CB8AC3E}">
        <p14:creationId xmlns:p14="http://schemas.microsoft.com/office/powerpoint/2010/main" val="39247832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a:t>
            </a:r>
            <a:r>
              <a:rPr lang="en-US" altLang="ko-KR" dirty="0" err="1">
                <a:latin typeface="iCiel Samsung Sharp Sans Bold" pitchFamily="2" charset="0"/>
                <a:ea typeface="iCiel Samsung Sharp Sans Bold" pitchFamily="2" charset="0"/>
                <a:cs typeface="iCiel Samsung Sharp Sans Bold" pitchFamily="2" charset="0"/>
              </a:rPr>
              <a:t>BlockMatrix</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solidFill>
                  <a:schemeClr val="tx1"/>
                </a:solidFill>
              </a:rPr>
              <a:t>Một BlockMatrix là một ma trận phân tán được lưu trữ dưới dạng RDD của MatrixBlocks</a:t>
            </a:r>
          </a:p>
          <a:p>
            <a:r>
              <a:rPr lang="vi-VN" altLang="ko-KR" dirty="0">
                <a:solidFill>
                  <a:schemeClr val="tx1"/>
                </a:solidFill>
              </a:rPr>
              <a:t>Một MatrixBlock có thể được coi là một ma trận con của ma trận phân tán đầy đủ</a:t>
            </a:r>
            <a:endParaRPr lang="en" altLang="ko-KR" dirty="0">
              <a:solidFill>
                <a:schemeClr val="tx1"/>
              </a:solidFill>
            </a:endParaRPr>
          </a:p>
          <a:p>
            <a:pPr lvl="1"/>
            <a:r>
              <a:rPr lang="vi-VN" altLang="ko-KR" dirty="0">
                <a:solidFill>
                  <a:schemeClr val="tx1"/>
                </a:solidFill>
              </a:rPr>
              <a:t>Được biểu diễn bởi một bộ ( &lt;chỉ mục hàng ma trận con kiểu Int&gt;, &lt;chỉ mục cột ma trận con kiểu Int&gt;, Ma trận)</a:t>
            </a:r>
          </a:p>
          <a:p>
            <a:pPr lvl="1"/>
            <a:r>
              <a:rPr lang="vi-VN" altLang="ko-KR" dirty="0">
                <a:solidFill>
                  <a:schemeClr val="tx1"/>
                </a:solidFill>
              </a:rPr>
              <a:t>Ma trận là ma trận con thực sự</a:t>
            </a:r>
          </a:p>
          <a:p>
            <a:pPr lvl="1"/>
            <a:r>
              <a:rPr lang="vi-VN" altLang="ko-KR" dirty="0">
                <a:solidFill>
                  <a:schemeClr val="tx1"/>
                </a:solidFill>
              </a:rPr>
              <a:t>Kích thước của ma trận con có thể được định cấu hình là rowsPerBlock x colsPerBlock</a:t>
            </a:r>
          </a:p>
          <a:p>
            <a:pPr lvl="1"/>
            <a:r>
              <a:rPr lang="vi-VN" altLang="ko-KR" dirty="0">
                <a:solidFill>
                  <a:schemeClr val="tx1"/>
                </a:solidFill>
              </a:rPr>
              <a:t>Kích thước mặc định là 1024 x 1024</a:t>
            </a:r>
            <a:endParaRPr lang="en" altLang="ko-KR" dirty="0">
              <a:solidFill>
                <a:schemeClr val="tx1"/>
              </a:solidFill>
            </a:endParaRPr>
          </a:p>
          <a:p>
            <a:r>
              <a:rPr lang="en-US" altLang="ko-KR" dirty="0" err="1">
                <a:solidFill>
                  <a:schemeClr val="tx1"/>
                </a:solidFill>
              </a:rPr>
              <a:t>Dễ</a:t>
            </a:r>
            <a:r>
              <a:rPr lang="en-US" altLang="ko-KR" dirty="0">
                <a:solidFill>
                  <a:schemeClr val="tx1"/>
                </a:solidFill>
              </a:rPr>
              <a:t> </a:t>
            </a:r>
            <a:r>
              <a:rPr lang="en-US" altLang="ko-KR" dirty="0" err="1">
                <a:solidFill>
                  <a:schemeClr val="tx1"/>
                </a:solidFill>
              </a:rPr>
              <a:t>dàng</a:t>
            </a:r>
            <a:r>
              <a:rPr lang="en-US" altLang="ko-KR" dirty="0">
                <a:solidFill>
                  <a:schemeClr val="tx1"/>
                </a:solidFill>
              </a:rPr>
              <a:t> </a:t>
            </a:r>
            <a:r>
              <a:rPr lang="en-US" altLang="ko-KR" dirty="0" err="1">
                <a:solidFill>
                  <a:schemeClr val="tx1"/>
                </a:solidFill>
              </a:rPr>
              <a:t>nhất</a:t>
            </a:r>
            <a:r>
              <a:rPr lang="en-US" altLang="ko-KR" dirty="0">
                <a:solidFill>
                  <a:schemeClr val="tx1"/>
                </a:solidFill>
              </a:rPr>
              <a:t> </a:t>
            </a:r>
            <a:r>
              <a:rPr lang="en-US" altLang="ko-KR" dirty="0" err="1">
                <a:solidFill>
                  <a:schemeClr val="tx1"/>
                </a:solidFill>
              </a:rPr>
              <a:t>để</a:t>
            </a:r>
            <a:r>
              <a:rPr lang="en-US" altLang="ko-KR" dirty="0">
                <a:solidFill>
                  <a:schemeClr val="tx1"/>
                </a:solidFill>
              </a:rPr>
              <a:t> </a:t>
            </a:r>
            <a:r>
              <a:rPr lang="en-US" altLang="ko-KR" dirty="0" err="1">
                <a:solidFill>
                  <a:schemeClr val="tx1"/>
                </a:solidFill>
              </a:rPr>
              <a:t>tạo</a:t>
            </a:r>
            <a:r>
              <a:rPr lang="en-US" altLang="ko-KR" dirty="0">
                <a:solidFill>
                  <a:schemeClr val="tx1"/>
                </a:solidFill>
              </a:rPr>
              <a:t> </a:t>
            </a:r>
            <a:r>
              <a:rPr lang="en-US" altLang="ko-KR" dirty="0" err="1">
                <a:solidFill>
                  <a:schemeClr val="tx1"/>
                </a:solidFill>
              </a:rPr>
              <a:t>BlockMatrix</a:t>
            </a:r>
            <a:r>
              <a:rPr lang="en-US" altLang="ko-KR" dirty="0">
                <a:solidFill>
                  <a:schemeClr val="tx1"/>
                </a:solidFill>
              </a:rPr>
              <a:t> </a:t>
            </a:r>
            <a:r>
              <a:rPr lang="en-US" altLang="ko-KR" dirty="0" err="1">
                <a:solidFill>
                  <a:schemeClr val="tx1"/>
                </a:solidFill>
              </a:rPr>
              <a:t>bằng</a:t>
            </a:r>
            <a:r>
              <a:rPr lang="en-US" altLang="ko-KR" dirty="0">
                <a:solidFill>
                  <a:schemeClr val="tx1"/>
                </a:solidFill>
              </a:rPr>
              <a:t> </a:t>
            </a:r>
            <a:r>
              <a:rPr lang="en-US" altLang="ko-KR" dirty="0" err="1">
                <a:solidFill>
                  <a:schemeClr val="tx1"/>
                </a:solidFill>
              </a:rPr>
              <a:t>cách</a:t>
            </a:r>
            <a:r>
              <a:rPr lang="en-US" altLang="ko-KR" dirty="0">
                <a:solidFill>
                  <a:schemeClr val="tx1"/>
                </a:solidFill>
              </a:rPr>
              <a:t> </a:t>
            </a:r>
            <a:r>
              <a:rPr lang="en-US" altLang="ko-KR" dirty="0" err="1">
                <a:solidFill>
                  <a:schemeClr val="tx1"/>
                </a:solidFill>
              </a:rPr>
              <a:t>chuyển</a:t>
            </a:r>
            <a:r>
              <a:rPr lang="en-US" altLang="ko-KR" dirty="0">
                <a:solidFill>
                  <a:schemeClr val="tx1"/>
                </a:solidFill>
              </a:rPr>
              <a:t> </a:t>
            </a:r>
            <a:r>
              <a:rPr lang="en-US" altLang="ko-KR" dirty="0" err="1">
                <a:solidFill>
                  <a:schemeClr val="tx1"/>
                </a:solidFill>
              </a:rPr>
              <a:t>đổi</a:t>
            </a:r>
            <a:r>
              <a:rPr lang="en-US" altLang="ko-KR" dirty="0">
                <a:solidFill>
                  <a:schemeClr val="tx1"/>
                </a:solidFill>
              </a:rPr>
              <a:t> </a:t>
            </a:r>
            <a:r>
              <a:rPr lang="en-US" altLang="ko-KR" dirty="0" err="1">
                <a:solidFill>
                  <a:schemeClr val="tx1"/>
                </a:solidFill>
              </a:rPr>
              <a:t>IndexedRowMatrix</a:t>
            </a:r>
            <a:r>
              <a:rPr lang="en-US" altLang="ko-KR" dirty="0">
                <a:solidFill>
                  <a:schemeClr val="tx1"/>
                </a:solidFill>
              </a:rPr>
              <a:t> </a:t>
            </a:r>
            <a:r>
              <a:rPr lang="en-US" altLang="ko-KR" dirty="0" err="1">
                <a:solidFill>
                  <a:schemeClr val="tx1"/>
                </a:solidFill>
              </a:rPr>
              <a:t>hoặc</a:t>
            </a:r>
            <a:r>
              <a:rPr lang="en-US" altLang="ko-KR" dirty="0">
                <a:solidFill>
                  <a:schemeClr val="tx1"/>
                </a:solidFill>
              </a:rPr>
              <a:t> </a:t>
            </a:r>
            <a:r>
              <a:rPr lang="en-US" altLang="ko-KR" dirty="0" err="1">
                <a:solidFill>
                  <a:schemeClr val="tx1"/>
                </a:solidFill>
              </a:rPr>
              <a:t>Tọa</a:t>
            </a:r>
            <a:r>
              <a:rPr lang="en-US" altLang="ko-KR" dirty="0">
                <a:solidFill>
                  <a:schemeClr val="tx1"/>
                </a:solidFill>
              </a:rPr>
              <a:t> </a:t>
            </a:r>
            <a:r>
              <a:rPr lang="en-US" altLang="ko-KR" dirty="0" err="1">
                <a:solidFill>
                  <a:schemeClr val="tx1"/>
                </a:solidFill>
              </a:rPr>
              <a:t>độ</a:t>
            </a:r>
            <a:endParaRPr lang="en" altLang="ko-KR" dirty="0">
              <a:solidFill>
                <a:schemeClr val="tx1"/>
              </a:solidFill>
            </a:endParaRPr>
          </a:p>
          <a:p>
            <a:pPr lvl="1"/>
            <a:r>
              <a:rPr lang="vi-VN" altLang="ko-KR" dirty="0">
                <a:solidFill>
                  <a:schemeClr val="tx1"/>
                </a:solidFill>
              </a:rPr>
              <a:t>Sử dụng phương thức toBlockMatrix</a:t>
            </a:r>
            <a:endParaRPr lang="en" altLang="ko-KR" dirty="0">
              <a:solidFill>
                <a:schemeClr val="tx1"/>
              </a:solidFill>
            </a:endParaRPr>
          </a:p>
          <a:p>
            <a:r>
              <a:rPr lang="vi-VN" altLang="ko-KR" dirty="0">
                <a:solidFill>
                  <a:schemeClr val="tx1"/>
                </a:solidFill>
              </a:rPr>
              <a:t>BlockMatrix hỗ trợ các phương thức như cộng và nhân với các BlockMatrix khác</a:t>
            </a:r>
          </a:p>
          <a:p>
            <a:r>
              <a:rPr lang="vi-VN" altLang="ko-KR" dirty="0">
                <a:solidFill>
                  <a:schemeClr val="tx1"/>
                </a:solidFill>
              </a:rPr>
              <a:t>Ngoài ra còn có chức năng xác thực () xác minh việc tạo đúng BlockMatrix nếu toBlockMatrix không được sử dụng và được tạo thủ công thông qua mã</a:t>
            </a:r>
            <a:endParaRPr lang="en" altLang="ko-KR" dirty="0">
              <a:solidFill>
                <a:schemeClr val="tx1"/>
              </a:solidFill>
            </a:endParaRPr>
          </a:p>
        </p:txBody>
      </p:sp>
    </p:spTree>
    <p:extLst>
      <p:ext uri="{BB962C8B-B14F-4D97-AF65-F5344CB8AC3E}">
        <p14:creationId xmlns:p14="http://schemas.microsoft.com/office/powerpoint/2010/main" val="441765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a:t>
            </a:r>
            <a:r>
              <a:rPr lang="en-US" altLang="ko-KR" dirty="0" err="1">
                <a:latin typeface="iCiel Samsung Sharp Sans Bold" pitchFamily="2" charset="0"/>
                <a:ea typeface="iCiel Samsung Sharp Sans Bold" pitchFamily="2" charset="0"/>
                <a:cs typeface="iCiel Samsung Sharp Sans Bold" pitchFamily="2" charset="0"/>
              </a:rPr>
              <a:t>BlockMatrix</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solidFill>
                  <a:schemeClr val="tx1"/>
                </a:solidFill>
              </a:rPr>
              <a:t>Một BlockMatrix là một ma trận phân tán được hỗ trợ bởi một RDD của MatrixBlocks</a:t>
            </a:r>
            <a:endParaRPr lang="ko-KR" altLang="en-US" dirty="0"/>
          </a:p>
        </p:txBody>
      </p:sp>
      <p:sp>
        <p:nvSpPr>
          <p:cNvPr id="10" name="TextBox 9">
            <a:extLst>
              <a:ext uri="{FF2B5EF4-FFF2-40B4-BE49-F238E27FC236}">
                <a16:creationId xmlns:a16="http://schemas.microsoft.com/office/drawing/2014/main" id="{5BE492DD-956B-4B76-A429-F31D48885AA3}"/>
              </a:ext>
            </a:extLst>
          </p:cNvPr>
          <p:cNvSpPr txBox="1"/>
          <p:nvPr/>
        </p:nvSpPr>
        <p:spPr>
          <a:xfrm>
            <a:off x="697117" y="2528888"/>
            <a:ext cx="7812000" cy="37449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from pyspark.mllib.linalg import Matrices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from pyspark.mllib.linalg.distributed import BlockMatrix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an RDD of sub-matrix blocks.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blocks = sc.parallelize([((0, 0), Matrices.dense(3, 3, [1, 2, 3, 4, 5, 6,7,8,9])), ((1, 1), Matrices.dense(3, 3, [10, 11, 12, 13, 14, 15, 16, 17, 18,])),((2,0), Matrices.dense(3,3, [1, 1, 1, 1, 1, 1, 1, 1, 1]))])</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Create a BlockMatrix from an RDD of sub-matrix blocks.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mat = BlockMatrix(blocks, 3, 3)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Get its size.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m = mat.numRows() </a:t>
            </a:r>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3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n = mat.numCols() </a:t>
            </a:r>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3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Get the blocks as an RDD of sub-matrix blocks.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blocksRDD = mat.blocks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Convert to a LocalMatrix.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localMat = mat.toLocalMatrix()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Convert to an IndexedRowMatrix.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indexedRowMat = mat.toIndexedRowMatrix() </a:t>
            </a:r>
          </a:p>
          <a:p>
            <a:r>
              <a:rPr lang="en-US" altLang="ko-KR" sz="1200" dirty="0">
                <a:solidFill>
                  <a:srgbClr val="00B0F0"/>
                </a:solidFill>
                <a:latin typeface="Courier New" panose="02070309020205020404" pitchFamily="49" charset="0"/>
                <a:ea typeface="STXihei" panose="020B0503020204020204" pitchFamily="2" charset="-122"/>
                <a:cs typeface="Courier New" panose="02070309020205020404" pitchFamily="49" charset="0"/>
              </a:rPr>
              <a:t># Convert to a CoordinateMatrix. </a:t>
            </a:r>
          </a:p>
          <a:p>
            <a:r>
              <a:rPr lang="en-US" altLang="ko-KR" sz="1200" dirty="0">
                <a:latin typeface="Courier New" panose="02070309020205020404" pitchFamily="49" charset="0"/>
                <a:ea typeface="SamsungOne-400" panose="020B0503030303020204" pitchFamily="34" charset="0"/>
                <a:cs typeface="Courier New" panose="02070309020205020404" pitchFamily="49" charset="0"/>
              </a:rPr>
              <a:t>coordinateMat = mat.toCoordinateMatrix()</a:t>
            </a:r>
          </a:p>
        </p:txBody>
      </p:sp>
    </p:spTree>
    <p:extLst>
      <p:ext uri="{BB962C8B-B14F-4D97-AF65-F5344CB8AC3E}">
        <p14:creationId xmlns:p14="http://schemas.microsoft.com/office/powerpoint/2010/main" val="3043323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latin typeface="iCiel Samsung Sharp Sans Bold" pitchFamily="2" charset="0"/>
                <a:ea typeface="iCiel Samsung Sharp Sans Bold" pitchFamily="2" charset="0"/>
                <a:cs typeface="iCiel Samsung Sharp Sans Bold" pitchFamily="2" charset="0"/>
              </a:rPr>
              <a:t>[Lab1]</a:t>
            </a:r>
          </a:p>
          <a:p>
            <a:r>
              <a:rPr lang="en-US" altLang="ko-KR" sz="2800" dirty="0" err="1">
                <a:latin typeface="iCiel Samsung Sharp Sans Bold" pitchFamily="2" charset="0"/>
                <a:ea typeface="iCiel Samsung Sharp Sans Bold" pitchFamily="2" charset="0"/>
                <a:cs typeface="iCiel Samsung Sharp Sans Bold" pitchFamily="2" charset="0"/>
              </a:rPr>
              <a:t>Làm</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việc</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với</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Học</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máy</a:t>
            </a:r>
            <a:r>
              <a:rPr lang="en-US" altLang="ko-KR" sz="2800" dirty="0">
                <a:latin typeface="iCiel Samsung Sharp Sans Bold" pitchFamily="2" charset="0"/>
                <a:ea typeface="iCiel Samsung Sharp Sans Bold" pitchFamily="2" charset="0"/>
                <a:cs typeface="iCiel Samsung Sharp Sans Bold" pitchFamily="2" charset="0"/>
              </a:rPr>
              <a:t> Azure</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120426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latin typeface="iCiel Samsung Sharp Sans Bold" pitchFamily="2" charset="0"/>
                <a:ea typeface="iCiel Samsung Sharp Sans Bold" pitchFamily="2" charset="0"/>
                <a:cs typeface="iCiel Samsung Sharp Sans Bold" pitchFamily="2" charset="0"/>
              </a:rPr>
              <a:t>[Lab2]</a:t>
            </a:r>
          </a:p>
          <a:p>
            <a:r>
              <a:rPr lang="en-US" altLang="ko-KR" sz="2800" dirty="0" err="1">
                <a:latin typeface="iCiel Samsung Sharp Sans Bold" pitchFamily="2" charset="0"/>
                <a:ea typeface="iCiel Samsung Sharp Sans Bold" pitchFamily="2" charset="0"/>
                <a:cs typeface="iCiel Samsung Sharp Sans Bold" pitchFamily="2" charset="0"/>
              </a:rPr>
              <a:t>Làm</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việc</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với</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SageMaker</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trong</a:t>
            </a:r>
            <a:r>
              <a:rPr lang="en-US" altLang="ko-KR" sz="2800" dirty="0">
                <a:latin typeface="iCiel Samsung Sharp Sans Bold" pitchFamily="2" charset="0"/>
                <a:ea typeface="iCiel Samsung Sharp Sans Bold" pitchFamily="2" charset="0"/>
                <a:cs typeface="iCiel Samsung Sharp Sans Bold" pitchFamily="2" charset="0"/>
              </a:rPr>
              <a:t> AWS</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1860383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AA8428B-1560-4BBE-B9D3-9D7523637892}"/>
              </a:ext>
            </a:extLst>
          </p:cNvPr>
          <p:cNvSpPr>
            <a:spLocks noGrp="1"/>
          </p:cNvSpPr>
          <p:nvPr>
            <p:ph type="body" sz="quarter" idx="10"/>
          </p:nvPr>
        </p:nvSpPr>
        <p:spPr>
          <a:xfrm>
            <a:off x="985322" y="2524714"/>
            <a:ext cx="5046509" cy="1329932"/>
          </a:xfrm>
        </p:spPr>
        <p:txBody>
          <a:bodyPr/>
          <a:lstStyle/>
          <a:p>
            <a:r>
              <a:rPr lang="vi-VN" altLang="ko-KR" dirty="0">
                <a:latin typeface="iCiel Samsung Sharp Sans Bold" pitchFamily="2" charset="0"/>
                <a:ea typeface="iCiel Samsung Sharp Sans Bold" pitchFamily="2" charset="0"/>
                <a:cs typeface="iCiel Samsung Sharp Sans Bold" pitchFamily="2" charset="0"/>
              </a:rPr>
              <a:t>Thư viện 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vi-VN" altLang="ko-KR" dirty="0">
                <a:latin typeface="iCiel Samsung Sharp Sans Bold" pitchFamily="2" charset="0"/>
                <a:ea typeface="iCiel Samsung Sharp Sans Bold" pitchFamily="2" charset="0"/>
                <a:cs typeface="iCiel Samsung Sharp Sans Bold" pitchFamily="2" charset="0"/>
              </a:rPr>
              <a:t> Spark</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60A0A515-993A-43F7-BBAC-56AAFADD4493}"/>
              </a:ext>
            </a:extLst>
          </p:cNvPr>
          <p:cNvSpPr>
            <a:spLocks noGrp="1"/>
          </p:cNvSpPr>
          <p:nvPr>
            <p:ph type="body" sz="quarter" idx="12"/>
          </p:nvPr>
        </p:nvSpPr>
        <p:spPr/>
        <p:txBody>
          <a:bodyPr/>
          <a:lstStyle/>
          <a:p>
            <a:r>
              <a:rPr lang="vi-VN" altLang="ko-KR" dirty="0">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221197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định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nghĩa</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2</a:t>
            </a:r>
            <a:r>
              <a:rPr lang="en-US" altLang="ko-KR" dirty="0">
                <a:latin typeface="iCiel Samsung Sharp Sans Bold" pitchFamily="2" charset="0"/>
                <a:ea typeface="iCiel Samsung Sharp Sans Bold" pitchFamily="2" charset="0"/>
                <a:cs typeface="iCiel Samsung Sharp Sans Bold" pitchFamily="2" charset="0"/>
              </a:rPr>
              <a:t>/3)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3937274" cy="3877671"/>
          </a:xfrm>
        </p:spPr>
        <p:txBody>
          <a:bodyPr/>
          <a:lstStyle/>
          <a:p>
            <a:pPr>
              <a:spcAft>
                <a:spcPts val="600"/>
              </a:spcAft>
            </a:pPr>
            <a:r>
              <a:rPr lang="vi-VN" altLang="ko-KR" dirty="0">
                <a:solidFill>
                  <a:schemeClr val="tx1">
                    <a:lumMod val="85000"/>
                    <a:lumOff val="15000"/>
                  </a:schemeClr>
                </a:solidFill>
              </a:rPr>
              <a:t>Thông số</a:t>
            </a:r>
            <a:r>
              <a:rPr lang="en-US" altLang="ko-KR" dirty="0">
                <a:solidFill>
                  <a:schemeClr val="tx1">
                    <a:lumMod val="85000"/>
                    <a:lumOff val="15000"/>
                  </a:schemeClr>
                </a:solidFill>
              </a:rPr>
              <a:t>:</a:t>
            </a:r>
          </a:p>
          <a:p>
            <a:pPr lvl="1"/>
            <a:r>
              <a:rPr lang="vi-VN" altLang="ko-KR" dirty="0"/>
              <a:t>Được học từ dữ liệu bằng cách đào tạo và không được thiết lập thủ công bởi người thực hành</a:t>
            </a:r>
          </a:p>
          <a:p>
            <a:pPr lvl="1"/>
            <a:r>
              <a:rPr lang="vi-VN" altLang="ko-KR" dirty="0"/>
              <a:t>Chứa mẫu dữ liệu</a:t>
            </a:r>
          </a:p>
          <a:p>
            <a:pPr lvl="1"/>
            <a:r>
              <a:rPr lang="vi-VN" altLang="ko-KR" dirty="0"/>
              <a:t>Ví dụ) Hệ số hồi quy tuyến tính</a:t>
            </a:r>
          </a:p>
          <a:p>
            <a:pPr lvl="1"/>
            <a:r>
              <a:rPr lang="vi-VN" altLang="ko-KR" dirty="0"/>
              <a:t>Ví dụ) Trọng số của mạng lưới thần kinh</a:t>
            </a:r>
            <a:endParaRPr lang="en-US" altLang="ko-KR" dirty="0"/>
          </a:p>
          <a:p>
            <a:r>
              <a:rPr lang="vi-VN" altLang="ko-KR" dirty="0">
                <a:solidFill>
                  <a:schemeClr val="tx1">
                    <a:lumMod val="85000"/>
                    <a:lumOff val="15000"/>
                  </a:schemeClr>
                </a:solidFill>
              </a:rPr>
              <a:t>Siêu tham số</a:t>
            </a:r>
            <a:r>
              <a:rPr lang="en-US" altLang="ko-KR" dirty="0">
                <a:solidFill>
                  <a:schemeClr val="tx1">
                    <a:lumMod val="85000"/>
                    <a:lumOff val="15000"/>
                  </a:schemeClr>
                </a:solidFill>
              </a:rPr>
              <a:t>:</a:t>
            </a:r>
          </a:p>
          <a:p>
            <a:pPr lvl="1"/>
            <a:r>
              <a:rPr lang="vi-VN" altLang="ko-KR" dirty="0">
                <a:solidFill>
                  <a:schemeClr val="tx1">
                    <a:lumMod val="85000"/>
                    <a:lumOff val="15000"/>
                  </a:schemeClr>
                </a:solidFill>
              </a:rPr>
              <a:t>Người thực hành có thể cài đặt thủ công</a:t>
            </a:r>
          </a:p>
          <a:p>
            <a:pPr lvl="1"/>
            <a:r>
              <a:rPr lang="vi-VN" altLang="ko-KR" dirty="0">
                <a:solidFill>
                  <a:schemeClr val="tx1">
                    <a:lumMod val="85000"/>
                    <a:lumOff val="15000"/>
                  </a:schemeClr>
                </a:solidFill>
              </a:rPr>
              <a:t>Có thể được điều chỉnh để tối ưu hóa hiệu suất học máy</a:t>
            </a:r>
          </a:p>
          <a:p>
            <a:pPr lvl="1"/>
            <a:r>
              <a:rPr lang="vi-VN" altLang="ko-KR" dirty="0">
                <a:solidFill>
                  <a:schemeClr val="tx1">
                    <a:lumMod val="85000"/>
                    <a:lumOff val="15000"/>
                  </a:schemeClr>
                </a:solidFill>
              </a:rPr>
              <a:t>Ví dụ) </a:t>
            </a:r>
            <a:r>
              <a:rPr lang="ko-KR" altLang="vi-VN" dirty="0">
                <a:solidFill>
                  <a:schemeClr val="tx1">
                    <a:lumMod val="85000"/>
                    <a:lumOff val="15000"/>
                  </a:schemeClr>
                </a:solidFill>
              </a:rPr>
              <a:t>𝑘 </a:t>
            </a:r>
            <a:r>
              <a:rPr lang="vi-VN" altLang="ko-KR" dirty="0">
                <a:solidFill>
                  <a:schemeClr val="tx1">
                    <a:lumMod val="85000"/>
                    <a:lumOff val="15000"/>
                  </a:schemeClr>
                </a:solidFill>
              </a:rPr>
              <a:t>trong thuật toán KNN</a:t>
            </a:r>
          </a:p>
          <a:p>
            <a:pPr lvl="1"/>
            <a:r>
              <a:rPr lang="vi-VN" altLang="ko-KR" dirty="0">
                <a:solidFill>
                  <a:schemeClr val="tx1">
                    <a:lumMod val="85000"/>
                    <a:lumOff val="15000"/>
                  </a:schemeClr>
                </a:solidFill>
              </a:rPr>
              <a:t>Ví dụ) Tốc độ học tập trong mạng lưới thần kinh</a:t>
            </a:r>
          </a:p>
          <a:p>
            <a:pPr lvl="1"/>
            <a:r>
              <a:rPr lang="vi-VN" altLang="ko-KR" dirty="0">
                <a:solidFill>
                  <a:schemeClr val="tx1">
                    <a:lumMod val="85000"/>
                    <a:lumOff val="15000"/>
                  </a:schemeClr>
                </a:solidFill>
              </a:rPr>
              <a:t>Ví dụ) Độ sâu tối đa trong thuật toán Tree</a:t>
            </a:r>
            <a:endParaRPr lang="en-US" altLang="ko-KR" dirty="0">
              <a:solidFill>
                <a:schemeClr val="tx1">
                  <a:lumMod val="85000"/>
                  <a:lumOff val="15000"/>
                </a:schemeClr>
              </a:solidFill>
            </a:endParaRPr>
          </a:p>
          <a:p>
            <a:endParaRPr lang="en-US" altLang="ko-KR" dirty="0"/>
          </a:p>
        </p:txBody>
      </p:sp>
      <p:grpSp>
        <p:nvGrpSpPr>
          <p:cNvPr id="11" name="그룹 10">
            <a:extLst>
              <a:ext uri="{FF2B5EF4-FFF2-40B4-BE49-F238E27FC236}">
                <a16:creationId xmlns:a16="http://schemas.microsoft.com/office/drawing/2014/main" id="{25377D6D-964C-4BD0-B061-D4AE986BE02D}"/>
              </a:ext>
            </a:extLst>
          </p:cNvPr>
          <p:cNvGrpSpPr/>
          <p:nvPr/>
        </p:nvGrpSpPr>
        <p:grpSpPr>
          <a:xfrm>
            <a:off x="5150140" y="4476649"/>
            <a:ext cx="4115321" cy="950661"/>
            <a:chOff x="4927294" y="3957007"/>
            <a:chExt cx="4115321" cy="950661"/>
          </a:xfrm>
        </p:grpSpPr>
        <p:pic>
          <p:nvPicPr>
            <p:cNvPr id="12" name="그림 11">
              <a:extLst>
                <a:ext uri="{FF2B5EF4-FFF2-40B4-BE49-F238E27FC236}">
                  <a16:creationId xmlns:a16="http://schemas.microsoft.com/office/drawing/2014/main" id="{03B90BA5-019F-43A2-8F3E-A86556FDF0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203" y="4350528"/>
              <a:ext cx="739412" cy="504678"/>
            </a:xfrm>
            <a:prstGeom prst="rect">
              <a:avLst/>
            </a:prstGeom>
          </p:spPr>
        </p:pic>
        <p:pic>
          <p:nvPicPr>
            <p:cNvPr id="13" name="그림 12">
              <a:extLst>
                <a:ext uri="{FF2B5EF4-FFF2-40B4-BE49-F238E27FC236}">
                  <a16:creationId xmlns:a16="http://schemas.microsoft.com/office/drawing/2014/main" id="{ACBACD55-A18A-43FA-B044-E65F8D56B1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588" y="4298067"/>
              <a:ext cx="560833" cy="609601"/>
            </a:xfrm>
            <a:prstGeom prst="rect">
              <a:avLst/>
            </a:prstGeom>
          </p:spPr>
        </p:pic>
        <p:pic>
          <p:nvPicPr>
            <p:cNvPr id="14" name="그림 13">
              <a:extLst>
                <a:ext uri="{FF2B5EF4-FFF2-40B4-BE49-F238E27FC236}">
                  <a16:creationId xmlns:a16="http://schemas.microsoft.com/office/drawing/2014/main" id="{C6BD898B-4858-4115-BECF-E5D5F8B21B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4270" y="4301115"/>
              <a:ext cx="594361" cy="603505"/>
            </a:xfrm>
            <a:prstGeom prst="rect">
              <a:avLst/>
            </a:prstGeom>
          </p:spPr>
        </p:pic>
        <p:sp>
          <p:nvSpPr>
            <p:cNvPr id="15" name="아래로 구부러진 화살표 11">
              <a:extLst>
                <a:ext uri="{FF2B5EF4-FFF2-40B4-BE49-F238E27FC236}">
                  <a16:creationId xmlns:a16="http://schemas.microsoft.com/office/drawing/2014/main" id="{4D1F7CB5-9FB6-4285-8180-FF8E37C8BF5C}"/>
                </a:ext>
              </a:extLst>
            </p:cNvPr>
            <p:cNvSpPr/>
            <p:nvPr/>
          </p:nvSpPr>
          <p:spPr>
            <a:xfrm>
              <a:off x="5763232" y="4561491"/>
              <a:ext cx="665163" cy="209752"/>
            </a:xfrm>
            <a:prstGeom prst="curvedDownArrow">
              <a:avLst>
                <a:gd name="adj1" fmla="val 36175"/>
                <a:gd name="adj2" fmla="val 101496"/>
                <a:gd name="adj3" fmla="val 25000"/>
              </a:avLst>
            </a:prstGeom>
            <a:solidFill>
              <a:srgbClr val="1F45B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80450E4D-4160-421A-907E-3EC52AD4978A}"/>
                </a:ext>
              </a:extLst>
            </p:cNvPr>
            <p:cNvSpPr/>
            <p:nvPr/>
          </p:nvSpPr>
          <p:spPr>
            <a:xfrm>
              <a:off x="5621219" y="4159006"/>
              <a:ext cx="920934" cy="276999"/>
            </a:xfrm>
            <a:prstGeom prst="rect">
              <a:avLst/>
            </a:prstGeom>
          </p:spPr>
          <p:txBody>
            <a:bodyPr wrap="square">
              <a:spAutoFit/>
            </a:bodyPr>
            <a:lstStyle/>
            <a:p>
              <a:pPr algn="ctr"/>
              <a:r>
                <a:rPr lang="en-US" altLang="ko-KR" sz="1200" dirty="0">
                  <a:solidFill>
                    <a:srgbClr val="1F45BC"/>
                  </a:solidFill>
                  <a:latin typeface="SamsungOne-600C" panose="020B0706030303020204" pitchFamily="34" charset="0"/>
                  <a:ea typeface="SamsungOne-600C" panose="020B0706030303020204" pitchFamily="34" charset="0"/>
                </a:rPr>
                <a:t>parameter</a:t>
              </a:r>
            </a:p>
          </p:txBody>
        </p:sp>
        <p:sp>
          <p:nvSpPr>
            <p:cNvPr id="17" name="직사각형 16">
              <a:extLst>
                <a:ext uri="{FF2B5EF4-FFF2-40B4-BE49-F238E27FC236}">
                  <a16:creationId xmlns:a16="http://schemas.microsoft.com/office/drawing/2014/main" id="{04A48E5E-D01B-4611-A55D-36A35D67D68C}"/>
                </a:ext>
              </a:extLst>
            </p:cNvPr>
            <p:cNvSpPr/>
            <p:nvPr/>
          </p:nvSpPr>
          <p:spPr>
            <a:xfrm>
              <a:off x="4927294" y="3957007"/>
              <a:ext cx="738401" cy="276999"/>
            </a:xfrm>
            <a:prstGeom prst="rect">
              <a:avLst/>
            </a:prstGeom>
          </p:spPr>
          <p:txBody>
            <a:bodyPr wrap="square">
              <a:spAutoFit/>
            </a:bodyPr>
            <a:lstStyle/>
            <a:p>
              <a:pPr algn="ctr"/>
              <a:r>
                <a:rPr lang="en-US" altLang="ko-KR" sz="1200" dirty="0">
                  <a:solidFill>
                    <a:srgbClr val="1F45BC"/>
                  </a:solidFill>
                  <a:latin typeface="SamsungOne-600C" panose="020B0706030303020204" pitchFamily="34" charset="0"/>
                  <a:ea typeface="SamsungOneKorean 400" panose="020B0503030303020204" pitchFamily="50" charset="-127"/>
                </a:rPr>
                <a:t>Data</a:t>
              </a:r>
            </a:p>
          </p:txBody>
        </p:sp>
        <p:sp>
          <p:nvSpPr>
            <p:cNvPr id="18" name="직사각형 17">
              <a:extLst>
                <a:ext uri="{FF2B5EF4-FFF2-40B4-BE49-F238E27FC236}">
                  <a16:creationId xmlns:a16="http://schemas.microsoft.com/office/drawing/2014/main" id="{C6514361-28E1-4325-9944-351FAF6200FB}"/>
                </a:ext>
              </a:extLst>
            </p:cNvPr>
            <p:cNvSpPr/>
            <p:nvPr/>
          </p:nvSpPr>
          <p:spPr>
            <a:xfrm>
              <a:off x="6550705" y="3957007"/>
              <a:ext cx="738401" cy="276999"/>
            </a:xfrm>
            <a:prstGeom prst="rect">
              <a:avLst/>
            </a:prstGeom>
          </p:spPr>
          <p:txBody>
            <a:bodyPr wrap="square">
              <a:spAutoFit/>
            </a:bodyPr>
            <a:lstStyle/>
            <a:p>
              <a:pPr algn="ctr"/>
              <a:r>
                <a:rPr lang="en-US" altLang="ko-KR" sz="1200" dirty="0">
                  <a:solidFill>
                    <a:srgbClr val="1F45BC"/>
                  </a:solidFill>
                  <a:latin typeface="SamsungOneKorean 400" panose="020B0503030303020204" pitchFamily="50" charset="-127"/>
                  <a:ea typeface="SamsungOneKorean 400" panose="020B0503030303020204" pitchFamily="50" charset="-127"/>
                </a:rPr>
                <a:t>Model</a:t>
              </a:r>
            </a:p>
          </p:txBody>
        </p:sp>
        <p:sp>
          <p:nvSpPr>
            <p:cNvPr id="19" name="직사각형 18">
              <a:extLst>
                <a:ext uri="{FF2B5EF4-FFF2-40B4-BE49-F238E27FC236}">
                  <a16:creationId xmlns:a16="http://schemas.microsoft.com/office/drawing/2014/main" id="{75DA8EFB-1992-4410-9E40-8EEF2ADB386B}"/>
                </a:ext>
              </a:extLst>
            </p:cNvPr>
            <p:cNvSpPr/>
            <p:nvPr/>
          </p:nvSpPr>
          <p:spPr>
            <a:xfrm>
              <a:off x="8303709" y="3957007"/>
              <a:ext cx="738401" cy="276999"/>
            </a:xfrm>
            <a:prstGeom prst="rect">
              <a:avLst/>
            </a:prstGeom>
          </p:spPr>
          <p:txBody>
            <a:bodyPr wrap="square">
              <a:spAutoFit/>
            </a:bodyPr>
            <a:lstStyle/>
            <a:p>
              <a:pPr algn="ctr"/>
              <a:r>
                <a:rPr lang="en-US" altLang="ko-KR" sz="1200" dirty="0">
                  <a:solidFill>
                    <a:srgbClr val="1F45BC"/>
                  </a:solidFill>
                  <a:latin typeface="SamsungOneKorean 400" panose="020B0503030303020204" pitchFamily="50" charset="-127"/>
                  <a:ea typeface="SamsungOneKorean 400" panose="020B0503030303020204" pitchFamily="50" charset="-127"/>
                </a:rPr>
                <a:t>User</a:t>
              </a:r>
            </a:p>
          </p:txBody>
        </p:sp>
        <p:sp>
          <p:nvSpPr>
            <p:cNvPr id="20" name="아래로 구부러진 화살표 17">
              <a:extLst>
                <a:ext uri="{FF2B5EF4-FFF2-40B4-BE49-F238E27FC236}">
                  <a16:creationId xmlns:a16="http://schemas.microsoft.com/office/drawing/2014/main" id="{9A371447-3597-434C-B974-ACB0B627FB83}"/>
                </a:ext>
              </a:extLst>
            </p:cNvPr>
            <p:cNvSpPr/>
            <p:nvPr/>
          </p:nvSpPr>
          <p:spPr>
            <a:xfrm flipH="1">
              <a:off x="7491886" y="4561491"/>
              <a:ext cx="681499" cy="209752"/>
            </a:xfrm>
            <a:prstGeom prst="curvedDownArrow">
              <a:avLst>
                <a:gd name="adj1" fmla="val 36175"/>
                <a:gd name="adj2" fmla="val 101496"/>
                <a:gd name="adj3" fmla="val 25000"/>
              </a:avLst>
            </a:prstGeom>
            <a:solidFill>
              <a:srgbClr val="1F45B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21" name="직사각형 20">
              <a:extLst>
                <a:ext uri="{FF2B5EF4-FFF2-40B4-BE49-F238E27FC236}">
                  <a16:creationId xmlns:a16="http://schemas.microsoft.com/office/drawing/2014/main" id="{C2CB57C0-E077-4134-AF10-4A55F7373F0B}"/>
                </a:ext>
              </a:extLst>
            </p:cNvPr>
            <p:cNvSpPr/>
            <p:nvPr/>
          </p:nvSpPr>
          <p:spPr>
            <a:xfrm>
              <a:off x="7208631" y="4159006"/>
              <a:ext cx="1216232" cy="276999"/>
            </a:xfrm>
            <a:prstGeom prst="rect">
              <a:avLst/>
            </a:prstGeom>
          </p:spPr>
          <p:txBody>
            <a:bodyPr wrap="square">
              <a:spAutoFit/>
            </a:bodyPr>
            <a:lstStyle/>
            <a:p>
              <a:pPr algn="ctr"/>
              <a:r>
                <a:rPr lang="en-US" altLang="ko-KR" sz="1200" dirty="0">
                  <a:solidFill>
                    <a:srgbClr val="1F45BC"/>
                  </a:solidFill>
                  <a:latin typeface="SamsungOne-600C" panose="020B0706030303020204" pitchFamily="34" charset="0"/>
                  <a:ea typeface="SamsungOneKorean 400" panose="020B0503030303020204" pitchFamily="50" charset="-127"/>
                </a:rPr>
                <a:t>hyperparameter</a:t>
              </a:r>
            </a:p>
          </p:txBody>
        </p:sp>
      </p:grpSp>
    </p:spTree>
    <p:extLst>
      <p:ext uri="{BB962C8B-B14F-4D97-AF65-F5344CB8AC3E}">
        <p14:creationId xmlns:p14="http://schemas.microsoft.com/office/powerpoint/2010/main" val="1691776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Thư viện</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vi-VN" altLang="ko-KR" dirty="0">
                <a:latin typeface="iCiel Samsung Sharp Sans Bold" pitchFamily="2" charset="0"/>
                <a:ea typeface="iCiel Samsung Sharp Sans Bold" pitchFamily="2" charset="0"/>
                <a:cs typeface="iCiel Samsung Sharp Sans Bold" pitchFamily="2" charset="0"/>
              </a:rPr>
              <a:t> Spark</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
        <p:nvSpPr>
          <p:cNvPr id="6" name="직사각형 5">
            <a:extLst>
              <a:ext uri="{FF2B5EF4-FFF2-40B4-BE49-F238E27FC236}">
                <a16:creationId xmlns:a16="http://schemas.microsoft.com/office/drawing/2014/main" id="{13818A29-2D84-447C-BE43-3CC1B16AFD49}"/>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Korean 400" panose="020B0503030303020204" pitchFamily="50" charset="-127"/>
              </a:rPr>
              <a:t>2.1. Tạo đường ống Spark MLlib</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CA5509B7-6BC8-4438-BC34-E89B26A1C26C}"/>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Korean 400" panose="020B0503030303020204" pitchFamily="50" charset="-127"/>
              </a:rPr>
              <a:t>2.2.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Phân</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loại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và</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hồi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quy</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924905"/>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cụm</a:t>
              </a:r>
              <a:r>
                <a:rPr lang="en-US" altLang="ko-KR" dirty="0">
                  <a:solidFill>
                    <a:schemeClr val="bg1">
                      <a:lumMod val="65000"/>
                    </a:schemeClr>
                  </a:solidFill>
                  <a:latin typeface="SamsungOne-400" panose="020B0503030303020204" pitchFamily="34" charset="0"/>
                  <a:ea typeface="SamsungOne-400" panose="020B0503030303020204" pitchFamily="34" charset="0"/>
                </a:rPr>
                <a:t> &amp;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Lọc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cộng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tác</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Tree>
    <p:extLst>
      <p:ext uri="{BB962C8B-B14F-4D97-AF65-F5344CB8AC3E}">
        <p14:creationId xmlns:p14="http://schemas.microsoft.com/office/powerpoint/2010/main" val="10334848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Đường ống Spark MLlib (1/3)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1735832"/>
          </a:xfrm>
        </p:spPr>
        <p:txBody>
          <a:bodyPr/>
          <a:lstStyle/>
          <a:p>
            <a:r>
              <a:rPr lang="en-US" altLang="ko-KR" dirty="0" err="1"/>
              <a:t>Quy</a:t>
            </a:r>
            <a:r>
              <a:rPr lang="en-US" altLang="ko-KR" dirty="0"/>
              <a:t> </a:t>
            </a:r>
            <a:r>
              <a:rPr lang="en-US" altLang="ko-KR" dirty="0" err="1"/>
              <a:t>trình</a:t>
            </a:r>
            <a:r>
              <a:rPr lang="en-US" altLang="ko-KR" dirty="0"/>
              <a:t> Machine Learning (ML) </a:t>
            </a:r>
            <a:r>
              <a:rPr lang="en-US" altLang="ko-KR" dirty="0" err="1"/>
              <a:t>là</a:t>
            </a:r>
            <a:r>
              <a:rPr lang="en-US" altLang="ko-KR" dirty="0"/>
              <a:t> </a:t>
            </a:r>
            <a:r>
              <a:rPr lang="en-US" altLang="ko-KR" dirty="0" err="1"/>
              <a:t>một</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hoàn</a:t>
            </a:r>
            <a:r>
              <a:rPr lang="en-US" altLang="ko-KR" dirty="0"/>
              <a:t> </a:t>
            </a:r>
            <a:r>
              <a:rPr lang="en-US" altLang="ko-KR" dirty="0" err="1"/>
              <a:t>chỉnh</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học</a:t>
            </a:r>
            <a:r>
              <a:rPr lang="en-US" altLang="ko-KR" dirty="0"/>
              <a:t> </a:t>
            </a:r>
            <a:r>
              <a:rPr lang="en-US" altLang="ko-KR" dirty="0" err="1"/>
              <a:t>máy</a:t>
            </a:r>
            <a:endParaRPr lang="en-US" altLang="ko-KR" dirty="0"/>
          </a:p>
          <a:p>
            <a:pPr lvl="1"/>
            <a:r>
              <a:rPr lang="vi-VN" altLang="ko-KR" dirty="0"/>
              <a:t>Nó tương tự như đường dẫn dữ liệu của Big data</a:t>
            </a:r>
            <a:endParaRPr lang="en-US" altLang="ko-KR" dirty="0"/>
          </a:p>
          <a:p>
            <a:r>
              <a:rPr lang="en-US" altLang="ko-KR" dirty="0" err="1"/>
              <a:t>Tạo</a:t>
            </a:r>
            <a:r>
              <a:rPr lang="en-US" altLang="ko-KR" dirty="0"/>
              <a:t> </a:t>
            </a:r>
            <a:r>
              <a:rPr lang="en-US" altLang="ko-KR" dirty="0" err="1"/>
              <a:t>một</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học</a:t>
            </a:r>
            <a:r>
              <a:rPr lang="en-US" altLang="ko-KR" dirty="0"/>
              <a:t> </a:t>
            </a:r>
            <a:r>
              <a:rPr lang="en-US" altLang="ko-KR" dirty="0" err="1"/>
              <a:t>máy</a:t>
            </a:r>
            <a:r>
              <a:rPr lang="en-US" altLang="ko-KR" dirty="0"/>
              <a:t> Apache Spark</a:t>
            </a:r>
          </a:p>
          <a:p>
            <a:pPr lvl="1"/>
            <a:r>
              <a:rPr lang="vi-VN" altLang="ko-KR" dirty="0"/>
              <a:t>Spark MLlib và ML hỗ trợ nhiều thuật toán máy học</a:t>
            </a:r>
          </a:p>
          <a:p>
            <a:pPr lvl="1"/>
            <a:r>
              <a:rPr lang="vi-VN" altLang="ko-KR" dirty="0"/>
              <a:t>Có thể có nhiều bước cần thiết để xử lý và học hỏi từ dữ liệu, đòi hỏi một chuỗi các thuật toán</a:t>
            </a:r>
            <a:endParaRPr lang="en-US" altLang="ko-KR" dirty="0"/>
          </a:p>
        </p:txBody>
      </p:sp>
      <p:grpSp>
        <p:nvGrpSpPr>
          <p:cNvPr id="10" name="그룹 9">
            <a:extLst>
              <a:ext uri="{FF2B5EF4-FFF2-40B4-BE49-F238E27FC236}">
                <a16:creationId xmlns:a16="http://schemas.microsoft.com/office/drawing/2014/main" id="{14FD71C4-EC72-4A5B-BE8E-F7BBCA534F2F}"/>
              </a:ext>
            </a:extLst>
          </p:cNvPr>
          <p:cNvGrpSpPr/>
          <p:nvPr/>
        </p:nvGrpSpPr>
        <p:grpSpPr>
          <a:xfrm>
            <a:off x="1867800" y="4003699"/>
            <a:ext cx="6314908" cy="2069990"/>
            <a:chOff x="1810651" y="4147682"/>
            <a:chExt cx="6314908" cy="2069990"/>
          </a:xfrm>
        </p:grpSpPr>
        <p:pic>
          <p:nvPicPr>
            <p:cNvPr id="11" name="그림 10">
              <a:extLst>
                <a:ext uri="{FF2B5EF4-FFF2-40B4-BE49-F238E27FC236}">
                  <a16:creationId xmlns:a16="http://schemas.microsoft.com/office/drawing/2014/main" id="{16E0A135-141B-4A3D-A62D-7D048D3BAE71}"/>
                </a:ext>
              </a:extLst>
            </p:cNvPr>
            <p:cNvPicPr>
              <a:picLocks noChangeAspect="1"/>
            </p:cNvPicPr>
            <p:nvPr/>
          </p:nvPicPr>
          <p:blipFill rotWithShape="1">
            <a:blip r:embed="rId3"/>
            <a:srcRect l="19828" t="4105" r="21389" b="42944"/>
            <a:stretch/>
          </p:blipFill>
          <p:spPr>
            <a:xfrm>
              <a:off x="3629211" y="4147682"/>
              <a:ext cx="2495550" cy="990600"/>
            </a:xfrm>
            <a:prstGeom prst="rect">
              <a:avLst/>
            </a:prstGeom>
          </p:spPr>
        </p:pic>
        <p:grpSp>
          <p:nvGrpSpPr>
            <p:cNvPr id="12" name="그룹 11">
              <a:extLst>
                <a:ext uri="{FF2B5EF4-FFF2-40B4-BE49-F238E27FC236}">
                  <a16:creationId xmlns:a16="http://schemas.microsoft.com/office/drawing/2014/main" id="{F235302D-679D-493B-B72C-86E2793FEF3C}"/>
                </a:ext>
              </a:extLst>
            </p:cNvPr>
            <p:cNvGrpSpPr/>
            <p:nvPr/>
          </p:nvGrpSpPr>
          <p:grpSpPr>
            <a:xfrm>
              <a:off x="1810651" y="4943475"/>
              <a:ext cx="6314908" cy="1274197"/>
              <a:chOff x="1810651" y="4943475"/>
              <a:chExt cx="6314908" cy="1274197"/>
            </a:xfrm>
          </p:grpSpPr>
          <p:sp>
            <p:nvSpPr>
              <p:cNvPr id="13" name="오른쪽 화살표 4">
                <a:extLst>
                  <a:ext uri="{FF2B5EF4-FFF2-40B4-BE49-F238E27FC236}">
                    <a16:creationId xmlns:a16="http://schemas.microsoft.com/office/drawing/2014/main" id="{2F17696C-7805-4D48-B697-E961DFF864AF}"/>
                  </a:ext>
                </a:extLst>
              </p:cNvPr>
              <p:cNvSpPr/>
              <p:nvPr/>
            </p:nvSpPr>
            <p:spPr>
              <a:xfrm>
                <a:off x="2007830" y="4943475"/>
                <a:ext cx="5812196" cy="1274197"/>
              </a:xfrm>
              <a:prstGeom prst="righ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230B5185-0520-4075-B8E4-2A4CE6837594}"/>
                  </a:ext>
                </a:extLst>
              </p:cNvPr>
              <p:cNvGrpSpPr/>
              <p:nvPr/>
            </p:nvGrpSpPr>
            <p:grpSpPr>
              <a:xfrm>
                <a:off x="1810651" y="5342902"/>
                <a:ext cx="6314908" cy="480048"/>
                <a:chOff x="3276600" y="5488866"/>
                <a:chExt cx="6016419" cy="480048"/>
              </a:xfrm>
            </p:grpSpPr>
            <p:sp>
              <p:nvSpPr>
                <p:cNvPr id="15" name="Rectangle 5">
                  <a:extLst>
                    <a:ext uri="{FF2B5EF4-FFF2-40B4-BE49-F238E27FC236}">
                      <a16:creationId xmlns:a16="http://schemas.microsoft.com/office/drawing/2014/main" id="{61A3FEC1-BE25-4411-A102-8921D654998A}"/>
                    </a:ext>
                  </a:extLst>
                </p:cNvPr>
                <p:cNvSpPr/>
                <p:nvPr/>
              </p:nvSpPr>
              <p:spPr>
                <a:xfrm>
                  <a:off x="3276600" y="5488866"/>
                  <a:ext cx="1133052" cy="480048"/>
                </a:xfrm>
                <a:prstGeom prst="roundRect">
                  <a:avLst>
                    <a:gd name="adj" fmla="val 3099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Nhập</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dữ</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liệu</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6" name="Rectangle 5">
                  <a:extLst>
                    <a:ext uri="{FF2B5EF4-FFF2-40B4-BE49-F238E27FC236}">
                      <a16:creationId xmlns:a16="http://schemas.microsoft.com/office/drawing/2014/main" id="{3B2B30E3-5598-46B7-9216-C6A78BD0DDB7}"/>
                    </a:ext>
                  </a:extLst>
                </p:cNvPr>
                <p:cNvSpPr/>
                <p:nvPr/>
              </p:nvSpPr>
              <p:spPr>
                <a:xfrm>
                  <a:off x="4455877" y="5488866"/>
                  <a:ext cx="1133052" cy="480048"/>
                </a:xfrm>
                <a:prstGeom prst="roundRect">
                  <a:avLst>
                    <a:gd name="adj" fmla="val 30998"/>
                  </a:avLst>
                </a:prstGeom>
                <a:solidFill>
                  <a:srgbClr val="B7D5F7"/>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Tiền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xử</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lý</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7" name="Rectangle 5">
                  <a:extLst>
                    <a:ext uri="{FF2B5EF4-FFF2-40B4-BE49-F238E27FC236}">
                      <a16:creationId xmlns:a16="http://schemas.microsoft.com/office/drawing/2014/main" id="{216E28D0-26FB-4C3A-9E03-B6C1B9318799}"/>
                    </a:ext>
                  </a:extLst>
                </p:cNvPr>
                <p:cNvSpPr/>
                <p:nvPr/>
              </p:nvSpPr>
              <p:spPr>
                <a:xfrm>
                  <a:off x="5635152" y="5488866"/>
                  <a:ext cx="1133052" cy="480048"/>
                </a:xfrm>
                <a:prstGeom prst="roundRect">
                  <a:avLst>
                    <a:gd name="adj" fmla="val 30998"/>
                  </a:avLst>
                </a:prstGeom>
                <a:solidFill>
                  <a:srgbClr val="9EC7F4"/>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Mô</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hình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hóa</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8" name="Rectangle 5">
                  <a:extLst>
                    <a:ext uri="{FF2B5EF4-FFF2-40B4-BE49-F238E27FC236}">
                      <a16:creationId xmlns:a16="http://schemas.microsoft.com/office/drawing/2014/main" id="{21F6D1BA-FEFE-4FE5-AE18-63B44903BD42}"/>
                    </a:ext>
                  </a:extLst>
                </p:cNvPr>
                <p:cNvSpPr/>
                <p:nvPr/>
              </p:nvSpPr>
              <p:spPr>
                <a:xfrm>
                  <a:off x="6810748" y="5488866"/>
                  <a:ext cx="1133052" cy="480048"/>
                </a:xfrm>
                <a:prstGeom prst="roundRect">
                  <a:avLst>
                    <a:gd name="adj" fmla="val 30998"/>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Triển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khai</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9" name="Rectangle 5">
                  <a:extLst>
                    <a:ext uri="{FF2B5EF4-FFF2-40B4-BE49-F238E27FC236}">
                      <a16:creationId xmlns:a16="http://schemas.microsoft.com/office/drawing/2014/main" id="{4C0A89AC-35DE-4CF2-9E67-99F7ADF30965}"/>
                    </a:ext>
                  </a:extLst>
                </p:cNvPr>
                <p:cNvSpPr/>
                <p:nvPr/>
              </p:nvSpPr>
              <p:spPr>
                <a:xfrm>
                  <a:off x="7986344" y="5488866"/>
                  <a:ext cx="1306675" cy="480048"/>
                </a:xfrm>
                <a:prstGeom prst="roundRect">
                  <a:avLst>
                    <a:gd name="adj" fmla="val 30998"/>
                  </a:avLst>
                </a:prstGeom>
                <a:solidFill>
                  <a:srgbClr val="60C4D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Vòng</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đời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mô</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hình</a:t>
                  </a:r>
                  <a:endParaRPr lang="en-US" sz="1050" dirty="0">
                    <a:solidFill>
                      <a:srgbClr val="1F45BC"/>
                    </a:solidFill>
                    <a:latin typeface="SamsungOne-700" panose="020B0803030303020204" pitchFamily="34" charset="0"/>
                    <a:ea typeface="SamsungOne-700" panose="020B0803030303020204" pitchFamily="34" charset="0"/>
                  </a:endParaRPr>
                </a:p>
              </p:txBody>
            </p:sp>
          </p:grpSp>
        </p:grpSp>
      </p:grpSp>
    </p:spTree>
    <p:extLst>
      <p:ext uri="{BB962C8B-B14F-4D97-AF65-F5344CB8AC3E}">
        <p14:creationId xmlns:p14="http://schemas.microsoft.com/office/powerpoint/2010/main" val="11002221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Đường ống Spark MLlib (2/3)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0" y="2226568"/>
            <a:ext cx="8796529" cy="1822918"/>
          </a:xfrm>
        </p:spPr>
        <p:txBody>
          <a:bodyPr/>
          <a:lstStyle/>
          <a:p>
            <a:r>
              <a:rPr lang="vi-VN" altLang="ko-KR" dirty="0"/>
              <a:t>Nhiệm vụ học máy bao gồm một loạt các bước phức tạp</a:t>
            </a:r>
            <a:endParaRPr lang="en-US" altLang="ko-KR" dirty="0"/>
          </a:p>
          <a:p>
            <a:pPr lvl="1"/>
            <a:r>
              <a:rPr lang="vi-VN" altLang="ko-KR" dirty="0"/>
              <a:t>Chuyển đổi dữ liệu, đào tạo thuật toán và dự đoán mô hình</a:t>
            </a:r>
          </a:p>
          <a:p>
            <a:pPr lvl="1"/>
            <a:r>
              <a:rPr lang="vi-VN" altLang="ko-KR" dirty="0"/>
              <a:t>Chúng ta có thể coi các bước này như một đường ống dẫn dữ liệu đi qua đó</a:t>
            </a:r>
            <a:endParaRPr lang="en-US" altLang="ko-KR" dirty="0"/>
          </a:p>
          <a:p>
            <a:r>
              <a:rPr lang="vi-VN" altLang="ko-KR" dirty="0"/>
              <a:t>Các bước đường ống cụ thể có thể được chia thành hai loại</a:t>
            </a:r>
            <a:endParaRPr lang="en-US" altLang="ko-KR" dirty="0"/>
          </a:p>
          <a:p>
            <a:pPr lvl="1"/>
            <a:r>
              <a:rPr lang="vi-VN" altLang="ko-KR" dirty="0"/>
              <a:t>Máy biến áp: Chuyển đổi một tập dữ liệu này sang một tập hợp khác</a:t>
            </a:r>
          </a:p>
          <a:p>
            <a:pPr lvl="1"/>
            <a:r>
              <a:rPr lang="vi-VN" altLang="ko-KR" dirty="0"/>
              <a:t>Công cụ ước tính: Một thuật toán có thể được trang bị cho tập dữ liệu để tạo mô hình</a:t>
            </a:r>
            <a:endParaRPr lang="en-US" altLang="ko-KR" dirty="0"/>
          </a:p>
          <a:p>
            <a:endParaRPr lang="en-US" altLang="ko-KR" dirty="0"/>
          </a:p>
          <a:p>
            <a:pPr lvl="1"/>
            <a:endParaRPr lang="en" altLang="ko-KR" dirty="0"/>
          </a:p>
          <a:p>
            <a:endParaRPr lang="en" altLang="ko-KR" dirty="0"/>
          </a:p>
          <a:p>
            <a:endParaRPr lang="en-US" altLang="ko-KR" dirty="0"/>
          </a:p>
        </p:txBody>
      </p:sp>
      <p:grpSp>
        <p:nvGrpSpPr>
          <p:cNvPr id="10" name="그룹 9">
            <a:extLst>
              <a:ext uri="{FF2B5EF4-FFF2-40B4-BE49-F238E27FC236}">
                <a16:creationId xmlns:a16="http://schemas.microsoft.com/office/drawing/2014/main" id="{D1CC7806-8711-44DB-9F6F-231D65F93B12}"/>
              </a:ext>
            </a:extLst>
          </p:cNvPr>
          <p:cNvGrpSpPr/>
          <p:nvPr/>
        </p:nvGrpSpPr>
        <p:grpSpPr>
          <a:xfrm>
            <a:off x="1048457" y="4263219"/>
            <a:ext cx="7788894" cy="1834698"/>
            <a:chOff x="1164570" y="4263219"/>
            <a:chExt cx="7788894" cy="1834698"/>
          </a:xfrm>
        </p:grpSpPr>
        <p:grpSp>
          <p:nvGrpSpPr>
            <p:cNvPr id="12" name="그룹 11">
              <a:extLst>
                <a:ext uri="{FF2B5EF4-FFF2-40B4-BE49-F238E27FC236}">
                  <a16:creationId xmlns:a16="http://schemas.microsoft.com/office/drawing/2014/main" id="{C79F42E4-32B5-4D21-A5AC-CB0445A6EDAD}"/>
                </a:ext>
              </a:extLst>
            </p:cNvPr>
            <p:cNvGrpSpPr/>
            <p:nvPr/>
          </p:nvGrpSpPr>
          <p:grpSpPr>
            <a:xfrm>
              <a:off x="1305290" y="4263219"/>
              <a:ext cx="7648174" cy="840477"/>
              <a:chOff x="1241790" y="6983186"/>
              <a:chExt cx="7648174" cy="840477"/>
            </a:xfrm>
          </p:grpSpPr>
          <p:grpSp>
            <p:nvGrpSpPr>
              <p:cNvPr id="21" name="그룹 20">
                <a:extLst>
                  <a:ext uri="{FF2B5EF4-FFF2-40B4-BE49-F238E27FC236}">
                    <a16:creationId xmlns:a16="http://schemas.microsoft.com/office/drawing/2014/main" id="{DFB8AD2A-2EC6-40FC-BCCE-5C66A1FCABF6}"/>
                  </a:ext>
                </a:extLst>
              </p:cNvPr>
              <p:cNvGrpSpPr/>
              <p:nvPr/>
            </p:nvGrpSpPr>
            <p:grpSpPr>
              <a:xfrm>
                <a:off x="1241790" y="7073357"/>
                <a:ext cx="655684" cy="747131"/>
                <a:chOff x="1296574" y="4139657"/>
                <a:chExt cx="655684" cy="747131"/>
              </a:xfrm>
            </p:grpSpPr>
            <p:pic>
              <p:nvPicPr>
                <p:cNvPr id="62" name="그림 61">
                  <a:extLst>
                    <a:ext uri="{FF2B5EF4-FFF2-40B4-BE49-F238E27FC236}">
                      <a16:creationId xmlns:a16="http://schemas.microsoft.com/office/drawing/2014/main" id="{01C38402-0C34-4DFD-B662-687751E017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371" y="4139657"/>
                  <a:ext cx="369311" cy="417577"/>
                </a:xfrm>
                <a:prstGeom prst="rect">
                  <a:avLst/>
                </a:prstGeom>
              </p:spPr>
            </p:pic>
            <p:sp>
              <p:nvSpPr>
                <p:cNvPr id="63" name="직사각형 62">
                  <a:extLst>
                    <a:ext uri="{FF2B5EF4-FFF2-40B4-BE49-F238E27FC236}">
                      <a16:creationId xmlns:a16="http://schemas.microsoft.com/office/drawing/2014/main" id="{17D1BE39-4F91-4C8C-A6A9-5E23815D2FFB}"/>
                    </a:ext>
                  </a:extLst>
                </p:cNvPr>
                <p:cNvSpPr/>
                <p:nvPr/>
              </p:nvSpPr>
              <p:spPr>
                <a:xfrm>
                  <a:off x="1296574" y="4625178"/>
                  <a:ext cx="655684"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Dữ</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liệu</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grpSp>
            <p:nvGrpSpPr>
              <p:cNvPr id="22" name="그룹 21">
                <a:extLst>
                  <a:ext uri="{FF2B5EF4-FFF2-40B4-BE49-F238E27FC236}">
                    <a16:creationId xmlns:a16="http://schemas.microsoft.com/office/drawing/2014/main" id="{10766BF7-B612-43EA-B66A-F084BBF1C207}"/>
                  </a:ext>
                </a:extLst>
              </p:cNvPr>
              <p:cNvGrpSpPr/>
              <p:nvPr/>
            </p:nvGrpSpPr>
            <p:grpSpPr>
              <a:xfrm>
                <a:off x="5220851" y="6983186"/>
                <a:ext cx="1120477" cy="837302"/>
                <a:chOff x="4912876" y="6983186"/>
                <a:chExt cx="1120477" cy="837302"/>
              </a:xfrm>
            </p:grpSpPr>
            <p:pic>
              <p:nvPicPr>
                <p:cNvPr id="60" name="그림 59">
                  <a:extLst>
                    <a:ext uri="{FF2B5EF4-FFF2-40B4-BE49-F238E27FC236}">
                      <a16:creationId xmlns:a16="http://schemas.microsoft.com/office/drawing/2014/main" id="{DB0A6C70-AB76-40BA-8A4B-9D7B0FC6D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311" y="6983186"/>
                  <a:ext cx="573025" cy="509017"/>
                </a:xfrm>
                <a:prstGeom prst="rect">
                  <a:avLst/>
                </a:prstGeom>
              </p:spPr>
            </p:pic>
            <p:sp>
              <p:nvSpPr>
                <p:cNvPr id="61" name="직사각형 60">
                  <a:extLst>
                    <a:ext uri="{FF2B5EF4-FFF2-40B4-BE49-F238E27FC236}">
                      <a16:creationId xmlns:a16="http://schemas.microsoft.com/office/drawing/2014/main" id="{82A087FE-2580-42EB-9793-80905D5AC3C4}"/>
                    </a:ext>
                  </a:extLst>
                </p:cNvPr>
                <p:cNvSpPr/>
                <p:nvPr/>
              </p:nvSpPr>
              <p:spPr>
                <a:xfrm>
                  <a:off x="4912876" y="7558878"/>
                  <a:ext cx="1120477"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Thuật</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toán</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grpSp>
            <p:nvGrpSpPr>
              <p:cNvPr id="23" name="그룹 22">
                <a:extLst>
                  <a:ext uri="{FF2B5EF4-FFF2-40B4-BE49-F238E27FC236}">
                    <a16:creationId xmlns:a16="http://schemas.microsoft.com/office/drawing/2014/main" id="{AC7F865C-D2CD-44E3-BD8C-6CECB2086C1A}"/>
                  </a:ext>
                </a:extLst>
              </p:cNvPr>
              <p:cNvGrpSpPr/>
              <p:nvPr/>
            </p:nvGrpSpPr>
            <p:grpSpPr>
              <a:xfrm>
                <a:off x="6576967" y="7013667"/>
                <a:ext cx="1120477" cy="806821"/>
                <a:chOff x="6268992" y="7013667"/>
                <a:chExt cx="1120477" cy="806821"/>
              </a:xfrm>
            </p:grpSpPr>
            <p:pic>
              <p:nvPicPr>
                <p:cNvPr id="58" name="그림 57">
                  <a:extLst>
                    <a:ext uri="{FF2B5EF4-FFF2-40B4-BE49-F238E27FC236}">
                      <a16:creationId xmlns:a16="http://schemas.microsoft.com/office/drawing/2014/main" id="{3C7113F5-E6CD-4523-83E1-9E655FF30A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243" y="7013667"/>
                  <a:ext cx="496825" cy="505969"/>
                </a:xfrm>
                <a:prstGeom prst="rect">
                  <a:avLst/>
                </a:prstGeom>
              </p:spPr>
            </p:pic>
            <p:sp>
              <p:nvSpPr>
                <p:cNvPr id="59" name="직사각형 58">
                  <a:extLst>
                    <a:ext uri="{FF2B5EF4-FFF2-40B4-BE49-F238E27FC236}">
                      <a16:creationId xmlns:a16="http://schemas.microsoft.com/office/drawing/2014/main" id="{255CAADD-D3F5-42D2-B291-17E2A2D57C5C}"/>
                    </a:ext>
                  </a:extLst>
                </p:cNvPr>
                <p:cNvSpPr/>
                <p:nvPr/>
              </p:nvSpPr>
              <p:spPr>
                <a:xfrm>
                  <a:off x="6268992" y="7558878"/>
                  <a:ext cx="1120477"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Mô</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hình</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cxnSp>
            <p:nvCxnSpPr>
              <p:cNvPr id="24" name="직선 화살표 연결선 23">
                <a:extLst>
                  <a:ext uri="{FF2B5EF4-FFF2-40B4-BE49-F238E27FC236}">
                    <a16:creationId xmlns:a16="http://schemas.microsoft.com/office/drawing/2014/main" id="{741BF19F-2C4A-4630-8967-81055D30EB11}"/>
                  </a:ext>
                </a:extLst>
              </p:cNvPr>
              <p:cNvCxnSpPr/>
              <p:nvPr/>
            </p:nvCxnSpPr>
            <p:spPr>
              <a:xfrm>
                <a:off x="1926048" y="7266651"/>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7744D8A-83A8-4E4F-8C86-C2BBEF478EFB}"/>
                  </a:ext>
                </a:extLst>
              </p:cNvPr>
              <p:cNvCxnSpPr/>
              <p:nvPr/>
            </p:nvCxnSpPr>
            <p:spPr>
              <a:xfrm>
                <a:off x="4865251" y="7266651"/>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79890E1-682A-4270-9BD5-A4C6A9E95075}"/>
                  </a:ext>
                </a:extLst>
              </p:cNvPr>
              <p:cNvCxnSpPr/>
              <p:nvPr/>
            </p:nvCxnSpPr>
            <p:spPr>
              <a:xfrm>
                <a:off x="6250365" y="7266651"/>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01D15A6B-3D63-478F-9E90-390AA70ABCE7}"/>
                  </a:ext>
                </a:extLst>
              </p:cNvPr>
              <p:cNvGrpSpPr/>
              <p:nvPr/>
            </p:nvGrpSpPr>
            <p:grpSpPr>
              <a:xfrm>
                <a:off x="2388907" y="7063832"/>
                <a:ext cx="1120477" cy="759831"/>
                <a:chOff x="2443691" y="4126957"/>
                <a:chExt cx="1120477" cy="759831"/>
              </a:xfrm>
            </p:grpSpPr>
            <p:sp>
              <p:nvSpPr>
                <p:cNvPr id="44" name="직사각형 43">
                  <a:extLst>
                    <a:ext uri="{FF2B5EF4-FFF2-40B4-BE49-F238E27FC236}">
                      <a16:creationId xmlns:a16="http://schemas.microsoft.com/office/drawing/2014/main" id="{0B51D2C2-BEC5-4E0D-9426-6EFC4D1F8A3F}"/>
                    </a:ext>
                  </a:extLst>
                </p:cNvPr>
                <p:cNvSpPr/>
                <p:nvPr/>
              </p:nvSpPr>
              <p:spPr>
                <a:xfrm>
                  <a:off x="2443691" y="4625178"/>
                  <a:ext cx="1120477"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Chuyển</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đổi</a:t>
                  </a:r>
                  <a:r>
                    <a:rPr lang="en-US" altLang="ko-KR" sz="1100" dirty="0">
                      <a:solidFill>
                        <a:srgbClr val="1F45BC"/>
                      </a:solidFill>
                      <a:latin typeface="SamsungOne-400" panose="020B0503030303020204" pitchFamily="34" charset="0"/>
                      <a:ea typeface="SamsungOneKorean 400" panose="020B0503030303020204" pitchFamily="50" charset="-127"/>
                    </a:rPr>
                    <a:t> 1</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nvGrpSpPr>
                <p:cNvPr id="45" name="그룹 44">
                  <a:extLst>
                    <a:ext uri="{FF2B5EF4-FFF2-40B4-BE49-F238E27FC236}">
                      <a16:creationId xmlns:a16="http://schemas.microsoft.com/office/drawing/2014/main" id="{46B3A862-507F-45F5-BD32-144EC61D3139}"/>
                    </a:ext>
                  </a:extLst>
                </p:cNvPr>
                <p:cNvGrpSpPr/>
                <p:nvPr/>
              </p:nvGrpSpPr>
              <p:grpSpPr>
                <a:xfrm>
                  <a:off x="2564957" y="4126957"/>
                  <a:ext cx="877948" cy="492580"/>
                  <a:chOff x="2601852" y="4132598"/>
                  <a:chExt cx="897921" cy="473367"/>
                </a:xfrm>
              </p:grpSpPr>
              <p:grpSp>
                <p:nvGrpSpPr>
                  <p:cNvPr id="46" name="그룹 45">
                    <a:extLst>
                      <a:ext uri="{FF2B5EF4-FFF2-40B4-BE49-F238E27FC236}">
                        <a16:creationId xmlns:a16="http://schemas.microsoft.com/office/drawing/2014/main" id="{D05FA746-B710-4777-BAC7-C7D6732EA169}"/>
                      </a:ext>
                    </a:extLst>
                  </p:cNvPr>
                  <p:cNvGrpSpPr/>
                  <p:nvPr/>
                </p:nvGrpSpPr>
                <p:grpSpPr>
                  <a:xfrm>
                    <a:off x="2601852" y="4132598"/>
                    <a:ext cx="897921" cy="157789"/>
                    <a:chOff x="2601852" y="4132598"/>
                    <a:chExt cx="897921" cy="157789"/>
                  </a:xfrm>
                </p:grpSpPr>
                <p:sp>
                  <p:nvSpPr>
                    <p:cNvPr id="55" name="Rectangle 5">
                      <a:extLst>
                        <a:ext uri="{FF2B5EF4-FFF2-40B4-BE49-F238E27FC236}">
                          <a16:creationId xmlns:a16="http://schemas.microsoft.com/office/drawing/2014/main" id="{710A9A8C-2B9B-47EB-8A5F-5A9CD632F16D}"/>
                        </a:ext>
                      </a:extLst>
                    </p:cNvPr>
                    <p:cNvSpPr/>
                    <p:nvPr/>
                  </p:nvSpPr>
                  <p:spPr>
                    <a:xfrm>
                      <a:off x="2601852" y="4132598"/>
                      <a:ext cx="299307" cy="157789"/>
                    </a:xfrm>
                    <a:prstGeom prst="roundRect">
                      <a:avLst>
                        <a:gd name="adj" fmla="val 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1F45BC"/>
                          </a:solidFill>
                          <a:latin typeface="SamsungOne-700" panose="020B0803030303020204" pitchFamily="34" charset="0"/>
                          <a:ea typeface="SamsungOne-700" panose="020B0803030303020204" pitchFamily="34" charset="0"/>
                        </a:rPr>
                        <a:t>F1</a:t>
                      </a:r>
                    </a:p>
                  </p:txBody>
                </p:sp>
                <p:sp>
                  <p:nvSpPr>
                    <p:cNvPr id="56" name="Rectangle 5">
                      <a:extLst>
                        <a:ext uri="{FF2B5EF4-FFF2-40B4-BE49-F238E27FC236}">
                          <a16:creationId xmlns:a16="http://schemas.microsoft.com/office/drawing/2014/main" id="{A0C7DBC9-E63D-4E03-91EE-9ADDF5E8EAD2}"/>
                        </a:ext>
                      </a:extLst>
                    </p:cNvPr>
                    <p:cNvSpPr/>
                    <p:nvPr/>
                  </p:nvSpPr>
                  <p:spPr>
                    <a:xfrm>
                      <a:off x="2901159" y="4132598"/>
                      <a:ext cx="299307" cy="157789"/>
                    </a:xfrm>
                    <a:prstGeom prst="roundRect">
                      <a:avLst>
                        <a:gd name="adj" fmla="val 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1F45BC"/>
                          </a:solidFill>
                          <a:latin typeface="SamsungOne-700" panose="020B0803030303020204" pitchFamily="34" charset="0"/>
                          <a:ea typeface="SamsungOne-700" panose="020B0803030303020204" pitchFamily="34" charset="0"/>
                        </a:rPr>
                        <a:t>F2</a:t>
                      </a:r>
                    </a:p>
                  </p:txBody>
                </p:sp>
                <p:sp>
                  <p:nvSpPr>
                    <p:cNvPr id="57" name="Rectangle 5">
                      <a:extLst>
                        <a:ext uri="{FF2B5EF4-FFF2-40B4-BE49-F238E27FC236}">
                          <a16:creationId xmlns:a16="http://schemas.microsoft.com/office/drawing/2014/main" id="{2CDDD2E6-D24F-47EB-9C76-78871961542A}"/>
                        </a:ext>
                      </a:extLst>
                    </p:cNvPr>
                    <p:cNvSpPr/>
                    <p:nvPr/>
                  </p:nvSpPr>
                  <p:spPr>
                    <a:xfrm>
                      <a:off x="3200466" y="4132598"/>
                      <a:ext cx="299307" cy="157789"/>
                    </a:xfrm>
                    <a:prstGeom prst="roundRect">
                      <a:avLst>
                        <a:gd name="adj" fmla="val 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1F45BC"/>
                          </a:solidFill>
                          <a:latin typeface="SamsungOne-700" panose="020B0803030303020204" pitchFamily="34" charset="0"/>
                          <a:ea typeface="SamsungOne-700" panose="020B0803030303020204" pitchFamily="34" charset="0"/>
                        </a:rPr>
                        <a:t>F3</a:t>
                      </a:r>
                    </a:p>
                  </p:txBody>
                </p:sp>
              </p:grpSp>
              <p:grpSp>
                <p:nvGrpSpPr>
                  <p:cNvPr id="47" name="그룹 46">
                    <a:extLst>
                      <a:ext uri="{FF2B5EF4-FFF2-40B4-BE49-F238E27FC236}">
                        <a16:creationId xmlns:a16="http://schemas.microsoft.com/office/drawing/2014/main" id="{28EC3489-2044-444D-B950-E56026499622}"/>
                      </a:ext>
                    </a:extLst>
                  </p:cNvPr>
                  <p:cNvGrpSpPr/>
                  <p:nvPr/>
                </p:nvGrpSpPr>
                <p:grpSpPr>
                  <a:xfrm>
                    <a:off x="2601852" y="4290387"/>
                    <a:ext cx="897921" cy="157789"/>
                    <a:chOff x="2601852" y="4132598"/>
                    <a:chExt cx="897921" cy="157789"/>
                  </a:xfrm>
                  <a:solidFill>
                    <a:schemeClr val="bg1"/>
                  </a:solidFill>
                </p:grpSpPr>
                <p:sp>
                  <p:nvSpPr>
                    <p:cNvPr id="52" name="Rectangle 5">
                      <a:extLst>
                        <a:ext uri="{FF2B5EF4-FFF2-40B4-BE49-F238E27FC236}">
                          <a16:creationId xmlns:a16="http://schemas.microsoft.com/office/drawing/2014/main" id="{BE084DD2-5C6B-472E-9757-D962825883BB}"/>
                        </a:ext>
                      </a:extLst>
                    </p:cNvPr>
                    <p:cNvSpPr/>
                    <p:nvPr/>
                  </p:nvSpPr>
                  <p:spPr>
                    <a:xfrm>
                      <a:off x="2601852"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53" name="Rectangle 5">
                      <a:extLst>
                        <a:ext uri="{FF2B5EF4-FFF2-40B4-BE49-F238E27FC236}">
                          <a16:creationId xmlns:a16="http://schemas.microsoft.com/office/drawing/2014/main" id="{AF6E6880-A037-4AFF-A343-309E275835AF}"/>
                        </a:ext>
                      </a:extLst>
                    </p:cNvPr>
                    <p:cNvSpPr/>
                    <p:nvPr/>
                  </p:nvSpPr>
                  <p:spPr>
                    <a:xfrm>
                      <a:off x="2901159"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54" name="Rectangle 5">
                      <a:extLst>
                        <a:ext uri="{FF2B5EF4-FFF2-40B4-BE49-F238E27FC236}">
                          <a16:creationId xmlns:a16="http://schemas.microsoft.com/office/drawing/2014/main" id="{DCFE8A62-4ACA-4092-ABF6-DB7434926170}"/>
                        </a:ext>
                      </a:extLst>
                    </p:cNvPr>
                    <p:cNvSpPr/>
                    <p:nvPr/>
                  </p:nvSpPr>
                  <p:spPr>
                    <a:xfrm>
                      <a:off x="3200466"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grpSp>
              <p:grpSp>
                <p:nvGrpSpPr>
                  <p:cNvPr id="48" name="그룹 47">
                    <a:extLst>
                      <a:ext uri="{FF2B5EF4-FFF2-40B4-BE49-F238E27FC236}">
                        <a16:creationId xmlns:a16="http://schemas.microsoft.com/office/drawing/2014/main" id="{2D891F34-B551-41E0-BFFD-5B92164EF917}"/>
                      </a:ext>
                    </a:extLst>
                  </p:cNvPr>
                  <p:cNvGrpSpPr/>
                  <p:nvPr/>
                </p:nvGrpSpPr>
                <p:grpSpPr>
                  <a:xfrm>
                    <a:off x="2601852" y="4448176"/>
                    <a:ext cx="897921" cy="157789"/>
                    <a:chOff x="2601852" y="4132598"/>
                    <a:chExt cx="897921" cy="157789"/>
                  </a:xfrm>
                  <a:solidFill>
                    <a:schemeClr val="bg1"/>
                  </a:solidFill>
                </p:grpSpPr>
                <p:sp>
                  <p:nvSpPr>
                    <p:cNvPr id="49" name="Rectangle 5">
                      <a:extLst>
                        <a:ext uri="{FF2B5EF4-FFF2-40B4-BE49-F238E27FC236}">
                          <a16:creationId xmlns:a16="http://schemas.microsoft.com/office/drawing/2014/main" id="{AFE8A2A7-E8EF-4E84-A3EF-8307C025E059}"/>
                        </a:ext>
                      </a:extLst>
                    </p:cNvPr>
                    <p:cNvSpPr/>
                    <p:nvPr/>
                  </p:nvSpPr>
                  <p:spPr>
                    <a:xfrm>
                      <a:off x="2601852"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50" name="Rectangle 5">
                      <a:extLst>
                        <a:ext uri="{FF2B5EF4-FFF2-40B4-BE49-F238E27FC236}">
                          <a16:creationId xmlns:a16="http://schemas.microsoft.com/office/drawing/2014/main" id="{0C2F5ECE-8F9C-4234-A884-CBBC6222E4F8}"/>
                        </a:ext>
                      </a:extLst>
                    </p:cNvPr>
                    <p:cNvSpPr/>
                    <p:nvPr/>
                  </p:nvSpPr>
                  <p:spPr>
                    <a:xfrm>
                      <a:off x="2901159"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51" name="Rectangle 5">
                      <a:extLst>
                        <a:ext uri="{FF2B5EF4-FFF2-40B4-BE49-F238E27FC236}">
                          <a16:creationId xmlns:a16="http://schemas.microsoft.com/office/drawing/2014/main" id="{C0B1366B-14D9-4029-BFA6-B18E474C4837}"/>
                        </a:ext>
                      </a:extLst>
                    </p:cNvPr>
                    <p:cNvSpPr/>
                    <p:nvPr/>
                  </p:nvSpPr>
                  <p:spPr>
                    <a:xfrm>
                      <a:off x="3200466"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grpSp>
            </p:grpSp>
          </p:grpSp>
          <p:cxnSp>
            <p:nvCxnSpPr>
              <p:cNvPr id="28" name="직선 화살표 연결선 27">
                <a:extLst>
                  <a:ext uri="{FF2B5EF4-FFF2-40B4-BE49-F238E27FC236}">
                    <a16:creationId xmlns:a16="http://schemas.microsoft.com/office/drawing/2014/main" id="{EE454C02-5846-4960-8D71-4B6CFC260138}"/>
                  </a:ext>
                </a:extLst>
              </p:cNvPr>
              <p:cNvCxnSpPr/>
              <p:nvPr/>
            </p:nvCxnSpPr>
            <p:spPr>
              <a:xfrm>
                <a:off x="3518909" y="7266651"/>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id="{02B554B3-8079-47DF-88E9-102D3B34026F}"/>
                  </a:ext>
                </a:extLst>
              </p:cNvPr>
              <p:cNvGrpSpPr/>
              <p:nvPr/>
            </p:nvGrpSpPr>
            <p:grpSpPr>
              <a:xfrm>
                <a:off x="3843519" y="7063832"/>
                <a:ext cx="1120477" cy="759831"/>
                <a:chOff x="2300816" y="4126957"/>
                <a:chExt cx="1120477" cy="759831"/>
              </a:xfrm>
            </p:grpSpPr>
            <p:sp>
              <p:nvSpPr>
                <p:cNvPr id="33" name="직사각형 32">
                  <a:extLst>
                    <a:ext uri="{FF2B5EF4-FFF2-40B4-BE49-F238E27FC236}">
                      <a16:creationId xmlns:a16="http://schemas.microsoft.com/office/drawing/2014/main" id="{7A70765A-1964-421E-B262-0E8ED7E1E700}"/>
                    </a:ext>
                  </a:extLst>
                </p:cNvPr>
                <p:cNvSpPr/>
                <p:nvPr/>
              </p:nvSpPr>
              <p:spPr>
                <a:xfrm>
                  <a:off x="2300816" y="4625178"/>
                  <a:ext cx="1120477"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Chuyển</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đổi</a:t>
                  </a:r>
                  <a:r>
                    <a:rPr lang="en-US" altLang="ko-KR" sz="1100" dirty="0">
                      <a:solidFill>
                        <a:srgbClr val="1F45BC"/>
                      </a:solidFill>
                      <a:latin typeface="SamsungOne-400" panose="020B0503030303020204" pitchFamily="34" charset="0"/>
                      <a:ea typeface="SamsungOneKorean 400" panose="020B0503030303020204" pitchFamily="50" charset="-127"/>
                    </a:rPr>
                    <a:t> 2</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nvGrpSpPr>
                <p:cNvPr id="34" name="그룹 33">
                  <a:extLst>
                    <a:ext uri="{FF2B5EF4-FFF2-40B4-BE49-F238E27FC236}">
                      <a16:creationId xmlns:a16="http://schemas.microsoft.com/office/drawing/2014/main" id="{31E3F715-1791-481B-8ACF-944A069D211C}"/>
                    </a:ext>
                  </a:extLst>
                </p:cNvPr>
                <p:cNvGrpSpPr/>
                <p:nvPr/>
              </p:nvGrpSpPr>
              <p:grpSpPr>
                <a:xfrm>
                  <a:off x="2564958" y="4126957"/>
                  <a:ext cx="585299" cy="492580"/>
                  <a:chOff x="2601852" y="4132598"/>
                  <a:chExt cx="598614" cy="473367"/>
                </a:xfrm>
              </p:grpSpPr>
              <p:grpSp>
                <p:nvGrpSpPr>
                  <p:cNvPr id="35" name="그룹 34">
                    <a:extLst>
                      <a:ext uri="{FF2B5EF4-FFF2-40B4-BE49-F238E27FC236}">
                        <a16:creationId xmlns:a16="http://schemas.microsoft.com/office/drawing/2014/main" id="{76E4ED9C-4882-42A6-91AD-E975EE18C3B9}"/>
                      </a:ext>
                    </a:extLst>
                  </p:cNvPr>
                  <p:cNvGrpSpPr/>
                  <p:nvPr/>
                </p:nvGrpSpPr>
                <p:grpSpPr>
                  <a:xfrm>
                    <a:off x="2601852" y="4132598"/>
                    <a:ext cx="598614" cy="157789"/>
                    <a:chOff x="2601852" y="4132598"/>
                    <a:chExt cx="598614" cy="157789"/>
                  </a:xfrm>
                </p:grpSpPr>
                <p:sp>
                  <p:nvSpPr>
                    <p:cNvPr id="42" name="Rectangle 5">
                      <a:extLst>
                        <a:ext uri="{FF2B5EF4-FFF2-40B4-BE49-F238E27FC236}">
                          <a16:creationId xmlns:a16="http://schemas.microsoft.com/office/drawing/2014/main" id="{8033CF49-9400-4C1A-8E97-908FFCBA4E81}"/>
                        </a:ext>
                      </a:extLst>
                    </p:cNvPr>
                    <p:cNvSpPr/>
                    <p:nvPr/>
                  </p:nvSpPr>
                  <p:spPr>
                    <a:xfrm>
                      <a:off x="2601852" y="4132598"/>
                      <a:ext cx="299307" cy="157789"/>
                    </a:xfrm>
                    <a:prstGeom prst="roundRect">
                      <a:avLst>
                        <a:gd name="adj" fmla="val 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1F45BC"/>
                          </a:solidFill>
                          <a:latin typeface="SamsungOne-700" panose="020B0803030303020204" pitchFamily="34" charset="0"/>
                          <a:ea typeface="SamsungOne-700" panose="020B0803030303020204" pitchFamily="34" charset="0"/>
                        </a:rPr>
                        <a:t>F1</a:t>
                      </a:r>
                    </a:p>
                  </p:txBody>
                </p:sp>
                <p:sp>
                  <p:nvSpPr>
                    <p:cNvPr id="43" name="Rectangle 5">
                      <a:extLst>
                        <a:ext uri="{FF2B5EF4-FFF2-40B4-BE49-F238E27FC236}">
                          <a16:creationId xmlns:a16="http://schemas.microsoft.com/office/drawing/2014/main" id="{94A73CE7-E53E-412F-93DF-05D8751E3E68}"/>
                        </a:ext>
                      </a:extLst>
                    </p:cNvPr>
                    <p:cNvSpPr/>
                    <p:nvPr/>
                  </p:nvSpPr>
                  <p:spPr>
                    <a:xfrm>
                      <a:off x="2901159" y="4132598"/>
                      <a:ext cx="299307" cy="157789"/>
                    </a:xfrm>
                    <a:prstGeom prst="roundRect">
                      <a:avLst>
                        <a:gd name="adj" fmla="val 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1F45BC"/>
                          </a:solidFill>
                          <a:latin typeface="SamsungOne-700" panose="020B0803030303020204" pitchFamily="34" charset="0"/>
                          <a:ea typeface="SamsungOne-700" panose="020B0803030303020204" pitchFamily="34" charset="0"/>
                        </a:rPr>
                        <a:t>F2</a:t>
                      </a:r>
                    </a:p>
                  </p:txBody>
                </p:sp>
              </p:grpSp>
              <p:grpSp>
                <p:nvGrpSpPr>
                  <p:cNvPr id="36" name="그룹 35">
                    <a:extLst>
                      <a:ext uri="{FF2B5EF4-FFF2-40B4-BE49-F238E27FC236}">
                        <a16:creationId xmlns:a16="http://schemas.microsoft.com/office/drawing/2014/main" id="{BD46FACC-E73C-419C-83D9-088C9E68090A}"/>
                      </a:ext>
                    </a:extLst>
                  </p:cNvPr>
                  <p:cNvGrpSpPr/>
                  <p:nvPr/>
                </p:nvGrpSpPr>
                <p:grpSpPr>
                  <a:xfrm>
                    <a:off x="2601852" y="4290387"/>
                    <a:ext cx="598614" cy="157789"/>
                    <a:chOff x="2601852" y="4132598"/>
                    <a:chExt cx="598614" cy="157789"/>
                  </a:xfrm>
                  <a:solidFill>
                    <a:schemeClr val="bg1"/>
                  </a:solidFill>
                </p:grpSpPr>
                <p:sp>
                  <p:nvSpPr>
                    <p:cNvPr id="40" name="Rectangle 5">
                      <a:extLst>
                        <a:ext uri="{FF2B5EF4-FFF2-40B4-BE49-F238E27FC236}">
                          <a16:creationId xmlns:a16="http://schemas.microsoft.com/office/drawing/2014/main" id="{13BBAF76-0D4E-49E0-A86C-036236873C94}"/>
                        </a:ext>
                      </a:extLst>
                    </p:cNvPr>
                    <p:cNvSpPr/>
                    <p:nvPr/>
                  </p:nvSpPr>
                  <p:spPr>
                    <a:xfrm>
                      <a:off x="2601852"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41" name="Rectangle 5">
                      <a:extLst>
                        <a:ext uri="{FF2B5EF4-FFF2-40B4-BE49-F238E27FC236}">
                          <a16:creationId xmlns:a16="http://schemas.microsoft.com/office/drawing/2014/main" id="{96897FCA-D6EF-48E1-ACE0-84765FE7B76F}"/>
                        </a:ext>
                      </a:extLst>
                    </p:cNvPr>
                    <p:cNvSpPr/>
                    <p:nvPr/>
                  </p:nvSpPr>
                  <p:spPr>
                    <a:xfrm>
                      <a:off x="2901159"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grpSp>
              <p:grpSp>
                <p:nvGrpSpPr>
                  <p:cNvPr id="37" name="그룹 36">
                    <a:extLst>
                      <a:ext uri="{FF2B5EF4-FFF2-40B4-BE49-F238E27FC236}">
                        <a16:creationId xmlns:a16="http://schemas.microsoft.com/office/drawing/2014/main" id="{405B7F14-7F09-4AEE-A03C-4D3CBE6994F2}"/>
                      </a:ext>
                    </a:extLst>
                  </p:cNvPr>
                  <p:cNvGrpSpPr/>
                  <p:nvPr/>
                </p:nvGrpSpPr>
                <p:grpSpPr>
                  <a:xfrm>
                    <a:off x="2601852" y="4448176"/>
                    <a:ext cx="598614" cy="157789"/>
                    <a:chOff x="2601852" y="4132598"/>
                    <a:chExt cx="598614" cy="157789"/>
                  </a:xfrm>
                  <a:solidFill>
                    <a:schemeClr val="bg1"/>
                  </a:solidFill>
                </p:grpSpPr>
                <p:sp>
                  <p:nvSpPr>
                    <p:cNvPr id="38" name="Rectangle 5">
                      <a:extLst>
                        <a:ext uri="{FF2B5EF4-FFF2-40B4-BE49-F238E27FC236}">
                          <a16:creationId xmlns:a16="http://schemas.microsoft.com/office/drawing/2014/main" id="{8EDC1DC8-6B3B-4FA6-822D-B9AD10AF831A}"/>
                        </a:ext>
                      </a:extLst>
                    </p:cNvPr>
                    <p:cNvSpPr/>
                    <p:nvPr/>
                  </p:nvSpPr>
                  <p:spPr>
                    <a:xfrm>
                      <a:off x="2601852"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sp>
                  <p:nvSpPr>
                    <p:cNvPr id="39" name="Rectangle 5">
                      <a:extLst>
                        <a:ext uri="{FF2B5EF4-FFF2-40B4-BE49-F238E27FC236}">
                          <a16:creationId xmlns:a16="http://schemas.microsoft.com/office/drawing/2014/main" id="{F422FD71-0D9B-4CF4-8B1D-D5A87CC21343}"/>
                        </a:ext>
                      </a:extLst>
                    </p:cNvPr>
                    <p:cNvSpPr/>
                    <p:nvPr/>
                  </p:nvSpPr>
                  <p:spPr>
                    <a:xfrm>
                      <a:off x="2901159" y="4132598"/>
                      <a:ext cx="299307" cy="157789"/>
                    </a:xfrm>
                    <a:prstGeom prst="roundRect">
                      <a:avLst>
                        <a:gd name="adj" fmla="val 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rgbClr val="1F45BC"/>
                        </a:solidFill>
                        <a:latin typeface="SamsungOne-700" panose="020B0803030303020204" pitchFamily="34" charset="0"/>
                        <a:ea typeface="SamsungOne-700" panose="020B0803030303020204" pitchFamily="34" charset="0"/>
                      </a:endParaRPr>
                    </a:p>
                  </p:txBody>
                </p:sp>
              </p:grpSp>
            </p:grpSp>
          </p:grpSp>
          <p:cxnSp>
            <p:nvCxnSpPr>
              <p:cNvPr id="30" name="직선 화살표 연결선 29">
                <a:extLst>
                  <a:ext uri="{FF2B5EF4-FFF2-40B4-BE49-F238E27FC236}">
                    <a16:creationId xmlns:a16="http://schemas.microsoft.com/office/drawing/2014/main" id="{D2FE20A3-EC8A-4AFC-B75A-FBB8919DDA35}"/>
                  </a:ext>
                </a:extLst>
              </p:cNvPr>
              <p:cNvCxnSpPr/>
              <p:nvPr/>
            </p:nvCxnSpPr>
            <p:spPr>
              <a:xfrm>
                <a:off x="7520365" y="7266651"/>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55743016-1AE8-4BEE-BE29-32CD4FC5E121}"/>
                  </a:ext>
                </a:extLst>
              </p:cNvPr>
              <p:cNvSpPr/>
              <p:nvPr/>
            </p:nvSpPr>
            <p:spPr>
              <a:xfrm>
                <a:off x="7769487" y="7558878"/>
                <a:ext cx="1120477"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Dự</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đoán</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pic>
            <p:nvPicPr>
              <p:cNvPr id="32" name="그림 31">
                <a:extLst>
                  <a:ext uri="{FF2B5EF4-FFF2-40B4-BE49-F238E27FC236}">
                    <a16:creationId xmlns:a16="http://schemas.microsoft.com/office/drawing/2014/main" id="{61E7F9FC-8FCC-4A45-A441-3F14A20276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8699" y="7091356"/>
                <a:ext cx="242052" cy="382959"/>
              </a:xfrm>
              <a:prstGeom prst="rect">
                <a:avLst/>
              </a:prstGeom>
            </p:spPr>
          </p:pic>
        </p:grpSp>
        <p:grpSp>
          <p:nvGrpSpPr>
            <p:cNvPr id="13" name="그룹 12">
              <a:extLst>
                <a:ext uri="{FF2B5EF4-FFF2-40B4-BE49-F238E27FC236}">
                  <a16:creationId xmlns:a16="http://schemas.microsoft.com/office/drawing/2014/main" id="{E3C66D30-A222-4D1A-99C9-63A79FE02C63}"/>
                </a:ext>
              </a:extLst>
            </p:cNvPr>
            <p:cNvGrpSpPr/>
            <p:nvPr/>
          </p:nvGrpSpPr>
          <p:grpSpPr>
            <a:xfrm>
              <a:off x="1164570" y="5350786"/>
              <a:ext cx="937124" cy="747131"/>
              <a:chOff x="1155854" y="4139657"/>
              <a:chExt cx="937124" cy="747131"/>
            </a:xfrm>
          </p:grpSpPr>
          <p:pic>
            <p:nvPicPr>
              <p:cNvPr id="19" name="그림 18">
                <a:extLst>
                  <a:ext uri="{FF2B5EF4-FFF2-40B4-BE49-F238E27FC236}">
                    <a16:creationId xmlns:a16="http://schemas.microsoft.com/office/drawing/2014/main" id="{B7F8AF1C-E4B1-4C0F-BDEA-8048AA3C2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371" y="4139657"/>
                <a:ext cx="369311" cy="417577"/>
              </a:xfrm>
              <a:prstGeom prst="rect">
                <a:avLst/>
              </a:prstGeom>
            </p:spPr>
          </p:pic>
          <p:sp>
            <p:nvSpPr>
              <p:cNvPr id="20" name="직사각형 19">
                <a:extLst>
                  <a:ext uri="{FF2B5EF4-FFF2-40B4-BE49-F238E27FC236}">
                    <a16:creationId xmlns:a16="http://schemas.microsoft.com/office/drawing/2014/main" id="{DB34E967-AB28-4E00-B560-768955DEFA07}"/>
                  </a:ext>
                </a:extLst>
              </p:cNvPr>
              <p:cNvSpPr/>
              <p:nvPr/>
            </p:nvSpPr>
            <p:spPr>
              <a:xfrm>
                <a:off x="1155854" y="4625178"/>
                <a:ext cx="937124" cy="261610"/>
              </a:xfrm>
              <a:prstGeom prst="rect">
                <a:avLst/>
              </a:prstGeom>
            </p:spPr>
            <p:txBody>
              <a:bodyPr wrap="square">
                <a:spAutoFit/>
              </a:bodyPr>
              <a:lstStyle/>
              <a:p>
                <a:pPr algn="ctr"/>
                <a:r>
                  <a:rPr lang="en-US" altLang="ko-KR" sz="1100" dirty="0" err="1">
                    <a:solidFill>
                      <a:srgbClr val="1F45BC"/>
                    </a:solidFill>
                    <a:latin typeface="SamsungOne-400" panose="020B0503030303020204" pitchFamily="34" charset="0"/>
                    <a:ea typeface="SamsungOneKorean 400" panose="020B0503030303020204" pitchFamily="50" charset="-127"/>
                  </a:rPr>
                  <a:t>Dữ</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liệu</a:t>
                </a:r>
                <a:r>
                  <a:rPr lang="en-US" altLang="ko-KR" sz="1100" dirty="0">
                    <a:solidFill>
                      <a:srgbClr val="1F45BC"/>
                    </a:solidFill>
                    <a:latin typeface="SamsungOne-400" panose="020B0503030303020204" pitchFamily="34" charset="0"/>
                    <a:ea typeface="SamsungOneKorean 400" panose="020B0503030303020204" pitchFamily="50" charset="-127"/>
                  </a:rPr>
                  <a:t> </a:t>
                </a:r>
                <a:r>
                  <a:rPr lang="en-US" altLang="ko-KR" sz="1100" dirty="0" err="1">
                    <a:solidFill>
                      <a:srgbClr val="1F45BC"/>
                    </a:solidFill>
                    <a:latin typeface="SamsungOne-400" panose="020B0503030303020204" pitchFamily="34" charset="0"/>
                    <a:ea typeface="SamsungOneKorean 400" panose="020B0503030303020204" pitchFamily="50" charset="-127"/>
                  </a:rPr>
                  <a:t>mới</a:t>
                </a:r>
                <a:endParaRPr lang="en-US" altLang="ko-KR" sz="1100" dirty="0">
                  <a:solidFill>
                    <a:srgbClr val="1F45BC"/>
                  </a:solidFill>
                  <a:latin typeface="SamsungOneKorean 400" panose="020B0503030303020204" pitchFamily="50" charset="-127"/>
                  <a:ea typeface="SamsungOneKorean 400" panose="020B0503030303020204" pitchFamily="50" charset="-127"/>
                </a:endParaRPr>
              </a:p>
            </p:txBody>
          </p:sp>
        </p:grpSp>
        <p:cxnSp>
          <p:nvCxnSpPr>
            <p:cNvPr id="14" name="직선 화살표 연결선 13">
              <a:extLst>
                <a:ext uri="{FF2B5EF4-FFF2-40B4-BE49-F238E27FC236}">
                  <a16:creationId xmlns:a16="http://schemas.microsoft.com/office/drawing/2014/main" id="{DBFC8952-F68E-496A-98A2-7E05C5E08033}"/>
                </a:ext>
              </a:extLst>
            </p:cNvPr>
            <p:cNvCxnSpPr/>
            <p:nvPr/>
          </p:nvCxnSpPr>
          <p:spPr>
            <a:xfrm>
              <a:off x="1989548" y="5544080"/>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99328F6F-52BE-40FF-A4ED-FAA62E2F2E3C}"/>
                </a:ext>
              </a:extLst>
            </p:cNvPr>
            <p:cNvCxnSpPr/>
            <p:nvPr/>
          </p:nvCxnSpPr>
          <p:spPr>
            <a:xfrm>
              <a:off x="3582409" y="5544080"/>
              <a:ext cx="469900" cy="0"/>
            </a:xfrm>
            <a:prstGeom prst="straightConnector1">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5">
              <a:extLst>
                <a:ext uri="{FF2B5EF4-FFF2-40B4-BE49-F238E27FC236}">
                  <a16:creationId xmlns:a16="http://schemas.microsoft.com/office/drawing/2014/main" id="{A0D4B42F-5060-4167-9DD0-FFEE800635E9}"/>
                </a:ext>
              </a:extLst>
            </p:cNvPr>
            <p:cNvSpPr/>
            <p:nvPr/>
          </p:nvSpPr>
          <p:spPr>
            <a:xfrm>
              <a:off x="2497575" y="5375950"/>
              <a:ext cx="1049191" cy="392413"/>
            </a:xfrm>
            <a:prstGeom prst="roundRect">
              <a:avLst>
                <a:gd name="adj" fmla="val 48856"/>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Chuyển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đổi</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7" name="Rectangle 5">
              <a:extLst>
                <a:ext uri="{FF2B5EF4-FFF2-40B4-BE49-F238E27FC236}">
                  <a16:creationId xmlns:a16="http://schemas.microsoft.com/office/drawing/2014/main" id="{79E4E627-3515-4859-9A6B-9AD9E9D9FA23}"/>
                </a:ext>
              </a:extLst>
            </p:cNvPr>
            <p:cNvSpPr/>
            <p:nvPr/>
          </p:nvSpPr>
          <p:spPr>
            <a:xfrm>
              <a:off x="4104520" y="5375950"/>
              <a:ext cx="995267" cy="392413"/>
            </a:xfrm>
            <a:prstGeom prst="roundRect">
              <a:avLst>
                <a:gd name="adj" fmla="val 48856"/>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Chuyển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đổi</a:t>
              </a:r>
              <a:endParaRPr lang="en-US" sz="1050" dirty="0">
                <a:solidFill>
                  <a:srgbClr val="1F45BC"/>
                </a:solidFill>
                <a:latin typeface="SamsungOne-700" panose="020B0803030303020204" pitchFamily="34" charset="0"/>
                <a:ea typeface="SamsungOne-700" panose="020B0803030303020204" pitchFamily="34" charset="0"/>
              </a:endParaRPr>
            </a:p>
          </p:txBody>
        </p:sp>
        <p:cxnSp>
          <p:nvCxnSpPr>
            <p:cNvPr id="18" name="꺾인 연결선 125">
              <a:extLst>
                <a:ext uri="{FF2B5EF4-FFF2-40B4-BE49-F238E27FC236}">
                  <a16:creationId xmlns:a16="http://schemas.microsoft.com/office/drawing/2014/main" id="{2A92249F-21B6-4119-971B-E4CF5A95E5EB}"/>
                </a:ext>
              </a:extLst>
            </p:cNvPr>
            <p:cNvCxnSpPr>
              <a:endCxn id="59" idx="2"/>
            </p:cNvCxnSpPr>
            <p:nvPr/>
          </p:nvCxnSpPr>
          <p:spPr>
            <a:xfrm flipV="1">
              <a:off x="5191838" y="5100521"/>
              <a:ext cx="2008868" cy="453333"/>
            </a:xfrm>
            <a:prstGeom prst="bentConnector2">
              <a:avLst/>
            </a:prstGeom>
            <a:ln w="38100">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99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Đường ống Spark MLlib (3/3)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0" y="2226567"/>
            <a:ext cx="8796529" cy="3770471"/>
          </a:xfrm>
        </p:spPr>
        <p:txBody>
          <a:bodyPr/>
          <a:lstStyle/>
          <a:p>
            <a:r>
              <a:rPr lang="en-US" altLang="ko-KR" dirty="0" err="1"/>
              <a:t>Các</a:t>
            </a:r>
            <a:r>
              <a:rPr lang="en-US" altLang="ko-KR" dirty="0"/>
              <a:t> </a:t>
            </a:r>
            <a:r>
              <a:rPr lang="en-US" altLang="ko-KR" dirty="0" err="1"/>
              <a:t>nội</a:t>
            </a:r>
            <a:r>
              <a:rPr lang="en-US" altLang="ko-KR" dirty="0"/>
              <a:t> dung </a:t>
            </a:r>
            <a:r>
              <a:rPr lang="en-US" altLang="ko-KR" dirty="0" err="1"/>
              <a:t>chính</a:t>
            </a:r>
            <a:r>
              <a:rPr lang="en-US" altLang="ko-KR" dirty="0"/>
              <a:t> </a:t>
            </a:r>
            <a:r>
              <a:rPr lang="en-US" altLang="ko-KR" dirty="0" err="1"/>
              <a:t>trong</a:t>
            </a:r>
            <a:r>
              <a:rPr lang="en-US" altLang="ko-KR" dirty="0"/>
              <a:t> Pipelines</a:t>
            </a:r>
          </a:p>
          <a:p>
            <a:pPr lvl="1"/>
            <a:r>
              <a:rPr lang="vi-VN" altLang="ko-KR" dirty="0"/>
              <a:t>DataFrame: Loại tập dữ liệu SparkML</a:t>
            </a:r>
          </a:p>
          <a:p>
            <a:pPr lvl="1"/>
            <a:r>
              <a:rPr lang="vi-VN" altLang="ko-KR" dirty="0"/>
              <a:t>Máy biến áp: Chuyển đổi một Khung dữ liệu này sang Khung dữ liệu khác</a:t>
            </a:r>
          </a:p>
          <a:p>
            <a:pPr lvl="1"/>
            <a:r>
              <a:rPr lang="vi-VN" altLang="ko-KR" dirty="0"/>
              <a:t>Công cụ ước tính: Thực thi thuật toán trên tập dữ liệu và tạo mô hình</a:t>
            </a:r>
          </a:p>
          <a:p>
            <a:pPr lvl="1"/>
            <a:r>
              <a:rPr lang="vi-VN" altLang="ko-KR" dirty="0"/>
              <a:t>Quy trình: Xâu chuỗi nhiều bước để xác định quy trình làm việc ML</a:t>
            </a:r>
          </a:p>
          <a:p>
            <a:pPr lvl="1"/>
            <a:r>
              <a:rPr lang="vi-VN" altLang="ko-KR" dirty="0"/>
              <a:t>Tham số: Công cụ ước tính và Máy biến áp sử dụng API thống nhất để chỉ định tham số</a:t>
            </a:r>
            <a:endParaRPr lang="en-US" altLang="ko-KR" dirty="0"/>
          </a:p>
          <a:p>
            <a:pPr marL="177800" lvl="1" indent="0">
              <a:buNone/>
            </a:pPr>
            <a:endParaRPr lang="en" altLang="ko-KR" dirty="0"/>
          </a:p>
          <a:p>
            <a:r>
              <a:rPr lang="en-US" altLang="ko-KR" dirty="0" err="1"/>
              <a:t>Tại</a:t>
            </a:r>
            <a:r>
              <a:rPr lang="en-US" altLang="ko-KR" dirty="0"/>
              <a:t> </a:t>
            </a:r>
            <a:r>
              <a:rPr lang="en-US" altLang="ko-KR" dirty="0" err="1"/>
              <a:t>sao</a:t>
            </a:r>
            <a:r>
              <a:rPr lang="en-US" altLang="ko-KR" dirty="0"/>
              <a:t> </a:t>
            </a:r>
            <a:r>
              <a:rPr lang="en-US" altLang="ko-KR" dirty="0" err="1"/>
              <a:t>nên</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DataFrame</a:t>
            </a:r>
            <a:r>
              <a:rPr lang="en-US" altLang="ko-KR" dirty="0"/>
              <a:t> </a:t>
            </a:r>
            <a:r>
              <a:rPr lang="en-US" altLang="ko-KR" dirty="0" err="1"/>
              <a:t>cho</a:t>
            </a:r>
            <a:r>
              <a:rPr lang="en-US" altLang="ko-KR" dirty="0"/>
              <a:t> </a:t>
            </a:r>
            <a:r>
              <a:rPr lang="en-US" altLang="ko-KR" dirty="0" err="1"/>
              <a:t>học</a:t>
            </a:r>
            <a:r>
              <a:rPr lang="en-US" altLang="ko-KR" dirty="0"/>
              <a:t> </a:t>
            </a:r>
            <a:r>
              <a:rPr lang="en-US" altLang="ko-KR" dirty="0" err="1"/>
              <a:t>máy</a:t>
            </a:r>
            <a:r>
              <a:rPr lang="en-US" altLang="ko-KR" dirty="0"/>
              <a:t>?</a:t>
            </a:r>
            <a:endParaRPr lang="en" altLang="ko-KR" dirty="0"/>
          </a:p>
          <a:p>
            <a:pPr lvl="1"/>
            <a:r>
              <a:rPr lang="vi-VN" altLang="ko-KR" dirty="0"/>
              <a:t>Hoạt động hiệu quả là có thể do cấu trúc cột</a:t>
            </a:r>
          </a:p>
          <a:p>
            <a:pPr lvl="1"/>
            <a:r>
              <a:rPr lang="vi-VN" altLang="ko-KR" dirty="0"/>
              <a:t>Loại đầu vào duy nhất của các thuật toán khác nhau</a:t>
            </a:r>
          </a:p>
          <a:p>
            <a:pPr lvl="1"/>
            <a:r>
              <a:rPr lang="vi-VN" altLang="ko-KR" dirty="0"/>
              <a:t>DafaFrames là một loại dữ liệu thuận tiện để thực hiện các bước trong hoạt động học máy</a:t>
            </a:r>
            <a:endParaRPr lang="en" altLang="ko-KR" dirty="0"/>
          </a:p>
          <a:p>
            <a:endParaRPr lang="en-US" altLang="ko-KR" dirty="0"/>
          </a:p>
        </p:txBody>
      </p:sp>
    </p:spTree>
    <p:extLst>
      <p:ext uri="{BB962C8B-B14F-4D97-AF65-F5344CB8AC3E}">
        <p14:creationId xmlns:p14="http://schemas.microsoft.com/office/powerpoint/2010/main" val="4140610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Transformers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biến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áp</a:t>
            </a:r>
            <a:r>
              <a:rPr lang="en-US" altLang="ko-KR" dirty="0">
                <a:latin typeface="iCiel Samsung Sharp Sans Bold" pitchFamily="2" charset="0"/>
                <a:ea typeface="iCiel Samsung Sharp Sans Bold" pitchFamily="2" charset="0"/>
                <a:cs typeface="iCiel Samsung Sharp Sans Bold" pitchFamily="2" charset="0"/>
              </a:rPr>
              <a:t>)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2084175"/>
          </a:xfrm>
        </p:spPr>
        <p:txBody>
          <a:bodyPr/>
          <a:lstStyle/>
          <a:p>
            <a:r>
              <a:rPr lang="en-US" altLang="ko-KR" dirty="0" err="1"/>
              <a:t>Máy</a:t>
            </a:r>
            <a:r>
              <a:rPr lang="en-US" altLang="ko-KR" dirty="0"/>
              <a:t> </a:t>
            </a:r>
            <a:r>
              <a:rPr lang="en-US" altLang="ko-KR" dirty="0" err="1"/>
              <a:t>biến</a:t>
            </a:r>
            <a:r>
              <a:rPr lang="en-US" altLang="ko-KR" dirty="0"/>
              <a:t> </a:t>
            </a:r>
            <a:r>
              <a:rPr lang="en-US" altLang="ko-KR" dirty="0" err="1"/>
              <a:t>áp</a:t>
            </a:r>
            <a:r>
              <a:rPr lang="en-US" altLang="ko-KR" dirty="0"/>
              <a:t> </a:t>
            </a:r>
            <a:r>
              <a:rPr lang="en-US" altLang="ko-KR" dirty="0" err="1"/>
              <a:t>lấy</a:t>
            </a:r>
            <a:r>
              <a:rPr lang="en-US" altLang="ko-KR" dirty="0"/>
              <a:t> </a:t>
            </a:r>
            <a:r>
              <a:rPr lang="en-US" altLang="ko-KR" dirty="0" err="1"/>
              <a:t>DataFrame</a:t>
            </a:r>
            <a:r>
              <a:rPr lang="en-US" altLang="ko-KR" dirty="0"/>
              <a:t> </a:t>
            </a:r>
            <a:r>
              <a:rPr lang="en-US" altLang="ko-KR" dirty="0" err="1"/>
              <a:t>làm</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và</a:t>
            </a:r>
            <a:r>
              <a:rPr lang="en-US" altLang="ko-KR" dirty="0"/>
              <a:t> </a:t>
            </a:r>
            <a:r>
              <a:rPr lang="en-US" altLang="ko-KR" dirty="0" err="1"/>
              <a:t>trả</a:t>
            </a:r>
            <a:r>
              <a:rPr lang="en-US" altLang="ko-KR" dirty="0"/>
              <a:t> </a:t>
            </a:r>
            <a:r>
              <a:rPr lang="en-US" altLang="ko-KR" dirty="0" err="1"/>
              <a:t>về</a:t>
            </a:r>
            <a:r>
              <a:rPr lang="en-US" altLang="ko-KR" dirty="0"/>
              <a:t> </a:t>
            </a:r>
            <a:r>
              <a:rPr lang="en-US" altLang="ko-KR" dirty="0" err="1"/>
              <a:t>DataFrame</a:t>
            </a:r>
            <a:r>
              <a:rPr lang="en-US" altLang="ko-KR" dirty="0"/>
              <a:t> </a:t>
            </a:r>
            <a:r>
              <a:rPr lang="en-US" altLang="ko-KR" dirty="0" err="1"/>
              <a:t>mới</a:t>
            </a:r>
            <a:endParaRPr lang="en-US" altLang="ko-KR" dirty="0"/>
          </a:p>
          <a:p>
            <a:pPr lvl="1"/>
            <a:r>
              <a:rPr lang="vi-VN" altLang="ko-KR" dirty="0"/>
              <a:t>Tổng quát hóa khái niệm phép biến đổi thành một định nghĩa rộng hơn</a:t>
            </a:r>
          </a:p>
          <a:p>
            <a:pPr lvl="1"/>
            <a:r>
              <a:rPr lang="vi-VN" altLang="ko-KR" dirty="0"/>
              <a:t>Theo định nghĩa này, mô hình học máy được đào tạo là một máy biến áp</a:t>
            </a:r>
          </a:p>
          <a:p>
            <a:pPr lvl="1"/>
            <a:r>
              <a:rPr lang="vi-VN" altLang="ko-KR" dirty="0"/>
              <a:t>Đọc một cột (ví dụ: văn bản), ánh xạ cột đó vào một cột mới (ví dụ: vectơ đặc trưng) và xuất một DataFrame mới với cột được ánh xạ được nối thêm</a:t>
            </a:r>
            <a:endParaRPr lang="en-US" altLang="ko-KR" dirty="0"/>
          </a:p>
        </p:txBody>
      </p:sp>
      <p:sp>
        <p:nvSpPr>
          <p:cNvPr id="2" name="AutoShape 2">
            <a:extLst>
              <a:ext uri="{FF2B5EF4-FFF2-40B4-BE49-F238E27FC236}">
                <a16:creationId xmlns:a16="http://schemas.microsoft.com/office/drawing/2014/main" id="{9BF15398-FC1B-4F90-A04A-0C48B4FFB335}"/>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latin typeface="SamsungOneKorean 400" panose="020B0503030303020204" pitchFamily="50" charset="-127"/>
              <a:ea typeface="SamsungOneKorean 400" panose="020B0503030303020204" pitchFamily="50" charset="-127"/>
            </a:endParaRPr>
          </a:p>
        </p:txBody>
      </p:sp>
      <p:grpSp>
        <p:nvGrpSpPr>
          <p:cNvPr id="16" name="그룹 15">
            <a:extLst>
              <a:ext uri="{FF2B5EF4-FFF2-40B4-BE49-F238E27FC236}">
                <a16:creationId xmlns:a16="http://schemas.microsoft.com/office/drawing/2014/main" id="{3DBF2417-93D3-4B02-AAF8-23A807678AA4}"/>
              </a:ext>
            </a:extLst>
          </p:cNvPr>
          <p:cNvGrpSpPr/>
          <p:nvPr/>
        </p:nvGrpSpPr>
        <p:grpSpPr>
          <a:xfrm>
            <a:off x="1752598" y="4362909"/>
            <a:ext cx="6466116" cy="843148"/>
            <a:chOff x="1752598" y="4362909"/>
            <a:chExt cx="6466116" cy="843148"/>
          </a:xfrm>
        </p:grpSpPr>
        <p:sp>
          <p:nvSpPr>
            <p:cNvPr id="18" name="원통[C] 2">
              <a:extLst>
                <a:ext uri="{FF2B5EF4-FFF2-40B4-BE49-F238E27FC236}">
                  <a16:creationId xmlns:a16="http://schemas.microsoft.com/office/drawing/2014/main" id="{FB3E5DCD-B256-44BB-9E71-A9F9C84958B7}"/>
                </a:ext>
              </a:extLst>
            </p:cNvPr>
            <p:cNvSpPr/>
            <p:nvPr/>
          </p:nvSpPr>
          <p:spPr>
            <a:xfrm>
              <a:off x="1752598" y="4362909"/>
              <a:ext cx="1306286" cy="843148"/>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rgbClr val="1F45BC"/>
                  </a:solidFill>
                  <a:latin typeface="SamsungOne-700" panose="020B0803030303020204" pitchFamily="34" charset="0"/>
                  <a:ea typeface="SamsungOne-700" panose="020B0803030303020204" pitchFamily="34" charset="0"/>
                </a:rPr>
                <a:t>DataFrame</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9" name="오른쪽 화살표[R] 3">
              <a:extLst>
                <a:ext uri="{FF2B5EF4-FFF2-40B4-BE49-F238E27FC236}">
                  <a16:creationId xmlns:a16="http://schemas.microsoft.com/office/drawing/2014/main" id="{92C7DE77-4EB0-4BE9-8FDA-1241198E6161}"/>
                </a:ext>
              </a:extLst>
            </p:cNvPr>
            <p:cNvSpPr/>
            <p:nvPr/>
          </p:nvSpPr>
          <p:spPr>
            <a:xfrm>
              <a:off x="3373581"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SamsungOne-700" panose="020B0803030303020204" pitchFamily="34" charset="0"/>
                <a:ea typeface="SamsungOneKorean 400" panose="020B0503030303020204" pitchFamily="50" charset="-127"/>
              </a:endParaRPr>
            </a:p>
          </p:txBody>
        </p:sp>
        <p:sp>
          <p:nvSpPr>
            <p:cNvPr id="20" name="오른쪽 화살표[R] 9">
              <a:extLst>
                <a:ext uri="{FF2B5EF4-FFF2-40B4-BE49-F238E27FC236}">
                  <a16:creationId xmlns:a16="http://schemas.microsoft.com/office/drawing/2014/main" id="{65B898FF-EE9E-4249-98C9-D48E166EEF16}"/>
                </a:ext>
              </a:extLst>
            </p:cNvPr>
            <p:cNvSpPr/>
            <p:nvPr/>
          </p:nvSpPr>
          <p:spPr>
            <a:xfrm>
              <a:off x="5971308"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SamsungOne-700" panose="020B0803030303020204" pitchFamily="34" charset="0"/>
                <a:ea typeface="SamsungOneKorean 400" panose="020B0503030303020204" pitchFamily="50" charset="-127"/>
              </a:endParaRPr>
            </a:p>
          </p:txBody>
        </p:sp>
        <p:sp>
          <p:nvSpPr>
            <p:cNvPr id="21" name="모서리가 둥근 직사각형 48">
              <a:extLst>
                <a:ext uri="{FF2B5EF4-FFF2-40B4-BE49-F238E27FC236}">
                  <a16:creationId xmlns:a16="http://schemas.microsoft.com/office/drawing/2014/main" id="{880C4C5D-8A24-4E88-B9E8-56AB9B612B46}"/>
                </a:ext>
              </a:extLst>
            </p:cNvPr>
            <p:cNvSpPr/>
            <p:nvPr/>
          </p:nvSpPr>
          <p:spPr>
            <a:xfrm>
              <a:off x="4246418" y="4437063"/>
              <a:ext cx="1413163" cy="645285"/>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R" sz="1600" dirty="0" err="1">
                  <a:solidFill>
                    <a:schemeClr val="bg1"/>
                  </a:solidFill>
                  <a:latin typeface="SamsungOne-700" panose="020B0803030303020204" pitchFamily="34" charset="0"/>
                  <a:ea typeface="SamsungOne-700" panose="020B0803030303020204" pitchFamily="34" charset="0"/>
                </a:rPr>
                <a:t>Chuyển</a:t>
              </a:r>
              <a:r>
                <a:rPr kumimoji="1" lang="en-US" altLang="ko-KR" sz="1600" dirty="0">
                  <a:solidFill>
                    <a:schemeClr val="bg1"/>
                  </a:solidFill>
                  <a:latin typeface="SamsungOne-700" panose="020B0803030303020204" pitchFamily="34" charset="0"/>
                  <a:ea typeface="SamsungOne-700" panose="020B0803030303020204" pitchFamily="34" charset="0"/>
                </a:rPr>
                <a:t> </a:t>
              </a:r>
              <a:r>
                <a:rPr kumimoji="1" lang="en-US" altLang="ko-KR" sz="1600" dirty="0" err="1">
                  <a:solidFill>
                    <a:schemeClr val="bg1"/>
                  </a:solidFill>
                  <a:latin typeface="SamsungOne-700" panose="020B0803030303020204" pitchFamily="34" charset="0"/>
                  <a:ea typeface="SamsungOne-700" panose="020B0803030303020204" pitchFamily="34" charset="0"/>
                </a:rPr>
                <a:t>đổi</a:t>
              </a:r>
              <a:endParaRPr kumimoji="1"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22" name="모서리가 둥근 직사각형 49">
              <a:extLst>
                <a:ext uri="{FF2B5EF4-FFF2-40B4-BE49-F238E27FC236}">
                  <a16:creationId xmlns:a16="http://schemas.microsoft.com/office/drawing/2014/main" id="{31174F9B-B248-4FB6-914A-DFC507C25A27}"/>
                </a:ext>
              </a:extLst>
            </p:cNvPr>
            <p:cNvSpPr/>
            <p:nvPr/>
          </p:nvSpPr>
          <p:spPr>
            <a:xfrm>
              <a:off x="6841176" y="4362909"/>
              <a:ext cx="1377538" cy="843148"/>
            </a:xfrm>
            <a:prstGeom prst="roundRect">
              <a:avLst>
                <a:gd name="adj" fmla="val 36248"/>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DataFrame</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mới</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3691424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Transformers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biến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áp</a:t>
            </a:r>
            <a:r>
              <a:rPr lang="en-US" altLang="ko-KR" dirty="0">
                <a:latin typeface="iCiel Samsung Sharp Sans Bold" pitchFamily="2" charset="0"/>
                <a:ea typeface="iCiel Samsung Sharp Sans Bold" pitchFamily="2" charset="0"/>
                <a:cs typeface="iCiel Samsung Sharp Sans Bold" pitchFamily="2" charset="0"/>
              </a:rPr>
              <a:t>) (2/2)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1668538"/>
          </a:xfrm>
        </p:spPr>
        <p:txBody>
          <a:bodyPr/>
          <a:lstStyle/>
          <a:p>
            <a:r>
              <a:rPr lang="vi-VN" altLang="ko-KR" dirty="0"/>
              <a:t>Tất cả các máy biến áp đều triển khai các phương thức chuyển đổi và phương thức </a:t>
            </a:r>
            <a:r>
              <a:rPr lang="vi-VN" altLang="ko-KR" b="1" dirty="0"/>
              <a:t>fit</a:t>
            </a:r>
            <a:r>
              <a:rPr lang="vi-VN" altLang="ko-KR" dirty="0"/>
              <a:t>() nếu việc chuyển đổi phụ thuộc vào dữ liệu</a:t>
            </a:r>
          </a:p>
          <a:p>
            <a:r>
              <a:rPr lang="vi-VN" altLang="ko-KR" dirty="0"/>
              <a:t>Máy biến áp chuyển đổi khung dữ liệu đầu vào thành khung dữ liệu khác</a:t>
            </a:r>
            <a:endParaRPr lang="en-US" altLang="ko-KR" dirty="0"/>
          </a:p>
          <a:p>
            <a:pPr lvl="1"/>
            <a:r>
              <a:rPr lang="vi-VN" altLang="ko-KR" dirty="0"/>
              <a:t>Tham số </a:t>
            </a:r>
            <a:r>
              <a:rPr lang="vi-VN" altLang="ko-KR" b="1" dirty="0"/>
              <a:t>inputCol</a:t>
            </a:r>
            <a:r>
              <a:rPr lang="vi-VN" altLang="ko-KR" dirty="0"/>
              <a:t>() chỉ định tên của cột trong DataFrame để chuyển đổi</a:t>
            </a:r>
          </a:p>
          <a:p>
            <a:pPr lvl="1"/>
            <a:r>
              <a:rPr lang="vi-VN" altLang="ko-KR" dirty="0"/>
              <a:t>Tham số </a:t>
            </a:r>
            <a:r>
              <a:rPr lang="vi-VN" altLang="ko-KR" b="1" dirty="0"/>
              <a:t>outputCol</a:t>
            </a:r>
            <a:r>
              <a:rPr lang="vi-VN" altLang="ko-KR" dirty="0"/>
              <a:t>() chỉ định cột lưu trữ dữ liệu đã chuyển đổi trong DataFrame đầu ra.</a:t>
            </a:r>
            <a:endParaRPr lang="en-US" altLang="ko-KR" dirty="0"/>
          </a:p>
          <a:p>
            <a:r>
              <a:rPr lang="en-US" altLang="ko-KR" dirty="0" err="1"/>
              <a:t>Nếu</a:t>
            </a:r>
            <a:r>
              <a:rPr lang="en-US" altLang="ko-KR" dirty="0"/>
              <a:t> </a:t>
            </a:r>
            <a:r>
              <a:rPr lang="en-US" altLang="ko-KR" dirty="0" err="1"/>
              <a:t>có</a:t>
            </a:r>
            <a:r>
              <a:rPr lang="en-US" altLang="ko-KR" dirty="0"/>
              <a:t> </a:t>
            </a:r>
            <a:r>
              <a:rPr lang="en-US" altLang="ko-KR" dirty="0" err="1"/>
              <a:t>hai</a:t>
            </a:r>
            <a:r>
              <a:rPr lang="en-US" altLang="ko-KR" dirty="0"/>
              <a:t> </a:t>
            </a:r>
            <a:r>
              <a:rPr lang="en-US" altLang="ko-KR" dirty="0" err="1"/>
              <a:t>loại</a:t>
            </a:r>
            <a:r>
              <a:rPr lang="en-US" altLang="ko-KR" dirty="0"/>
              <a:t> </a:t>
            </a:r>
            <a:r>
              <a:rPr lang="en-US" altLang="ko-KR" dirty="0" err="1"/>
              <a:t>biến</a:t>
            </a:r>
            <a:r>
              <a:rPr lang="en-US" altLang="ko-KR" dirty="0"/>
              <a:t> </a:t>
            </a:r>
            <a:r>
              <a:rPr lang="en-US" altLang="ko-KR" dirty="0" err="1"/>
              <a:t>áp</a:t>
            </a:r>
            <a:r>
              <a:rPr lang="en-US" altLang="ko-KR" dirty="0"/>
              <a:t>, </a:t>
            </a:r>
            <a:r>
              <a:rPr lang="en-US" altLang="ko-KR" dirty="0" err="1"/>
              <a:t>biến</a:t>
            </a:r>
            <a:r>
              <a:rPr lang="en-US" altLang="ko-KR" dirty="0"/>
              <a:t> </a:t>
            </a:r>
            <a:r>
              <a:rPr lang="en-US" altLang="ko-KR" dirty="0" err="1"/>
              <a:t>đổi</a:t>
            </a:r>
            <a:r>
              <a:rPr lang="en-US" altLang="ko-KR" dirty="0"/>
              <a:t> </a:t>
            </a:r>
            <a:r>
              <a:rPr lang="en-US" altLang="ko-KR" dirty="0" err="1"/>
              <a:t>là</a:t>
            </a:r>
            <a:r>
              <a:rPr lang="en-US" altLang="ko-KR" dirty="0"/>
              <a:t> </a:t>
            </a:r>
            <a:r>
              <a:rPr lang="en-US" altLang="ko-KR" dirty="0" err="1"/>
              <a:t>chức</a:t>
            </a:r>
            <a:r>
              <a:rPr lang="en-US" altLang="ko-KR" dirty="0"/>
              <a:t> </a:t>
            </a:r>
            <a:r>
              <a:rPr lang="en-US" altLang="ko-KR" dirty="0" err="1"/>
              <a:t>năng</a:t>
            </a:r>
            <a:r>
              <a:rPr lang="en-US" altLang="ko-KR" dirty="0"/>
              <a:t> </a:t>
            </a:r>
            <a:r>
              <a:rPr lang="en-US" altLang="ko-KR" dirty="0" err="1"/>
              <a:t>chính</a:t>
            </a:r>
            <a:endParaRPr lang="en-US" altLang="ko-KR" dirty="0"/>
          </a:p>
          <a:p>
            <a:pPr lvl="1"/>
            <a:r>
              <a:rPr lang="en-US" altLang="ko-KR" dirty="0" err="1"/>
              <a:t>Tính</a:t>
            </a:r>
            <a:r>
              <a:rPr lang="en-US" altLang="ko-KR" dirty="0"/>
              <a:t> </a:t>
            </a:r>
            <a:r>
              <a:rPr lang="en-US" altLang="ko-KR" dirty="0" err="1"/>
              <a:t>năng</a:t>
            </a:r>
            <a:r>
              <a:rPr lang="en-US" altLang="ko-KR" dirty="0"/>
              <a:t> </a:t>
            </a:r>
            <a:r>
              <a:rPr lang="en-US" altLang="ko-KR" dirty="0" err="1"/>
              <a:t>máy</a:t>
            </a:r>
            <a:r>
              <a:rPr lang="en-US" altLang="ko-KR" dirty="0"/>
              <a:t> </a:t>
            </a:r>
            <a:r>
              <a:rPr lang="en-US" altLang="ko-KR" dirty="0" err="1"/>
              <a:t>biến</a:t>
            </a:r>
            <a:r>
              <a:rPr lang="en-US" altLang="ko-KR" dirty="0"/>
              <a:t> </a:t>
            </a:r>
            <a:r>
              <a:rPr lang="en-US" altLang="ko-KR" dirty="0" err="1"/>
              <a:t>áp</a:t>
            </a:r>
            <a:endParaRPr lang="en-US" altLang="ko-KR" dirty="0"/>
          </a:p>
          <a:p>
            <a:pPr lvl="1"/>
            <a:r>
              <a:rPr lang="en-US" altLang="ko-KR" dirty="0" err="1"/>
              <a:t>Mô</a:t>
            </a:r>
            <a:r>
              <a:rPr lang="en-US" altLang="ko-KR" dirty="0"/>
              <a:t> </a:t>
            </a:r>
            <a:r>
              <a:rPr lang="en-US" altLang="ko-KR" dirty="0" err="1"/>
              <a:t>hình</a:t>
            </a:r>
            <a:r>
              <a:rPr lang="en-US" altLang="ko-KR" dirty="0"/>
              <a:t> </a:t>
            </a:r>
            <a:r>
              <a:rPr lang="en-US" altLang="ko-KR" dirty="0" err="1"/>
              <a:t>học</a:t>
            </a:r>
            <a:r>
              <a:rPr lang="en-US" altLang="ko-KR" dirty="0"/>
              <a:t> </a:t>
            </a:r>
            <a:r>
              <a:rPr lang="en-US" altLang="ko-KR" dirty="0" err="1"/>
              <a:t>tập</a:t>
            </a:r>
            <a:endParaRPr lang="en-US" altLang="ko-KR" dirty="0"/>
          </a:p>
          <a:p>
            <a:r>
              <a:rPr lang="vi-VN" altLang="ko-KR" dirty="0"/>
              <a:t>Máy biến áp thường được sử dụng cho tính năng máy biến áp</a:t>
            </a:r>
            <a:endParaRPr lang="en-US" altLang="ko-KR" dirty="0"/>
          </a:p>
          <a:p>
            <a:pPr lvl="1"/>
            <a:r>
              <a:rPr lang="en-US" altLang="ko-KR" b="1" dirty="0"/>
              <a:t>StringIndexer</a:t>
            </a:r>
            <a:r>
              <a:rPr lang="en-US" altLang="ko-KR" dirty="0"/>
              <a:t>()</a:t>
            </a:r>
          </a:p>
          <a:p>
            <a:pPr lvl="1"/>
            <a:r>
              <a:rPr lang="en-US" altLang="ko-KR" b="1" dirty="0"/>
              <a:t>PolynomialExpansion</a:t>
            </a:r>
            <a:r>
              <a:rPr lang="en-US" altLang="ko-KR" dirty="0"/>
              <a:t>()</a:t>
            </a:r>
          </a:p>
          <a:p>
            <a:pPr lvl="1"/>
            <a:r>
              <a:rPr lang="en-US" altLang="ko-KR" b="1" dirty="0"/>
              <a:t>VectorAssembler</a:t>
            </a:r>
            <a:r>
              <a:rPr lang="en-US" altLang="ko-KR" dirty="0"/>
              <a:t>()</a:t>
            </a:r>
          </a:p>
          <a:p>
            <a:r>
              <a:rPr lang="vi-VN" altLang="ko-KR" dirty="0"/>
              <a:t>Mô hình học tập lấy một khung dữ liệu tính năng làm đầu vào và xuất ra một khung dữ liệu với các giá trị được dự đoán dưới dạng các cột mới.</a:t>
            </a:r>
            <a:endParaRPr lang="en-US" altLang="ko-KR" dirty="0"/>
          </a:p>
        </p:txBody>
      </p:sp>
    </p:spTree>
    <p:extLst>
      <p:ext uri="{BB962C8B-B14F-4D97-AF65-F5344CB8AC3E}">
        <p14:creationId xmlns:p14="http://schemas.microsoft.com/office/powerpoint/2010/main" val="39077534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Estimators (</a:t>
            </a:r>
            <a:r>
              <a:rPr lang="vi-VN" altLang="ko-KR" dirty="0">
                <a:latin typeface="iCiel Samsung Sharp Sans Bold" pitchFamily="2" charset="0"/>
                <a:ea typeface="iCiel Samsung Sharp Sans Bold" pitchFamily="2" charset="0"/>
                <a:cs typeface="iCiel Samsung Sharp Sans Bold" pitchFamily="2" charset="0"/>
              </a:rPr>
              <a:t>công cụ ước tính</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1716041"/>
          </a:xfrm>
        </p:spPr>
        <p:txBody>
          <a:bodyPr/>
          <a:lstStyle/>
          <a:p>
            <a:r>
              <a:rPr lang="vi-VN" altLang="ko-KR" dirty="0"/>
              <a:t>Công cụ ước tính đại diện cho thuật toán được thực hiện để xác định các tham số mô hình</a:t>
            </a:r>
            <a:endParaRPr lang="en-US" altLang="ko-KR" dirty="0"/>
          </a:p>
          <a:p>
            <a:pPr lvl="1"/>
            <a:r>
              <a:rPr lang="vi-VN" altLang="ko-KR" dirty="0"/>
              <a:t>Lấy DataFrame làm đầu vào và tạo mô hình (Transformer)</a:t>
            </a:r>
          </a:p>
          <a:p>
            <a:pPr lvl="1"/>
            <a:r>
              <a:rPr lang="vi-VN" altLang="ko-KR" dirty="0"/>
              <a:t>Công cụ ước tính được khởi tạo với một bộ tham số cụ thể được sử dụng trong quá trình thực thi thuật toán.</a:t>
            </a:r>
          </a:p>
          <a:p>
            <a:pPr lvl="1"/>
            <a:r>
              <a:rPr lang="vi-VN" altLang="ko-KR" dirty="0"/>
              <a:t>Tất cả các công cụ ước tính đều triển khai phương thức </a:t>
            </a:r>
            <a:r>
              <a:rPr lang="vi-VN" altLang="ko-KR" b="1" dirty="0"/>
              <a:t>fit</a:t>
            </a:r>
            <a:r>
              <a:rPr lang="vi-VN" altLang="ko-KR" dirty="0"/>
              <a:t>(), phương thức này được gọi để chạy thuật toán trên dữ liệu được cung cấp.</a:t>
            </a:r>
          </a:p>
          <a:p>
            <a:pPr lvl="1"/>
            <a:r>
              <a:rPr lang="vi-VN" altLang="ko-KR" dirty="0"/>
              <a:t>Kết quả là một thể hiện của một mô hình thuật toán cụ thể</a:t>
            </a:r>
            <a:endParaRPr lang="en-US" altLang="ko-KR" dirty="0"/>
          </a:p>
        </p:txBody>
      </p:sp>
      <p:grpSp>
        <p:nvGrpSpPr>
          <p:cNvPr id="16" name="그룹 15">
            <a:extLst>
              <a:ext uri="{FF2B5EF4-FFF2-40B4-BE49-F238E27FC236}">
                <a16:creationId xmlns:a16="http://schemas.microsoft.com/office/drawing/2014/main" id="{BE881991-38F8-42BA-9D8D-59E0797B9506}"/>
              </a:ext>
            </a:extLst>
          </p:cNvPr>
          <p:cNvGrpSpPr/>
          <p:nvPr/>
        </p:nvGrpSpPr>
        <p:grpSpPr>
          <a:xfrm>
            <a:off x="1752598" y="4362909"/>
            <a:ext cx="6466116" cy="843148"/>
            <a:chOff x="1752598" y="4362909"/>
            <a:chExt cx="6466116" cy="843148"/>
          </a:xfrm>
        </p:grpSpPr>
        <p:sp>
          <p:nvSpPr>
            <p:cNvPr id="18" name="원통[C] 2">
              <a:extLst>
                <a:ext uri="{FF2B5EF4-FFF2-40B4-BE49-F238E27FC236}">
                  <a16:creationId xmlns:a16="http://schemas.microsoft.com/office/drawing/2014/main" id="{E96089B6-18E5-4015-99AD-17B8B5AEFA1A}"/>
                </a:ext>
              </a:extLst>
            </p:cNvPr>
            <p:cNvSpPr/>
            <p:nvPr/>
          </p:nvSpPr>
          <p:spPr>
            <a:xfrm>
              <a:off x="1752598" y="4362909"/>
              <a:ext cx="1306286" cy="843148"/>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rgbClr val="1F45BC"/>
                  </a:solidFill>
                  <a:latin typeface="SamsungOne-700" panose="020B0803030303020204" pitchFamily="34" charset="0"/>
                  <a:ea typeface="SamsungOne-700" panose="020B0803030303020204" pitchFamily="34" charset="0"/>
                </a:rPr>
                <a:t>DataFrame</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9" name="오른쪽 화살표[R] 3">
              <a:extLst>
                <a:ext uri="{FF2B5EF4-FFF2-40B4-BE49-F238E27FC236}">
                  <a16:creationId xmlns:a16="http://schemas.microsoft.com/office/drawing/2014/main" id="{4C3B2DDC-F080-4A59-A8B0-5C988FFE009C}"/>
                </a:ext>
              </a:extLst>
            </p:cNvPr>
            <p:cNvSpPr/>
            <p:nvPr/>
          </p:nvSpPr>
          <p:spPr>
            <a:xfrm>
              <a:off x="3373581"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SamsungOne-700" panose="020B0803030303020204" pitchFamily="34" charset="0"/>
                <a:ea typeface="SamsungOneKorean 400" panose="020B0503030303020204" pitchFamily="50" charset="-127"/>
              </a:endParaRPr>
            </a:p>
          </p:txBody>
        </p:sp>
        <p:sp>
          <p:nvSpPr>
            <p:cNvPr id="20" name="오른쪽 화살표[R] 9">
              <a:extLst>
                <a:ext uri="{FF2B5EF4-FFF2-40B4-BE49-F238E27FC236}">
                  <a16:creationId xmlns:a16="http://schemas.microsoft.com/office/drawing/2014/main" id="{A3338BC7-13C5-4B66-8E89-4C9764F0EF74}"/>
                </a:ext>
              </a:extLst>
            </p:cNvPr>
            <p:cNvSpPr/>
            <p:nvPr/>
          </p:nvSpPr>
          <p:spPr>
            <a:xfrm>
              <a:off x="5971308"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400" dirty="0">
                <a:latin typeface="SamsungOne-700" panose="020B0803030303020204" pitchFamily="34" charset="0"/>
                <a:ea typeface="SamsungOneKorean 400" panose="020B0503030303020204" pitchFamily="50" charset="-127"/>
              </a:endParaRPr>
            </a:p>
          </p:txBody>
        </p:sp>
        <p:sp>
          <p:nvSpPr>
            <p:cNvPr id="21" name="모서리가 둥근 직사각형 20">
              <a:extLst>
                <a:ext uri="{FF2B5EF4-FFF2-40B4-BE49-F238E27FC236}">
                  <a16:creationId xmlns:a16="http://schemas.microsoft.com/office/drawing/2014/main" id="{BE68CDF2-1B4E-4686-85C8-90169F66F657}"/>
                </a:ext>
              </a:extLst>
            </p:cNvPr>
            <p:cNvSpPr/>
            <p:nvPr/>
          </p:nvSpPr>
          <p:spPr>
            <a:xfrm>
              <a:off x="4246418" y="4437063"/>
              <a:ext cx="1413163" cy="645285"/>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err="1">
                  <a:solidFill>
                    <a:schemeClr val="bg1"/>
                  </a:solidFill>
                  <a:latin typeface="SamsungOne-700" panose="020B0803030303020204" pitchFamily="34" charset="0"/>
                  <a:ea typeface="SamsungOne-700" panose="020B0803030303020204" pitchFamily="34" charset="0"/>
                </a:rPr>
                <a:t>Công</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cụ</a:t>
              </a:r>
              <a:r>
                <a:rPr lang="en-US" altLang="ko-KR" sz="1600" dirty="0">
                  <a:solidFill>
                    <a:schemeClr val="bg1"/>
                  </a:solidFill>
                  <a:latin typeface="SamsungOne-700" panose="020B0803030303020204" pitchFamily="34" charset="0"/>
                  <a:ea typeface="SamsungOne-700" panose="020B0803030303020204" pitchFamily="34" charset="0"/>
                </a:rPr>
                <a:t> </a:t>
              </a:r>
            </a:p>
            <a:p>
              <a:pPr algn="ctr"/>
              <a:r>
                <a:rPr lang="en-US" altLang="ko-KR" sz="1600" dirty="0" err="1">
                  <a:solidFill>
                    <a:schemeClr val="bg1"/>
                  </a:solidFill>
                  <a:latin typeface="SamsungOne-700" panose="020B0803030303020204" pitchFamily="34" charset="0"/>
                  <a:ea typeface="SamsungOne-700" panose="020B0803030303020204" pitchFamily="34" charset="0"/>
                </a:rPr>
                <a:t>ước</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tính</a:t>
              </a:r>
              <a:endParaRPr lang="ko-KR" altLang="en-US" sz="1400" dirty="0">
                <a:solidFill>
                  <a:schemeClr val="bg1"/>
                </a:solidFill>
                <a:latin typeface="SamsungOne-700" panose="020B0803030303020204" pitchFamily="34" charset="0"/>
                <a:ea typeface="SamsungOne-700C" panose="020B0806030303020204" pitchFamily="34" charset="0"/>
              </a:endParaRPr>
            </a:p>
          </p:txBody>
        </p:sp>
        <p:sp>
          <p:nvSpPr>
            <p:cNvPr id="22" name="모서리가 둥근 직사각형 21">
              <a:extLst>
                <a:ext uri="{FF2B5EF4-FFF2-40B4-BE49-F238E27FC236}">
                  <a16:creationId xmlns:a16="http://schemas.microsoft.com/office/drawing/2014/main" id="{622393AE-9DC3-4001-9670-C39414B59F19}"/>
                </a:ext>
              </a:extLst>
            </p:cNvPr>
            <p:cNvSpPr/>
            <p:nvPr/>
          </p:nvSpPr>
          <p:spPr>
            <a:xfrm>
              <a:off x="6841176" y="4362909"/>
              <a:ext cx="1377538" cy="843148"/>
            </a:xfrm>
            <a:prstGeom prst="roundRect">
              <a:avLst>
                <a:gd name="adj" fmla="val 50000"/>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Mô</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hình</a:t>
              </a:r>
              <a:endParaRPr lang="ko-KR" altLang="en-US" sz="1400" dirty="0">
                <a:solidFill>
                  <a:srgbClr val="1F45BC"/>
                </a:solidFill>
                <a:latin typeface="SamsungOne-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2146509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Đường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ống</a:t>
            </a:r>
            <a:r>
              <a:rPr lang="en-US" altLang="ko-KR" dirty="0">
                <a:latin typeface="iCiel Samsung Sharp Sans Bold" pitchFamily="2" charset="0"/>
                <a:ea typeface="iCiel Samsung Sharp Sans Bold" pitchFamily="2" charset="0"/>
                <a:cs typeface="iCiel Samsung Sharp Sans Bold" pitchFamily="2" charset="0"/>
              </a:rPr>
              <a:t> (1/3)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38443"/>
            <a:ext cx="8796528" cy="1490409"/>
          </a:xfrm>
        </p:spPr>
        <p:txBody>
          <a:bodyPr/>
          <a:lstStyle/>
          <a:p>
            <a:r>
              <a:rPr lang="vi-VN" altLang="ko-KR" dirty="0"/>
              <a:t>Đường ống đại diện cho một loạt các bước trong quy trình học máy</a:t>
            </a:r>
            <a:endParaRPr lang="en-US" altLang="ko-KR" dirty="0"/>
          </a:p>
          <a:p>
            <a:pPr lvl="1"/>
            <a:r>
              <a:rPr lang="vi-VN" altLang="ko-KR" dirty="0"/>
              <a:t>Bản thân đường ống là một công cụ ước tính</a:t>
            </a:r>
            <a:endParaRPr lang="en-US" altLang="ko-KR" dirty="0"/>
          </a:p>
          <a:p>
            <a:r>
              <a:rPr lang="vi-VN" altLang="ko-KR" dirty="0"/>
              <a:t>Mỗi giai đoạn đường ống là một máy biến áp hoặc một công cụ ước tính</a:t>
            </a:r>
          </a:p>
          <a:p>
            <a:r>
              <a:rPr lang="vi-VN" altLang="ko-KR" dirty="0"/>
              <a:t>Lấy DataFrame làm đầu vào và tạo PipelineModel làm đầu ra</a:t>
            </a:r>
            <a:endParaRPr lang="en-US" altLang="ko-KR" dirty="0"/>
          </a:p>
        </p:txBody>
      </p:sp>
      <p:sp>
        <p:nvSpPr>
          <p:cNvPr id="21" name="원통[C] 2">
            <a:extLst>
              <a:ext uri="{FF2B5EF4-FFF2-40B4-BE49-F238E27FC236}">
                <a16:creationId xmlns:a16="http://schemas.microsoft.com/office/drawing/2014/main" id="{6E6AACA9-DF9B-46B6-8F06-AF2C443144A2}"/>
              </a:ext>
            </a:extLst>
          </p:cNvPr>
          <p:cNvSpPr/>
          <p:nvPr/>
        </p:nvSpPr>
        <p:spPr>
          <a:xfrm>
            <a:off x="691306" y="4362909"/>
            <a:ext cx="1306286" cy="843148"/>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rgbClr val="1F45BC"/>
                </a:solidFill>
                <a:latin typeface="SamsungOne-700" panose="020B0803030303020204" pitchFamily="34" charset="0"/>
                <a:ea typeface="SamsungOne-700" panose="020B0803030303020204" pitchFamily="34" charset="0"/>
              </a:rPr>
              <a:t>DataFrame</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2" name="오른쪽 화살표[R] 3">
            <a:extLst>
              <a:ext uri="{FF2B5EF4-FFF2-40B4-BE49-F238E27FC236}">
                <a16:creationId xmlns:a16="http://schemas.microsoft.com/office/drawing/2014/main" id="{12382154-7945-42CA-A816-D1F2AEDF64AE}"/>
              </a:ext>
            </a:extLst>
          </p:cNvPr>
          <p:cNvSpPr/>
          <p:nvPr/>
        </p:nvSpPr>
        <p:spPr>
          <a:xfrm>
            <a:off x="2134489"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23" name="오른쪽 화살표[R] 9">
            <a:extLst>
              <a:ext uri="{FF2B5EF4-FFF2-40B4-BE49-F238E27FC236}">
                <a16:creationId xmlns:a16="http://schemas.microsoft.com/office/drawing/2014/main" id="{F15D8C33-9A0C-4C13-A8D0-0CC87219015A}"/>
              </a:ext>
            </a:extLst>
          </p:cNvPr>
          <p:cNvSpPr/>
          <p:nvPr/>
        </p:nvSpPr>
        <p:spPr>
          <a:xfrm>
            <a:off x="7104726"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24" name="모서리가 둥근 직사각형 30">
            <a:extLst>
              <a:ext uri="{FF2B5EF4-FFF2-40B4-BE49-F238E27FC236}">
                <a16:creationId xmlns:a16="http://schemas.microsoft.com/office/drawing/2014/main" id="{C11285CF-244D-45E3-B27D-22E2CF1D61CE}"/>
              </a:ext>
            </a:extLst>
          </p:cNvPr>
          <p:cNvSpPr/>
          <p:nvPr/>
        </p:nvSpPr>
        <p:spPr>
          <a:xfrm>
            <a:off x="7758215" y="4362909"/>
            <a:ext cx="1377538" cy="843148"/>
          </a:xfrm>
          <a:prstGeom prst="roundRect">
            <a:avLst>
              <a:gd name="adj" fmla="val 50000"/>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700" panose="020B0803030303020204" pitchFamily="34" charset="0"/>
              </a:rPr>
              <a:t>Model</a:t>
            </a:r>
            <a:endParaRPr lang="ko-KR" altLang="en-US" sz="1400" dirty="0">
              <a:solidFill>
                <a:srgbClr val="1F45BC"/>
              </a:solidFill>
              <a:latin typeface="SamsungOne-700" panose="020B0803030303020204" pitchFamily="34" charset="0"/>
              <a:ea typeface="SamsungOne-700C" panose="020B0806030303020204" pitchFamily="34" charset="0"/>
            </a:endParaRPr>
          </a:p>
        </p:txBody>
      </p:sp>
      <p:sp>
        <p:nvSpPr>
          <p:cNvPr id="27" name="모서리가 둥근 직사각형 29">
            <a:extLst>
              <a:ext uri="{FF2B5EF4-FFF2-40B4-BE49-F238E27FC236}">
                <a16:creationId xmlns:a16="http://schemas.microsoft.com/office/drawing/2014/main" id="{4B0FC964-BEFA-4753-86BA-226F5937FAAE}"/>
              </a:ext>
            </a:extLst>
          </p:cNvPr>
          <p:cNvSpPr/>
          <p:nvPr/>
        </p:nvSpPr>
        <p:spPr>
          <a:xfrm>
            <a:off x="2931171" y="4595624"/>
            <a:ext cx="1057875" cy="377717"/>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300" dirty="0" err="1">
                <a:solidFill>
                  <a:schemeClr val="bg1"/>
                </a:solidFill>
                <a:latin typeface="SamsungOne-700" panose="020B0803030303020204" pitchFamily="34" charset="0"/>
                <a:ea typeface="SamsungOne-700" panose="020B0803030303020204" pitchFamily="34" charset="0"/>
              </a:rPr>
              <a:t>Chuyển</a:t>
            </a:r>
            <a:r>
              <a:rPr lang="en-US" altLang="ko-KR" sz="1300" dirty="0">
                <a:solidFill>
                  <a:schemeClr val="bg1"/>
                </a:solidFill>
                <a:latin typeface="SamsungOne-700" panose="020B0803030303020204" pitchFamily="34" charset="0"/>
                <a:ea typeface="SamsungOne-700" panose="020B0803030303020204" pitchFamily="34" charset="0"/>
              </a:rPr>
              <a:t> </a:t>
            </a:r>
            <a:r>
              <a:rPr lang="en-US" altLang="ko-KR" sz="1300" dirty="0" err="1">
                <a:solidFill>
                  <a:schemeClr val="bg1"/>
                </a:solidFill>
                <a:latin typeface="SamsungOne-700" panose="020B0803030303020204" pitchFamily="34" charset="0"/>
                <a:ea typeface="SamsungOne-700" panose="020B0803030303020204" pitchFamily="34" charset="0"/>
              </a:rPr>
              <a:t>đổi</a:t>
            </a:r>
            <a:endParaRPr lang="ko-KR" altLang="en-US" sz="1300" dirty="0">
              <a:solidFill>
                <a:schemeClr val="bg1"/>
              </a:solidFill>
              <a:latin typeface="SamsungOne-700" panose="020B0803030303020204" pitchFamily="34" charset="0"/>
              <a:ea typeface="SamsungOne-700C" panose="020B0806030303020204" pitchFamily="34" charset="0"/>
            </a:endParaRPr>
          </a:p>
        </p:txBody>
      </p:sp>
      <p:sp>
        <p:nvSpPr>
          <p:cNvPr id="28" name="모서리가 둥근 직사각형 37">
            <a:extLst>
              <a:ext uri="{FF2B5EF4-FFF2-40B4-BE49-F238E27FC236}">
                <a16:creationId xmlns:a16="http://schemas.microsoft.com/office/drawing/2014/main" id="{E699846F-DD1A-4001-B319-DA44483E25F5}"/>
              </a:ext>
            </a:extLst>
          </p:cNvPr>
          <p:cNvSpPr/>
          <p:nvPr/>
        </p:nvSpPr>
        <p:spPr>
          <a:xfrm>
            <a:off x="4357593" y="4595624"/>
            <a:ext cx="1057875" cy="377717"/>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300" dirty="0" err="1">
                <a:solidFill>
                  <a:schemeClr val="bg1"/>
                </a:solidFill>
                <a:latin typeface="SamsungOne-700" panose="020B0803030303020204" pitchFamily="34" charset="0"/>
                <a:ea typeface="SamsungOne-700" panose="020B0803030303020204" pitchFamily="34" charset="0"/>
              </a:rPr>
              <a:t>Chuyển</a:t>
            </a:r>
            <a:r>
              <a:rPr lang="en-US" altLang="ko-KR" sz="1300" dirty="0">
                <a:solidFill>
                  <a:schemeClr val="bg1"/>
                </a:solidFill>
                <a:latin typeface="SamsungOne-700" panose="020B0803030303020204" pitchFamily="34" charset="0"/>
                <a:ea typeface="SamsungOne-700" panose="020B0803030303020204" pitchFamily="34" charset="0"/>
              </a:rPr>
              <a:t> </a:t>
            </a:r>
            <a:r>
              <a:rPr lang="en-US" altLang="ko-KR" sz="1300" dirty="0" err="1">
                <a:solidFill>
                  <a:schemeClr val="bg1"/>
                </a:solidFill>
                <a:latin typeface="SamsungOne-700" panose="020B0803030303020204" pitchFamily="34" charset="0"/>
                <a:ea typeface="SamsungOne-700" panose="020B0803030303020204" pitchFamily="34" charset="0"/>
              </a:rPr>
              <a:t>đổi</a:t>
            </a:r>
            <a:endParaRPr lang="ko-KR" altLang="en-US" sz="1300" dirty="0">
              <a:solidFill>
                <a:schemeClr val="bg1"/>
              </a:solidFill>
              <a:latin typeface="SamsungOne-700" panose="020B0803030303020204" pitchFamily="34" charset="0"/>
              <a:ea typeface="SamsungOne-700C" panose="020B0806030303020204" pitchFamily="34" charset="0"/>
            </a:endParaRPr>
          </a:p>
        </p:txBody>
      </p:sp>
      <p:sp>
        <p:nvSpPr>
          <p:cNvPr id="29" name="모서리가 둥근 직사각형 38">
            <a:extLst>
              <a:ext uri="{FF2B5EF4-FFF2-40B4-BE49-F238E27FC236}">
                <a16:creationId xmlns:a16="http://schemas.microsoft.com/office/drawing/2014/main" id="{BFE7F176-CEBC-4595-BCB8-CD4E834911FF}"/>
              </a:ext>
            </a:extLst>
          </p:cNvPr>
          <p:cNvSpPr/>
          <p:nvPr/>
        </p:nvSpPr>
        <p:spPr>
          <a:xfrm>
            <a:off x="5784015" y="4595624"/>
            <a:ext cx="1057875" cy="377717"/>
          </a:xfrm>
          <a:prstGeom prst="roundRect">
            <a:avLst/>
          </a:prstGeom>
          <a:solidFill>
            <a:srgbClr val="60C4D2"/>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300" dirty="0" err="1">
                <a:solidFill>
                  <a:schemeClr val="bg1"/>
                </a:solidFill>
                <a:latin typeface="SamsungOne-700" panose="020B0803030303020204" pitchFamily="34" charset="0"/>
                <a:ea typeface="SamsungOne-700" panose="020B0803030303020204" pitchFamily="34" charset="0"/>
              </a:rPr>
              <a:t>Thuật</a:t>
            </a:r>
            <a:r>
              <a:rPr lang="en-US" altLang="ko-KR" sz="1300" dirty="0">
                <a:solidFill>
                  <a:schemeClr val="bg1"/>
                </a:solidFill>
                <a:latin typeface="SamsungOne-700" panose="020B0803030303020204" pitchFamily="34" charset="0"/>
                <a:ea typeface="SamsungOne-700" panose="020B0803030303020204" pitchFamily="34" charset="0"/>
              </a:rPr>
              <a:t> </a:t>
            </a:r>
            <a:r>
              <a:rPr lang="en-US" altLang="ko-KR" sz="1300" dirty="0" err="1">
                <a:solidFill>
                  <a:schemeClr val="bg1"/>
                </a:solidFill>
                <a:latin typeface="SamsungOne-700" panose="020B0803030303020204" pitchFamily="34" charset="0"/>
                <a:ea typeface="SamsungOne-700" panose="020B0803030303020204" pitchFamily="34" charset="0"/>
              </a:rPr>
              <a:t>toán</a:t>
            </a:r>
            <a:endParaRPr lang="ko-KR" altLang="en-US" sz="1300" dirty="0">
              <a:solidFill>
                <a:schemeClr val="bg1"/>
              </a:solidFill>
              <a:latin typeface="SamsungOne-700" panose="020B0803030303020204" pitchFamily="34" charset="0"/>
              <a:ea typeface="SamsungOne-700C" panose="020B0806030303020204" pitchFamily="34" charset="0"/>
            </a:endParaRPr>
          </a:p>
        </p:txBody>
      </p:sp>
      <p:sp>
        <p:nvSpPr>
          <p:cNvPr id="30" name="오른쪽 화살표[R] 3">
            <a:extLst>
              <a:ext uri="{FF2B5EF4-FFF2-40B4-BE49-F238E27FC236}">
                <a16:creationId xmlns:a16="http://schemas.microsoft.com/office/drawing/2014/main" id="{922FAEB1-01CE-4CC5-A4FE-993E79D05F36}"/>
              </a:ext>
            </a:extLst>
          </p:cNvPr>
          <p:cNvSpPr/>
          <p:nvPr/>
        </p:nvSpPr>
        <p:spPr>
          <a:xfrm>
            <a:off x="4073341" y="4665729"/>
            <a:ext cx="199956" cy="237507"/>
          </a:xfrm>
          <a:prstGeom prst="rightArrow">
            <a:avLst>
              <a:gd name="adj1" fmla="val 50000"/>
              <a:gd name="adj2" fmla="val 785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31" name="오른쪽 화살표[R] 3">
            <a:extLst>
              <a:ext uri="{FF2B5EF4-FFF2-40B4-BE49-F238E27FC236}">
                <a16:creationId xmlns:a16="http://schemas.microsoft.com/office/drawing/2014/main" id="{0B8F470B-018F-42E0-84FC-D3AD62563B10}"/>
              </a:ext>
            </a:extLst>
          </p:cNvPr>
          <p:cNvSpPr/>
          <p:nvPr/>
        </p:nvSpPr>
        <p:spPr>
          <a:xfrm>
            <a:off x="5508163" y="4665729"/>
            <a:ext cx="199956" cy="237507"/>
          </a:xfrm>
          <a:prstGeom prst="rightArrow">
            <a:avLst>
              <a:gd name="adj1" fmla="val 50000"/>
              <a:gd name="adj2" fmla="val 785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562857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Đường ống (2/3)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1704164"/>
          </a:xfrm>
        </p:spPr>
        <p:txBody>
          <a:bodyPr/>
          <a:lstStyle/>
          <a:p>
            <a:r>
              <a:rPr lang="vi-VN" altLang="ko-KR" dirty="0"/>
              <a:t>Một PipelineModel chứa các kết quả đầu ra của mô hình từ các phép biến đổi và thuật toán được kết nối với đường ống</a:t>
            </a:r>
            <a:endParaRPr lang="en-US" altLang="ko-KR" dirty="0"/>
          </a:p>
          <a:p>
            <a:pPr lvl="1"/>
            <a:r>
              <a:rPr lang="vi-VN" altLang="ko-KR" dirty="0"/>
              <a:t>PipelineModel thực hiện các phương thức biến đổi và hoạt động như một Transformer</a:t>
            </a:r>
          </a:p>
          <a:p>
            <a:pPr lvl="1"/>
            <a:r>
              <a:rPr lang="vi-VN" altLang="ko-KR" dirty="0"/>
              <a:t>Áp dụng các phép biến đổi trong quy trình và đưa ra dự đoán bằng cách sử dụng mô hình do thuật toán tạo ra</a:t>
            </a:r>
          </a:p>
          <a:p>
            <a:pPr lvl="1"/>
            <a:r>
              <a:rPr lang="vi-VN" altLang="ko-KR" dirty="0"/>
              <a:t>Lấy một DataFrame làm đầu vào và trả về một DataFrame chứa các dự đoán mô hình</a:t>
            </a:r>
            <a:endParaRPr lang="en-US" altLang="ko-KR" dirty="0"/>
          </a:p>
        </p:txBody>
      </p:sp>
      <p:sp>
        <p:nvSpPr>
          <p:cNvPr id="25" name="원통[C] 2">
            <a:extLst>
              <a:ext uri="{FF2B5EF4-FFF2-40B4-BE49-F238E27FC236}">
                <a16:creationId xmlns:a16="http://schemas.microsoft.com/office/drawing/2014/main" id="{9303FA0A-9FF7-4D7D-8DEC-DA9317DC18F6}"/>
              </a:ext>
            </a:extLst>
          </p:cNvPr>
          <p:cNvSpPr/>
          <p:nvPr/>
        </p:nvSpPr>
        <p:spPr>
          <a:xfrm>
            <a:off x="691306" y="4362909"/>
            <a:ext cx="1306286" cy="843148"/>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err="1">
                <a:solidFill>
                  <a:srgbClr val="1F45BC"/>
                </a:solidFill>
                <a:latin typeface="SamsungOne-700" panose="020B0803030303020204" pitchFamily="34" charset="0"/>
                <a:ea typeface="SamsungOne-700" panose="020B0803030303020204" pitchFamily="34" charset="0"/>
              </a:rPr>
              <a:t>DataFrame</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mới</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6" name="오른쪽 화살표[R] 3">
            <a:extLst>
              <a:ext uri="{FF2B5EF4-FFF2-40B4-BE49-F238E27FC236}">
                <a16:creationId xmlns:a16="http://schemas.microsoft.com/office/drawing/2014/main" id="{E1450A1E-E303-43E2-8780-42E19B2A8B73}"/>
              </a:ext>
            </a:extLst>
          </p:cNvPr>
          <p:cNvSpPr/>
          <p:nvPr/>
        </p:nvSpPr>
        <p:spPr>
          <a:xfrm>
            <a:off x="2134489"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27" name="오른쪽 화살표[R] 9">
            <a:extLst>
              <a:ext uri="{FF2B5EF4-FFF2-40B4-BE49-F238E27FC236}">
                <a16:creationId xmlns:a16="http://schemas.microsoft.com/office/drawing/2014/main" id="{8E8C56DB-0893-417A-A66A-72035321C165}"/>
              </a:ext>
            </a:extLst>
          </p:cNvPr>
          <p:cNvSpPr/>
          <p:nvPr/>
        </p:nvSpPr>
        <p:spPr>
          <a:xfrm>
            <a:off x="7104726" y="4665730"/>
            <a:ext cx="558140"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33" name="모서리가 둥근 직사각형 30">
            <a:extLst>
              <a:ext uri="{FF2B5EF4-FFF2-40B4-BE49-F238E27FC236}">
                <a16:creationId xmlns:a16="http://schemas.microsoft.com/office/drawing/2014/main" id="{FCF9FB79-EBC3-4D21-9768-1F6D2732FB03}"/>
              </a:ext>
            </a:extLst>
          </p:cNvPr>
          <p:cNvSpPr/>
          <p:nvPr/>
        </p:nvSpPr>
        <p:spPr>
          <a:xfrm>
            <a:off x="2931171" y="4595624"/>
            <a:ext cx="1057875" cy="377717"/>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Transform</a:t>
            </a:r>
            <a:endParaRPr lang="ko-KR" altLang="en-US" sz="1400" dirty="0">
              <a:solidFill>
                <a:schemeClr val="bg1"/>
              </a:solidFill>
              <a:latin typeface="SamsungOne-700" panose="020B0803030303020204" pitchFamily="34" charset="0"/>
              <a:ea typeface="SamsungOne-700C" panose="020B0806030303020204" pitchFamily="34" charset="0"/>
            </a:endParaRPr>
          </a:p>
        </p:txBody>
      </p:sp>
      <p:sp>
        <p:nvSpPr>
          <p:cNvPr id="34" name="모서리가 둥근 직사각형 31">
            <a:extLst>
              <a:ext uri="{FF2B5EF4-FFF2-40B4-BE49-F238E27FC236}">
                <a16:creationId xmlns:a16="http://schemas.microsoft.com/office/drawing/2014/main" id="{8EF2FBB5-7D57-4C1B-8D06-1F0179586BE1}"/>
              </a:ext>
            </a:extLst>
          </p:cNvPr>
          <p:cNvSpPr/>
          <p:nvPr/>
        </p:nvSpPr>
        <p:spPr>
          <a:xfrm>
            <a:off x="4357593" y="4595624"/>
            <a:ext cx="1057875" cy="377717"/>
          </a:xfrm>
          <a:prstGeom prst="roundRect">
            <a:avLst/>
          </a:prstGeom>
          <a:solidFill>
            <a:srgbClr val="66A1FE"/>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Transform</a:t>
            </a:r>
            <a:endParaRPr lang="ko-KR" altLang="en-US" sz="1400" dirty="0">
              <a:solidFill>
                <a:schemeClr val="bg1"/>
              </a:solidFill>
              <a:latin typeface="SamsungOne-700" panose="020B0803030303020204" pitchFamily="34" charset="0"/>
              <a:ea typeface="SamsungOne-700C" panose="020B0806030303020204" pitchFamily="34" charset="0"/>
            </a:endParaRPr>
          </a:p>
        </p:txBody>
      </p:sp>
      <p:sp>
        <p:nvSpPr>
          <p:cNvPr id="35" name="모서리가 둥근 직사각형 32">
            <a:extLst>
              <a:ext uri="{FF2B5EF4-FFF2-40B4-BE49-F238E27FC236}">
                <a16:creationId xmlns:a16="http://schemas.microsoft.com/office/drawing/2014/main" id="{F53634F7-B929-4DAA-B669-31E0235EC3DF}"/>
              </a:ext>
            </a:extLst>
          </p:cNvPr>
          <p:cNvSpPr/>
          <p:nvPr/>
        </p:nvSpPr>
        <p:spPr>
          <a:xfrm>
            <a:off x="5784015" y="4595624"/>
            <a:ext cx="1057875" cy="377717"/>
          </a:xfrm>
          <a:prstGeom prst="roundRect">
            <a:avLst/>
          </a:prstGeom>
          <a:solidFill>
            <a:srgbClr val="60C4D2"/>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Model</a:t>
            </a:r>
            <a:endParaRPr lang="ko-KR" altLang="en-US" sz="1400" dirty="0">
              <a:solidFill>
                <a:schemeClr val="bg1"/>
              </a:solidFill>
              <a:latin typeface="SamsungOne-700" panose="020B0803030303020204" pitchFamily="34" charset="0"/>
              <a:ea typeface="SamsungOne-700C" panose="020B0806030303020204" pitchFamily="34" charset="0"/>
            </a:endParaRPr>
          </a:p>
        </p:txBody>
      </p:sp>
      <p:sp>
        <p:nvSpPr>
          <p:cNvPr id="36" name="오른쪽 화살표[R] 3">
            <a:extLst>
              <a:ext uri="{FF2B5EF4-FFF2-40B4-BE49-F238E27FC236}">
                <a16:creationId xmlns:a16="http://schemas.microsoft.com/office/drawing/2014/main" id="{247E63B5-9980-4AC1-883C-658288D9CBD0}"/>
              </a:ext>
            </a:extLst>
          </p:cNvPr>
          <p:cNvSpPr/>
          <p:nvPr/>
        </p:nvSpPr>
        <p:spPr>
          <a:xfrm>
            <a:off x="4073341" y="4665729"/>
            <a:ext cx="199956" cy="237507"/>
          </a:xfrm>
          <a:prstGeom prst="rightArrow">
            <a:avLst>
              <a:gd name="adj1" fmla="val 50000"/>
              <a:gd name="adj2" fmla="val 785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37" name="오른쪽 화살표[R] 3">
            <a:extLst>
              <a:ext uri="{FF2B5EF4-FFF2-40B4-BE49-F238E27FC236}">
                <a16:creationId xmlns:a16="http://schemas.microsoft.com/office/drawing/2014/main" id="{FA87D47E-8571-4D23-83B6-4298CADD04EA}"/>
              </a:ext>
            </a:extLst>
          </p:cNvPr>
          <p:cNvSpPr/>
          <p:nvPr/>
        </p:nvSpPr>
        <p:spPr>
          <a:xfrm>
            <a:off x="5508163" y="4665729"/>
            <a:ext cx="199956" cy="237507"/>
          </a:xfrm>
          <a:prstGeom prst="rightArrow">
            <a:avLst>
              <a:gd name="adj1" fmla="val 50000"/>
              <a:gd name="adj2" fmla="val 785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grpSp>
        <p:nvGrpSpPr>
          <p:cNvPr id="29" name="그룹 28">
            <a:extLst>
              <a:ext uri="{FF2B5EF4-FFF2-40B4-BE49-F238E27FC236}">
                <a16:creationId xmlns:a16="http://schemas.microsoft.com/office/drawing/2014/main" id="{F2C66B44-8397-4293-979C-B88A8F8175DD}"/>
              </a:ext>
            </a:extLst>
          </p:cNvPr>
          <p:cNvGrpSpPr/>
          <p:nvPr/>
        </p:nvGrpSpPr>
        <p:grpSpPr>
          <a:xfrm>
            <a:off x="7836196" y="4367434"/>
            <a:ext cx="840295" cy="872789"/>
            <a:chOff x="7836196" y="4367434"/>
            <a:chExt cx="840295" cy="872789"/>
          </a:xfrm>
        </p:grpSpPr>
        <p:pic>
          <p:nvPicPr>
            <p:cNvPr id="30" name="그림 29">
              <a:extLst>
                <a:ext uri="{FF2B5EF4-FFF2-40B4-BE49-F238E27FC236}">
                  <a16:creationId xmlns:a16="http://schemas.microsoft.com/office/drawing/2014/main" id="{74FFE1EF-3643-4CDE-9C92-99AA5911F4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9886" y="4367434"/>
              <a:ext cx="352914" cy="558358"/>
            </a:xfrm>
            <a:prstGeom prst="rect">
              <a:avLst/>
            </a:prstGeom>
          </p:spPr>
        </p:pic>
        <p:sp>
          <p:nvSpPr>
            <p:cNvPr id="31" name="직사각형 30">
              <a:extLst>
                <a:ext uri="{FF2B5EF4-FFF2-40B4-BE49-F238E27FC236}">
                  <a16:creationId xmlns:a16="http://schemas.microsoft.com/office/drawing/2014/main" id="{35A0EE03-4341-43AE-AB84-8BE2CAEBF603}"/>
                </a:ext>
              </a:extLst>
            </p:cNvPr>
            <p:cNvSpPr/>
            <p:nvPr/>
          </p:nvSpPr>
          <p:spPr>
            <a:xfrm>
              <a:off x="7836196" y="4932446"/>
              <a:ext cx="840295" cy="307777"/>
            </a:xfrm>
            <a:prstGeom prst="rect">
              <a:avLst/>
            </a:prstGeom>
          </p:spPr>
          <p:txBody>
            <a:bodyPr wrap="non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Dự</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đoán</a:t>
              </a:r>
              <a:endParaRPr lang="ko-KR" altLang="en-US" sz="1400" dirty="0">
                <a:solidFill>
                  <a:srgbClr val="1F45BC"/>
                </a:solidFill>
                <a:latin typeface="SamsungOne-700" panose="020B0803030303020204" pitchFamily="34" charset="0"/>
                <a:ea typeface="SamsungOne-700C" panose="020B0806030303020204" pitchFamily="34" charset="0"/>
              </a:endParaRPr>
            </a:p>
          </p:txBody>
        </p:sp>
      </p:grpSp>
      <p:sp>
        <p:nvSpPr>
          <p:cNvPr id="32" name="모서리가 둥근 직사각형 29">
            <a:extLst>
              <a:ext uri="{FF2B5EF4-FFF2-40B4-BE49-F238E27FC236}">
                <a16:creationId xmlns:a16="http://schemas.microsoft.com/office/drawing/2014/main" id="{663AB7EC-249D-403C-BD1F-D70EB12D2C24}"/>
              </a:ext>
            </a:extLst>
          </p:cNvPr>
          <p:cNvSpPr/>
          <p:nvPr/>
        </p:nvSpPr>
        <p:spPr>
          <a:xfrm>
            <a:off x="2791030" y="4419587"/>
            <a:ext cx="4191000" cy="729791"/>
          </a:xfrm>
          <a:prstGeom prst="roundRect">
            <a:avLst>
              <a:gd name="adj" fmla="val 37818"/>
            </a:avLst>
          </a:prstGeom>
          <a:solidFill>
            <a:srgbClr val="E6E6E6">
              <a:alpha val="63000"/>
            </a:srgbClr>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2" name="직사각형 30">
            <a:extLst>
              <a:ext uri="{FF2B5EF4-FFF2-40B4-BE49-F238E27FC236}">
                <a16:creationId xmlns:a16="http://schemas.microsoft.com/office/drawing/2014/main" id="{97D4C5DA-0E0E-C440-B60C-25CFB670B22F}"/>
              </a:ext>
            </a:extLst>
          </p:cNvPr>
          <p:cNvSpPr/>
          <p:nvPr/>
        </p:nvSpPr>
        <p:spPr>
          <a:xfrm>
            <a:off x="4343258" y="4111810"/>
            <a:ext cx="1051891" cy="307777"/>
          </a:xfrm>
          <a:prstGeom prst="rect">
            <a:avLst/>
          </a:prstGeom>
        </p:spPr>
        <p:txBody>
          <a:bodyPr wrap="non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Đường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ống</a:t>
            </a:r>
            <a:endParaRPr lang="ko-KR" altLang="en-US" sz="1400" dirty="0">
              <a:solidFill>
                <a:srgbClr val="1F45BC"/>
              </a:solidFill>
              <a:latin typeface="SamsungOne-700" panose="020B0803030303020204" pitchFamily="34" charset="0"/>
              <a:ea typeface="SamsungOne-700C" panose="020B0806030303020204" pitchFamily="34" charset="0"/>
            </a:endParaRPr>
          </a:p>
        </p:txBody>
      </p:sp>
    </p:spTree>
    <p:extLst>
      <p:ext uri="{BB962C8B-B14F-4D97-AF65-F5344CB8AC3E}">
        <p14:creationId xmlns:p14="http://schemas.microsoft.com/office/powerpoint/2010/main" val="29734689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Đường ống (3/3)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So sánh có và không có Đường ống</a:t>
            </a:r>
            <a:endParaRPr lang="en-US" altLang="ko-KR" dirty="0"/>
          </a:p>
          <a:p>
            <a:pPr lvl="1"/>
            <a:endParaRPr lang="en-US" altLang="ko-KR" dirty="0"/>
          </a:p>
          <a:p>
            <a:pPr lvl="1"/>
            <a:endParaRPr lang="en-US" altLang="ko-KR" dirty="0"/>
          </a:p>
        </p:txBody>
      </p:sp>
      <p:grpSp>
        <p:nvGrpSpPr>
          <p:cNvPr id="10" name="그룹 9">
            <a:extLst>
              <a:ext uri="{FF2B5EF4-FFF2-40B4-BE49-F238E27FC236}">
                <a16:creationId xmlns:a16="http://schemas.microsoft.com/office/drawing/2014/main" id="{2B6919B1-9FB6-4F73-8188-3D02F8B9F3F7}"/>
              </a:ext>
            </a:extLst>
          </p:cNvPr>
          <p:cNvGrpSpPr/>
          <p:nvPr/>
        </p:nvGrpSpPr>
        <p:grpSpPr>
          <a:xfrm>
            <a:off x="1500635" y="2731132"/>
            <a:ext cx="6781800" cy="1736079"/>
            <a:chOff x="1456084" y="2806597"/>
            <a:chExt cx="6781800" cy="1736079"/>
          </a:xfrm>
        </p:grpSpPr>
        <p:sp>
          <p:nvSpPr>
            <p:cNvPr id="11" name="모서리가 둥근 직사각형 61">
              <a:extLst>
                <a:ext uri="{FF2B5EF4-FFF2-40B4-BE49-F238E27FC236}">
                  <a16:creationId xmlns:a16="http://schemas.microsoft.com/office/drawing/2014/main" id="{30A8CF83-27B5-43A9-B3BC-54DDFA49044F}"/>
                </a:ext>
              </a:extLst>
            </p:cNvPr>
            <p:cNvSpPr/>
            <p:nvPr/>
          </p:nvSpPr>
          <p:spPr>
            <a:xfrm>
              <a:off x="1456084" y="2980576"/>
              <a:ext cx="6781800" cy="1562100"/>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2" name="모서리가 둥근 직사각형 1">
              <a:extLst>
                <a:ext uri="{FF2B5EF4-FFF2-40B4-BE49-F238E27FC236}">
                  <a16:creationId xmlns:a16="http://schemas.microsoft.com/office/drawing/2014/main" id="{D644F7EC-CC33-4216-9189-FD54465C315A}"/>
                </a:ext>
              </a:extLst>
            </p:cNvPr>
            <p:cNvSpPr/>
            <p:nvPr/>
          </p:nvSpPr>
          <p:spPr>
            <a:xfrm>
              <a:off x="3211099" y="2806597"/>
              <a:ext cx="3271771" cy="338614"/>
            </a:xfrm>
            <a:prstGeom prst="roundRect">
              <a:avLst>
                <a:gd name="adj" fmla="val 31352"/>
              </a:avLst>
            </a:prstGeom>
            <a:solidFill>
              <a:schemeClr val="bg1"/>
            </a:solidFill>
            <a:ln>
              <a:solidFill>
                <a:srgbClr val="1F45BC"/>
              </a:solidFill>
            </a:ln>
          </p:spPr>
          <p:txBody>
            <a:bodyPr wrap="squar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K</a:t>
              </a:r>
              <a:r>
                <a:rPr lang="vi-VN" altLang="ko-KR" sz="1200" dirty="0">
                  <a:solidFill>
                    <a:srgbClr val="1F45BC"/>
                  </a:solidFill>
                  <a:latin typeface="SamsungOne-700" panose="020B0803030303020204" pitchFamily="34" charset="0"/>
                  <a:ea typeface="SamsungOne-700" panose="020B0803030303020204" pitchFamily="34" charset="0"/>
                </a:rPr>
                <a:t>hông có đường ống</a:t>
              </a:r>
              <a:endParaRPr lang="ko-KR" altLang="en-US" sz="1200" dirty="0">
                <a:latin typeface="SamsungOneKorean 400" panose="020B0503030303020204" pitchFamily="50" charset="-127"/>
                <a:ea typeface="SamsungOneKorean 400" panose="020B0503030303020204" pitchFamily="50" charset="-127"/>
              </a:endParaRPr>
            </a:p>
          </p:txBody>
        </p:sp>
        <p:grpSp>
          <p:nvGrpSpPr>
            <p:cNvPr id="13" name="그룹 12">
              <a:extLst>
                <a:ext uri="{FF2B5EF4-FFF2-40B4-BE49-F238E27FC236}">
                  <a16:creationId xmlns:a16="http://schemas.microsoft.com/office/drawing/2014/main" id="{F6512E9B-2038-41AC-8775-B4CE9762838A}"/>
                </a:ext>
              </a:extLst>
            </p:cNvPr>
            <p:cNvGrpSpPr/>
            <p:nvPr/>
          </p:nvGrpSpPr>
          <p:grpSpPr>
            <a:xfrm>
              <a:off x="2136518" y="3310989"/>
              <a:ext cx="5344733" cy="1093525"/>
              <a:chOff x="1862231" y="3285589"/>
              <a:chExt cx="5344733" cy="1093525"/>
            </a:xfrm>
          </p:grpSpPr>
          <p:sp>
            <p:nvSpPr>
              <p:cNvPr id="14" name="원통[C] 2">
                <a:extLst>
                  <a:ext uri="{FF2B5EF4-FFF2-40B4-BE49-F238E27FC236}">
                    <a16:creationId xmlns:a16="http://schemas.microsoft.com/office/drawing/2014/main" id="{DD4E133D-810C-48DB-88CB-110847F16296}"/>
                  </a:ext>
                </a:extLst>
              </p:cNvPr>
              <p:cNvSpPr/>
              <p:nvPr/>
            </p:nvSpPr>
            <p:spPr>
              <a:xfrm>
                <a:off x="1862231" y="3607933"/>
                <a:ext cx="590683" cy="583712"/>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15" name="그룹 14">
                <a:extLst>
                  <a:ext uri="{FF2B5EF4-FFF2-40B4-BE49-F238E27FC236}">
                    <a16:creationId xmlns:a16="http://schemas.microsoft.com/office/drawing/2014/main" id="{9B7F5E00-A7E8-4762-B7BF-F28D41627B43}"/>
                  </a:ext>
                </a:extLst>
              </p:cNvPr>
              <p:cNvGrpSpPr/>
              <p:nvPr/>
            </p:nvGrpSpPr>
            <p:grpSpPr>
              <a:xfrm>
                <a:off x="3263016" y="3285589"/>
                <a:ext cx="3167938" cy="1093525"/>
                <a:chOff x="3263016" y="3533239"/>
                <a:chExt cx="3167938" cy="1093525"/>
              </a:xfrm>
            </p:grpSpPr>
            <p:pic>
              <p:nvPicPr>
                <p:cNvPr id="22" name="그림 21">
                  <a:extLst>
                    <a:ext uri="{FF2B5EF4-FFF2-40B4-BE49-F238E27FC236}">
                      <a16:creationId xmlns:a16="http://schemas.microsoft.com/office/drawing/2014/main" id="{840B3B54-1665-4276-B9F1-AFCBE0656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016" y="3533239"/>
                  <a:ext cx="3167938" cy="858395"/>
                </a:xfrm>
                <a:prstGeom prst="rect">
                  <a:avLst/>
                </a:prstGeom>
              </p:spPr>
            </p:pic>
            <p:pic>
              <p:nvPicPr>
                <p:cNvPr id="23" name="그림 22">
                  <a:extLst>
                    <a:ext uri="{FF2B5EF4-FFF2-40B4-BE49-F238E27FC236}">
                      <a16:creationId xmlns:a16="http://schemas.microsoft.com/office/drawing/2014/main" id="{BD4E5234-E3E3-4C07-8829-2D6F4AE796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3132" y="4247361"/>
                  <a:ext cx="328132" cy="379403"/>
                </a:xfrm>
                <a:prstGeom prst="rect">
                  <a:avLst/>
                </a:prstGeom>
              </p:spPr>
            </p:pic>
            <p:pic>
              <p:nvPicPr>
                <p:cNvPr id="26" name="그림 25">
                  <a:extLst>
                    <a:ext uri="{FF2B5EF4-FFF2-40B4-BE49-F238E27FC236}">
                      <a16:creationId xmlns:a16="http://schemas.microsoft.com/office/drawing/2014/main" id="{222850AE-4031-4BB8-810F-9B34E823DB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2919" y="4247360"/>
                  <a:ext cx="328132" cy="379403"/>
                </a:xfrm>
                <a:prstGeom prst="rect">
                  <a:avLst/>
                </a:prstGeom>
              </p:spPr>
            </p:pic>
            <p:pic>
              <p:nvPicPr>
                <p:cNvPr id="27" name="그림 26">
                  <a:extLst>
                    <a:ext uri="{FF2B5EF4-FFF2-40B4-BE49-F238E27FC236}">
                      <a16:creationId xmlns:a16="http://schemas.microsoft.com/office/drawing/2014/main" id="{F8612D27-3E95-48B9-B1A6-42099E149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0712" y="4247360"/>
                  <a:ext cx="328132" cy="379403"/>
                </a:xfrm>
                <a:prstGeom prst="rect">
                  <a:avLst/>
                </a:prstGeom>
              </p:spPr>
            </p:pic>
          </p:grpSp>
          <p:grpSp>
            <p:nvGrpSpPr>
              <p:cNvPr id="16" name="그룹 15">
                <a:extLst>
                  <a:ext uri="{FF2B5EF4-FFF2-40B4-BE49-F238E27FC236}">
                    <a16:creationId xmlns:a16="http://schemas.microsoft.com/office/drawing/2014/main" id="{D6D9ABF4-57F9-4071-A8CD-81526548A260}"/>
                  </a:ext>
                </a:extLst>
              </p:cNvPr>
              <p:cNvGrpSpPr/>
              <p:nvPr/>
            </p:nvGrpSpPr>
            <p:grpSpPr>
              <a:xfrm>
                <a:off x="2506383" y="3516107"/>
                <a:ext cx="732893" cy="502436"/>
                <a:chOff x="2506383" y="3554207"/>
                <a:chExt cx="732893" cy="502436"/>
              </a:xfrm>
            </p:grpSpPr>
            <p:sp>
              <p:nvSpPr>
                <p:cNvPr id="20" name="오른쪽 화살표[R] 3">
                  <a:extLst>
                    <a:ext uri="{FF2B5EF4-FFF2-40B4-BE49-F238E27FC236}">
                      <a16:creationId xmlns:a16="http://schemas.microsoft.com/office/drawing/2014/main" id="{718BE4F0-C0AB-46B9-8353-DFA37754C845}"/>
                    </a:ext>
                  </a:extLst>
                </p:cNvPr>
                <p:cNvSpPr/>
                <p:nvPr/>
              </p:nvSpPr>
              <p:spPr>
                <a:xfrm>
                  <a:off x="2561361" y="3819136"/>
                  <a:ext cx="640567"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21" name="직사각형 20">
                  <a:extLst>
                    <a:ext uri="{FF2B5EF4-FFF2-40B4-BE49-F238E27FC236}">
                      <a16:creationId xmlns:a16="http://schemas.microsoft.com/office/drawing/2014/main" id="{353007A1-B82F-4DFC-A29C-F488A5DBFBD2}"/>
                    </a:ext>
                  </a:extLst>
                </p:cNvPr>
                <p:cNvSpPr/>
                <p:nvPr/>
              </p:nvSpPr>
              <p:spPr>
                <a:xfrm>
                  <a:off x="2506383" y="3554207"/>
                  <a:ext cx="732893" cy="276999"/>
                </a:xfrm>
                <a:prstGeom prst="rect">
                  <a:avLst/>
                </a:prstGeom>
              </p:spPr>
              <p:txBody>
                <a:bodyPr wrap="none">
                  <a:spAutoFit/>
                </a:bodyPr>
                <a:lstStyle/>
                <a:p>
                  <a:r>
                    <a:rPr lang="en-US" altLang="ko-KR" sz="1200" dirty="0" err="1">
                      <a:solidFill>
                        <a:srgbClr val="1F45BC"/>
                      </a:solidFill>
                      <a:latin typeface="SamsungOne-400" panose="020B0503030303020204" pitchFamily="34" charset="0"/>
                      <a:ea typeface="SamsungOne-400" panose="020B0503030303020204" pitchFamily="34" charset="0"/>
                    </a:rPr>
                    <a:t>Đầu</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vào</a:t>
                  </a:r>
                  <a:endParaRPr lang="ko-KR" altLang="en-US" sz="1200" dirty="0">
                    <a:latin typeface="SamsungOne-400" panose="020B0503030303020204" pitchFamily="34" charset="0"/>
                    <a:ea typeface="SamsungOneKorean 400" panose="020B0503030303020204" pitchFamily="50" charset="-127"/>
                  </a:endParaRPr>
                </a:p>
              </p:txBody>
            </p:sp>
          </p:grpSp>
          <p:grpSp>
            <p:nvGrpSpPr>
              <p:cNvPr id="17" name="그룹 16">
                <a:extLst>
                  <a:ext uri="{FF2B5EF4-FFF2-40B4-BE49-F238E27FC236}">
                    <a16:creationId xmlns:a16="http://schemas.microsoft.com/office/drawing/2014/main" id="{B79E1B5E-C6FE-405A-83ED-42E567F93089}"/>
                  </a:ext>
                </a:extLst>
              </p:cNvPr>
              <p:cNvGrpSpPr/>
              <p:nvPr/>
            </p:nvGrpSpPr>
            <p:grpSpPr>
              <a:xfrm>
                <a:off x="6555931" y="3509344"/>
                <a:ext cx="651033" cy="490366"/>
                <a:chOff x="2550895" y="3566277"/>
                <a:chExt cx="651033" cy="490366"/>
              </a:xfrm>
            </p:grpSpPr>
            <p:sp>
              <p:nvSpPr>
                <p:cNvPr id="18" name="오른쪽 화살표[R] 3">
                  <a:extLst>
                    <a:ext uri="{FF2B5EF4-FFF2-40B4-BE49-F238E27FC236}">
                      <a16:creationId xmlns:a16="http://schemas.microsoft.com/office/drawing/2014/main" id="{E99D3CCB-6E86-49E0-B5ED-77260D43A16B}"/>
                    </a:ext>
                  </a:extLst>
                </p:cNvPr>
                <p:cNvSpPr/>
                <p:nvPr/>
              </p:nvSpPr>
              <p:spPr>
                <a:xfrm>
                  <a:off x="2561361" y="3819136"/>
                  <a:ext cx="640567"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19" name="직사각형 18">
                  <a:extLst>
                    <a:ext uri="{FF2B5EF4-FFF2-40B4-BE49-F238E27FC236}">
                      <a16:creationId xmlns:a16="http://schemas.microsoft.com/office/drawing/2014/main" id="{732C5755-D60C-407A-BEF2-EB509B735A6E}"/>
                    </a:ext>
                  </a:extLst>
                </p:cNvPr>
                <p:cNvSpPr/>
                <p:nvPr/>
              </p:nvSpPr>
              <p:spPr>
                <a:xfrm>
                  <a:off x="2550895" y="3566277"/>
                  <a:ext cx="630301" cy="276999"/>
                </a:xfrm>
                <a:prstGeom prst="rect">
                  <a:avLst/>
                </a:prstGeom>
              </p:spPr>
              <p:txBody>
                <a:bodyPr wrap="none">
                  <a:spAutoFit/>
                </a:bodyPr>
                <a:lstStyle/>
                <a:p>
                  <a:r>
                    <a:rPr lang="en-US" altLang="ko-KR" sz="1200" dirty="0" err="1">
                      <a:solidFill>
                        <a:srgbClr val="1F45BC"/>
                      </a:solidFill>
                      <a:latin typeface="SamsungOne-400" panose="020B0503030303020204" pitchFamily="34" charset="0"/>
                      <a:ea typeface="SamsungOne-400" panose="020B0503030303020204" pitchFamily="34" charset="0"/>
                    </a:rPr>
                    <a:t>Đầu</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ra</a:t>
                  </a:r>
                  <a:endParaRPr lang="ko-KR" altLang="en-US" sz="1200" dirty="0">
                    <a:latin typeface="SamsungOne-400" panose="020B0503030303020204" pitchFamily="34" charset="0"/>
                    <a:ea typeface="SamsungOneKorean 400" panose="020B0503030303020204" pitchFamily="50" charset="-127"/>
                  </a:endParaRPr>
                </a:p>
              </p:txBody>
            </p:sp>
          </p:grpSp>
        </p:grpSp>
      </p:grpSp>
      <p:grpSp>
        <p:nvGrpSpPr>
          <p:cNvPr id="28" name="그룹 27">
            <a:extLst>
              <a:ext uri="{FF2B5EF4-FFF2-40B4-BE49-F238E27FC236}">
                <a16:creationId xmlns:a16="http://schemas.microsoft.com/office/drawing/2014/main" id="{526043A0-1913-4EF5-82A4-2DFF55E38951}"/>
              </a:ext>
            </a:extLst>
          </p:cNvPr>
          <p:cNvGrpSpPr/>
          <p:nvPr/>
        </p:nvGrpSpPr>
        <p:grpSpPr>
          <a:xfrm>
            <a:off x="1500635" y="4689383"/>
            <a:ext cx="6781800" cy="1445303"/>
            <a:chOff x="1456084" y="4764848"/>
            <a:chExt cx="6781800" cy="1445303"/>
          </a:xfrm>
        </p:grpSpPr>
        <p:sp>
          <p:nvSpPr>
            <p:cNvPr id="29" name="모서리가 둥근 직사각형 62">
              <a:extLst>
                <a:ext uri="{FF2B5EF4-FFF2-40B4-BE49-F238E27FC236}">
                  <a16:creationId xmlns:a16="http://schemas.microsoft.com/office/drawing/2014/main" id="{0552D8BD-ADBF-4612-89F5-68A8E527717E}"/>
                </a:ext>
              </a:extLst>
            </p:cNvPr>
            <p:cNvSpPr/>
            <p:nvPr/>
          </p:nvSpPr>
          <p:spPr>
            <a:xfrm>
              <a:off x="1456084" y="4933619"/>
              <a:ext cx="6781800" cy="127653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0" name="모서리가 둥근 직사각형 45">
              <a:extLst>
                <a:ext uri="{FF2B5EF4-FFF2-40B4-BE49-F238E27FC236}">
                  <a16:creationId xmlns:a16="http://schemas.microsoft.com/office/drawing/2014/main" id="{7B56D4DF-8968-407C-8EF6-1EAB03DE824F}"/>
                </a:ext>
              </a:extLst>
            </p:cNvPr>
            <p:cNvSpPr/>
            <p:nvPr/>
          </p:nvSpPr>
          <p:spPr>
            <a:xfrm>
              <a:off x="3211099" y="4764848"/>
              <a:ext cx="3271771" cy="338614"/>
            </a:xfrm>
            <a:prstGeom prst="roundRect">
              <a:avLst>
                <a:gd name="adj" fmla="val 31352"/>
              </a:avLst>
            </a:prstGeom>
            <a:solidFill>
              <a:schemeClr val="bg1"/>
            </a:solidFill>
            <a:ln>
              <a:solidFill>
                <a:srgbClr val="1F45BC"/>
              </a:solidFill>
            </a:ln>
          </p:spPr>
          <p:txBody>
            <a:bodyPr wrap="squar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C</a:t>
              </a:r>
              <a:r>
                <a:rPr lang="vi-VN" altLang="ko-KR" sz="1200" dirty="0">
                  <a:solidFill>
                    <a:srgbClr val="1F45BC"/>
                  </a:solidFill>
                  <a:latin typeface="SamsungOne-700" panose="020B0803030303020204" pitchFamily="34" charset="0"/>
                  <a:ea typeface="SamsungOne-700" panose="020B0803030303020204" pitchFamily="34" charset="0"/>
                </a:rPr>
                <a:t>ó đường ống</a:t>
              </a:r>
              <a:endParaRPr lang="ko-KR" altLang="en-US" sz="1200" dirty="0">
                <a:latin typeface="SamsungOneKorean 400" panose="020B0503030303020204" pitchFamily="50" charset="-127"/>
                <a:ea typeface="SamsungOneKorean 400" panose="020B0503030303020204" pitchFamily="50" charset="-127"/>
              </a:endParaRPr>
            </a:p>
          </p:txBody>
        </p:sp>
        <p:grpSp>
          <p:nvGrpSpPr>
            <p:cNvPr id="31" name="그룹 30">
              <a:extLst>
                <a:ext uri="{FF2B5EF4-FFF2-40B4-BE49-F238E27FC236}">
                  <a16:creationId xmlns:a16="http://schemas.microsoft.com/office/drawing/2014/main" id="{76002772-1C96-4EFE-9BED-ED7FCF9C8565}"/>
                </a:ext>
              </a:extLst>
            </p:cNvPr>
            <p:cNvGrpSpPr/>
            <p:nvPr/>
          </p:nvGrpSpPr>
          <p:grpSpPr>
            <a:xfrm>
              <a:off x="2149218" y="5217215"/>
              <a:ext cx="5344733" cy="853347"/>
              <a:chOff x="1862231" y="5191815"/>
              <a:chExt cx="5344733" cy="853347"/>
            </a:xfrm>
          </p:grpSpPr>
          <p:grpSp>
            <p:nvGrpSpPr>
              <p:cNvPr id="32" name="그룹 31">
                <a:extLst>
                  <a:ext uri="{FF2B5EF4-FFF2-40B4-BE49-F238E27FC236}">
                    <a16:creationId xmlns:a16="http://schemas.microsoft.com/office/drawing/2014/main" id="{27F9A5F5-1C62-4A76-8B23-B50333D7CCD4}"/>
                  </a:ext>
                </a:extLst>
              </p:cNvPr>
              <p:cNvGrpSpPr/>
              <p:nvPr/>
            </p:nvGrpSpPr>
            <p:grpSpPr>
              <a:xfrm>
                <a:off x="3314932" y="5316665"/>
                <a:ext cx="3167938" cy="728497"/>
                <a:chOff x="3263016" y="5105755"/>
                <a:chExt cx="3167938" cy="728497"/>
              </a:xfrm>
            </p:grpSpPr>
            <p:pic>
              <p:nvPicPr>
                <p:cNvPr id="40" name="그림 39">
                  <a:extLst>
                    <a:ext uri="{FF2B5EF4-FFF2-40B4-BE49-F238E27FC236}">
                      <a16:creationId xmlns:a16="http://schemas.microsoft.com/office/drawing/2014/main" id="{C7AA5C95-3AE9-4304-BD7C-E1F7DD8D2A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3016" y="5105755"/>
                  <a:ext cx="3167938" cy="511230"/>
                </a:xfrm>
                <a:prstGeom prst="rect">
                  <a:avLst/>
                </a:prstGeom>
              </p:spPr>
            </p:pic>
            <p:pic>
              <p:nvPicPr>
                <p:cNvPr id="41" name="그림 40">
                  <a:extLst>
                    <a:ext uri="{FF2B5EF4-FFF2-40B4-BE49-F238E27FC236}">
                      <a16:creationId xmlns:a16="http://schemas.microsoft.com/office/drawing/2014/main" id="{F83E46EF-0BA3-4FA8-843C-18CE3E1CD1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591" y="5454849"/>
                  <a:ext cx="328132" cy="379403"/>
                </a:xfrm>
                <a:prstGeom prst="rect">
                  <a:avLst/>
                </a:prstGeom>
              </p:spPr>
            </p:pic>
          </p:grpSp>
          <p:sp>
            <p:nvSpPr>
              <p:cNvPr id="33" name="원통[C] 2">
                <a:extLst>
                  <a:ext uri="{FF2B5EF4-FFF2-40B4-BE49-F238E27FC236}">
                    <a16:creationId xmlns:a16="http://schemas.microsoft.com/office/drawing/2014/main" id="{352F30C0-09D4-4BA8-9EF4-103D80210BBE}"/>
                  </a:ext>
                </a:extLst>
              </p:cNvPr>
              <p:cNvSpPr/>
              <p:nvPr/>
            </p:nvSpPr>
            <p:spPr>
              <a:xfrm>
                <a:off x="1862231" y="5290404"/>
                <a:ext cx="590683" cy="583712"/>
              </a:xfrm>
              <a:prstGeom prst="can">
                <a:avLst>
                  <a:gd name="adj" fmla="val 144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700" panose="020B0803030303020204" pitchFamily="34" charset="0"/>
                  </a:rPr>
                  <a:t>Data</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34" name="그룹 33">
                <a:extLst>
                  <a:ext uri="{FF2B5EF4-FFF2-40B4-BE49-F238E27FC236}">
                    <a16:creationId xmlns:a16="http://schemas.microsoft.com/office/drawing/2014/main" id="{2BAA2FF0-DCA5-4405-ADBD-13E2D2F506CB}"/>
                  </a:ext>
                </a:extLst>
              </p:cNvPr>
              <p:cNvGrpSpPr/>
              <p:nvPr/>
            </p:nvGrpSpPr>
            <p:grpSpPr>
              <a:xfrm>
                <a:off x="2493683" y="5226386"/>
                <a:ext cx="732893" cy="474628"/>
                <a:chOff x="2493683" y="3582015"/>
                <a:chExt cx="732893" cy="474628"/>
              </a:xfrm>
            </p:grpSpPr>
            <p:sp>
              <p:nvSpPr>
                <p:cNvPr id="38" name="오른쪽 화살표[R] 3">
                  <a:extLst>
                    <a:ext uri="{FF2B5EF4-FFF2-40B4-BE49-F238E27FC236}">
                      <a16:creationId xmlns:a16="http://schemas.microsoft.com/office/drawing/2014/main" id="{ABD8A506-EB63-49B7-845B-97A447C01F25}"/>
                    </a:ext>
                  </a:extLst>
                </p:cNvPr>
                <p:cNvSpPr/>
                <p:nvPr/>
              </p:nvSpPr>
              <p:spPr>
                <a:xfrm>
                  <a:off x="2561361" y="3819136"/>
                  <a:ext cx="640567"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39" name="직사각형 38">
                  <a:extLst>
                    <a:ext uri="{FF2B5EF4-FFF2-40B4-BE49-F238E27FC236}">
                      <a16:creationId xmlns:a16="http://schemas.microsoft.com/office/drawing/2014/main" id="{92B685FB-3800-41AD-916C-C51CA87DC853}"/>
                    </a:ext>
                  </a:extLst>
                </p:cNvPr>
                <p:cNvSpPr/>
                <p:nvPr/>
              </p:nvSpPr>
              <p:spPr>
                <a:xfrm>
                  <a:off x="2493683" y="3582015"/>
                  <a:ext cx="732893" cy="276999"/>
                </a:xfrm>
                <a:prstGeom prst="rect">
                  <a:avLst/>
                </a:prstGeom>
              </p:spPr>
              <p:txBody>
                <a:bodyPr wrap="none">
                  <a:spAutoFit/>
                </a:bodyPr>
                <a:lstStyle/>
                <a:p>
                  <a:r>
                    <a:rPr lang="en-US" altLang="ko-KR" sz="1200" dirty="0" err="1">
                      <a:solidFill>
                        <a:srgbClr val="1F45BC"/>
                      </a:solidFill>
                      <a:latin typeface="SamsungOne-400" panose="020B0503030303020204" pitchFamily="34" charset="0"/>
                      <a:ea typeface="SamsungOne-400" panose="020B0503030303020204" pitchFamily="34" charset="0"/>
                    </a:rPr>
                    <a:t>Đầu</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vào</a:t>
                  </a:r>
                  <a:endParaRPr lang="ko-KR" altLang="en-US" sz="1200" dirty="0">
                    <a:latin typeface="SamsungOne-400" panose="020B0503030303020204" pitchFamily="34" charset="0"/>
                    <a:ea typeface="SamsungOneKorean 400" panose="020B0503030303020204" pitchFamily="50" charset="-127"/>
                  </a:endParaRPr>
                </a:p>
              </p:txBody>
            </p:sp>
          </p:grpSp>
          <p:grpSp>
            <p:nvGrpSpPr>
              <p:cNvPr id="35" name="그룹 34">
                <a:extLst>
                  <a:ext uri="{FF2B5EF4-FFF2-40B4-BE49-F238E27FC236}">
                    <a16:creationId xmlns:a16="http://schemas.microsoft.com/office/drawing/2014/main" id="{BBD93A7F-8E61-4525-8B03-FD818CC7BEF1}"/>
                  </a:ext>
                </a:extLst>
              </p:cNvPr>
              <p:cNvGrpSpPr/>
              <p:nvPr/>
            </p:nvGrpSpPr>
            <p:grpSpPr>
              <a:xfrm>
                <a:off x="6555931" y="5191815"/>
                <a:ext cx="651033" cy="490366"/>
                <a:chOff x="2550895" y="3566277"/>
                <a:chExt cx="651033" cy="490366"/>
              </a:xfrm>
            </p:grpSpPr>
            <p:sp>
              <p:nvSpPr>
                <p:cNvPr id="36" name="오른쪽 화살표[R] 3">
                  <a:extLst>
                    <a:ext uri="{FF2B5EF4-FFF2-40B4-BE49-F238E27FC236}">
                      <a16:creationId xmlns:a16="http://schemas.microsoft.com/office/drawing/2014/main" id="{52E7777D-FB7E-4D18-ABCD-D9096B128CC6}"/>
                    </a:ext>
                  </a:extLst>
                </p:cNvPr>
                <p:cNvSpPr/>
                <p:nvPr/>
              </p:nvSpPr>
              <p:spPr>
                <a:xfrm>
                  <a:off x="2561361" y="3819136"/>
                  <a:ext cx="640567" cy="237507"/>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SamsungOne-700" panose="020B0803030303020204" pitchFamily="34" charset="0"/>
                    <a:ea typeface="SamsungOneKorean 400" panose="020B0503030303020204" pitchFamily="50" charset="-127"/>
                  </a:endParaRPr>
                </a:p>
              </p:txBody>
            </p:sp>
            <p:sp>
              <p:nvSpPr>
                <p:cNvPr id="37" name="직사각형 36">
                  <a:extLst>
                    <a:ext uri="{FF2B5EF4-FFF2-40B4-BE49-F238E27FC236}">
                      <a16:creationId xmlns:a16="http://schemas.microsoft.com/office/drawing/2014/main" id="{92E3489A-BFFE-4626-8340-23F46A99BB55}"/>
                    </a:ext>
                  </a:extLst>
                </p:cNvPr>
                <p:cNvSpPr/>
                <p:nvPr/>
              </p:nvSpPr>
              <p:spPr>
                <a:xfrm>
                  <a:off x="2550895" y="3566277"/>
                  <a:ext cx="630301" cy="276999"/>
                </a:xfrm>
                <a:prstGeom prst="rect">
                  <a:avLst/>
                </a:prstGeom>
              </p:spPr>
              <p:txBody>
                <a:bodyPr wrap="none">
                  <a:spAutoFit/>
                </a:bodyPr>
                <a:lstStyle/>
                <a:p>
                  <a:r>
                    <a:rPr lang="en-US" altLang="ko-KR" sz="1200" dirty="0" err="1">
                      <a:solidFill>
                        <a:srgbClr val="1F45BC"/>
                      </a:solidFill>
                      <a:latin typeface="SamsungOne-400" panose="020B0503030303020204" pitchFamily="34" charset="0"/>
                      <a:ea typeface="SamsungOne-400" panose="020B0503030303020204" pitchFamily="34" charset="0"/>
                    </a:rPr>
                    <a:t>Đầu</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ra</a:t>
                  </a:r>
                  <a:endParaRPr lang="ko-KR" altLang="en-US" sz="1200" dirty="0">
                    <a:latin typeface="SamsungOne-400" panose="020B0503030303020204" pitchFamily="34" charset="0"/>
                    <a:ea typeface="SamsungOneKorean 400" panose="020B0503030303020204" pitchFamily="50" charset="-127"/>
                  </a:endParaRPr>
                </a:p>
              </p:txBody>
            </p:sp>
          </p:grpSp>
        </p:grpSp>
      </p:grpSp>
    </p:spTree>
    <p:extLst>
      <p:ext uri="{BB962C8B-B14F-4D97-AF65-F5344CB8AC3E}">
        <p14:creationId xmlns:p14="http://schemas.microsoft.com/office/powerpoint/2010/main" val="75262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định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nghĩa</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3</a:t>
            </a:r>
            <a:r>
              <a:rPr lang="en-US" altLang="ko-KR" dirty="0">
                <a:latin typeface="iCiel Samsung Sharp Sans Bold" pitchFamily="2" charset="0"/>
                <a:ea typeface="iCiel Samsung Sharp Sans Bold" pitchFamily="2" charset="0"/>
                <a:cs typeface="iCiel Samsung Sharp Sans Bold" pitchFamily="2" charset="0"/>
              </a:rPr>
              <a:t>/3)</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148236" cy="3951810"/>
          </a:xfrm>
        </p:spPr>
        <p:txBody>
          <a:bodyPr/>
          <a:lstStyle/>
          <a:p>
            <a:r>
              <a:rPr lang="vi-VN" altLang="ko-KR" dirty="0"/>
              <a:t>Phân loại: Mô hình dự đoán xấp xỉ hàm ánh xạ từ các biến đầu vào để xác định các biến đầu ra rời rạc</a:t>
            </a:r>
            <a:endParaRPr lang="en-US" altLang="ko-KR" dirty="0"/>
          </a:p>
          <a:p>
            <a:pPr lvl="1"/>
            <a:r>
              <a:rPr lang="en-US" altLang="ko-KR" dirty="0" err="1"/>
              <a:t>Phân</a:t>
            </a:r>
            <a:r>
              <a:rPr lang="en-US" altLang="ko-KR" dirty="0"/>
              <a:t> </a:t>
            </a:r>
            <a:r>
              <a:rPr lang="en-US" altLang="ko-KR" dirty="0" err="1"/>
              <a:t>loại</a:t>
            </a:r>
            <a:r>
              <a:rPr lang="en-US" altLang="ko-KR" dirty="0"/>
              <a:t> </a:t>
            </a:r>
            <a:r>
              <a:rPr lang="en-US" altLang="ko-KR" dirty="0" err="1"/>
              <a:t>cây</a:t>
            </a:r>
            <a:r>
              <a:rPr lang="en-US" altLang="ko-KR" dirty="0"/>
              <a:t> </a:t>
            </a:r>
            <a:r>
              <a:rPr lang="en-US" altLang="ko-KR" dirty="0" err="1"/>
              <a:t>quyết</a:t>
            </a:r>
            <a:r>
              <a:rPr lang="en-US" altLang="ko-KR" dirty="0"/>
              <a:t> </a:t>
            </a:r>
            <a:r>
              <a:rPr lang="en-US" altLang="ko-KR" dirty="0" err="1"/>
              <a:t>định</a:t>
            </a:r>
            <a:endParaRPr lang="en-US" altLang="ko-KR" dirty="0"/>
          </a:p>
          <a:p>
            <a:pPr lvl="1"/>
            <a:r>
              <a:rPr lang="en-US" altLang="ko-KR" dirty="0" err="1"/>
              <a:t>Phân</a:t>
            </a:r>
            <a:r>
              <a:rPr lang="en-US" altLang="ko-KR" dirty="0"/>
              <a:t> </a:t>
            </a:r>
            <a:r>
              <a:rPr lang="en-US" altLang="ko-KR" dirty="0" err="1"/>
              <a:t>loại</a:t>
            </a:r>
            <a:r>
              <a:rPr lang="en-US" altLang="ko-KR" dirty="0"/>
              <a:t> </a:t>
            </a:r>
            <a:r>
              <a:rPr lang="en-US" altLang="ko-KR" dirty="0" err="1"/>
              <a:t>rừng</a:t>
            </a:r>
            <a:r>
              <a:rPr lang="en-US" altLang="ko-KR" dirty="0"/>
              <a:t> </a:t>
            </a:r>
            <a:r>
              <a:rPr lang="en-US" altLang="ko-KR" dirty="0" err="1"/>
              <a:t>ngẫu</a:t>
            </a:r>
            <a:r>
              <a:rPr lang="en-US" altLang="ko-KR" dirty="0"/>
              <a:t> </a:t>
            </a:r>
            <a:r>
              <a:rPr lang="en-US" altLang="ko-KR" dirty="0" err="1"/>
              <a:t>nhiên</a:t>
            </a:r>
            <a:endParaRPr lang="en-US" altLang="ko-KR" dirty="0"/>
          </a:p>
          <a:p>
            <a:pPr lvl="1"/>
            <a:r>
              <a:rPr lang="en-US" altLang="ko-KR" dirty="0"/>
              <a:t>K-</a:t>
            </a:r>
            <a:r>
              <a:rPr lang="vi-VN" altLang="ko-KR" dirty="0"/>
              <a:t>khu vực </a:t>
            </a:r>
            <a:r>
              <a:rPr lang="en-US" altLang="ko-KR" dirty="0" err="1"/>
              <a:t>gần</a:t>
            </a:r>
            <a:r>
              <a:rPr lang="en-US" altLang="ko-KR" dirty="0"/>
              <a:t> </a:t>
            </a:r>
            <a:r>
              <a:rPr lang="en-US" altLang="ko-KR" dirty="0" err="1"/>
              <a:t>nhất</a:t>
            </a:r>
            <a:endParaRPr lang="en-US" altLang="ko-KR" dirty="0"/>
          </a:p>
          <a:p>
            <a:r>
              <a:rPr lang="vi-VN" altLang="ko-KR" dirty="0"/>
              <a:t>Hồi quy: Một mô hình dự đoán ước tính hàm ánh xạ dựa trên các biến đầu vào và đầu ra.</a:t>
            </a:r>
            <a:endParaRPr lang="en-US" altLang="ko-KR" dirty="0"/>
          </a:p>
          <a:p>
            <a:pPr lvl="1"/>
            <a:r>
              <a:rPr lang="vi-VN" altLang="ko-KR" dirty="0"/>
              <a:t>Hồi quy tuyến tính cơ bản</a:t>
            </a:r>
          </a:p>
          <a:p>
            <a:pPr lvl="1"/>
            <a:r>
              <a:rPr lang="vi-VN" altLang="ko-KR" dirty="0"/>
              <a:t>Hồi quy tuyến tính bội</a:t>
            </a:r>
          </a:p>
          <a:p>
            <a:pPr lvl="1"/>
            <a:r>
              <a:rPr lang="vi-VN" altLang="ko-KR" dirty="0"/>
              <a:t>hồi quy đa thức</a:t>
            </a:r>
            <a:endParaRPr lang="en-US" altLang="ko-KR" dirty="0"/>
          </a:p>
          <a:p>
            <a:r>
              <a:rPr lang="vi-VN" altLang="ko-KR" dirty="0"/>
              <a:t>Sự khác biệt đáng kể nhất giữa hồi quy và phân loại là trong khi hồi quy giúp dự đoán một số lượng liên tục, thì phân loại dự đoán các nhãn lớp rời rạc.</a:t>
            </a:r>
            <a:endParaRPr lang="ko-KR" altLang="en-US" dirty="0"/>
          </a:p>
        </p:txBody>
      </p:sp>
      <p:sp>
        <p:nvSpPr>
          <p:cNvPr id="19" name="직사각형 18">
            <a:extLst>
              <a:ext uri="{FF2B5EF4-FFF2-40B4-BE49-F238E27FC236}">
                <a16:creationId xmlns:a16="http://schemas.microsoft.com/office/drawing/2014/main" id="{94332E98-2D64-4B78-936B-090B8257F587}"/>
              </a:ext>
            </a:extLst>
          </p:cNvPr>
          <p:cNvSpPr/>
          <p:nvPr/>
        </p:nvSpPr>
        <p:spPr>
          <a:xfrm>
            <a:off x="7557605" y="4159246"/>
            <a:ext cx="1039067" cy="276999"/>
          </a:xfrm>
          <a:prstGeom prst="rect">
            <a:avLst/>
          </a:prstGeom>
        </p:spPr>
        <p:txBody>
          <a:bodyPr wrap="none">
            <a:spAutoFit/>
          </a:bodyPr>
          <a:lstStyle/>
          <a:p>
            <a:r>
              <a:rPr lang="en-US" altLang="ko-KR" sz="1200" dirty="0">
                <a:solidFill>
                  <a:srgbClr val="1F45BC"/>
                </a:solidFill>
                <a:latin typeface="SamsungOne-600C" panose="020B0706030303020204" pitchFamily="34" charset="0"/>
                <a:ea typeface="SamsungOne-600C" panose="020B0706030303020204" pitchFamily="34" charset="0"/>
              </a:rPr>
              <a:t>Classification</a:t>
            </a:r>
            <a:endParaRPr lang="ko-KR" altLang="en-US" sz="1200" dirty="0">
              <a:latin typeface="SamsungOneKorean 400" panose="020B0503030303020204" pitchFamily="50" charset="-127"/>
              <a:ea typeface="SamsungOneKorean 400" panose="020B0503030303020204" pitchFamily="50" charset="-127"/>
            </a:endParaRPr>
          </a:p>
        </p:txBody>
      </p:sp>
      <p:grpSp>
        <p:nvGrpSpPr>
          <p:cNvPr id="20" name="그룹 19">
            <a:extLst>
              <a:ext uri="{FF2B5EF4-FFF2-40B4-BE49-F238E27FC236}">
                <a16:creationId xmlns:a16="http://schemas.microsoft.com/office/drawing/2014/main" id="{C310A371-F0CC-4590-9247-C4574FE8B69E}"/>
              </a:ext>
            </a:extLst>
          </p:cNvPr>
          <p:cNvGrpSpPr/>
          <p:nvPr/>
        </p:nvGrpSpPr>
        <p:grpSpPr>
          <a:xfrm>
            <a:off x="7328510" y="2568304"/>
            <a:ext cx="1501935" cy="1501935"/>
            <a:chOff x="5432902" y="6848182"/>
            <a:chExt cx="1296000" cy="1296000"/>
          </a:xfrm>
        </p:grpSpPr>
        <p:grpSp>
          <p:nvGrpSpPr>
            <p:cNvPr id="21" name="Group 16">
              <a:extLst>
                <a:ext uri="{FF2B5EF4-FFF2-40B4-BE49-F238E27FC236}">
                  <a16:creationId xmlns:a16="http://schemas.microsoft.com/office/drawing/2014/main" id="{A71D9222-3A52-484F-AB02-F3096F48443D}"/>
                </a:ext>
              </a:extLst>
            </p:cNvPr>
            <p:cNvGrpSpPr/>
            <p:nvPr/>
          </p:nvGrpSpPr>
          <p:grpSpPr>
            <a:xfrm>
              <a:off x="5432902" y="6848182"/>
              <a:ext cx="1296000" cy="1296000"/>
              <a:chOff x="2711624" y="4907358"/>
              <a:chExt cx="969915" cy="969914"/>
            </a:xfrm>
          </p:grpSpPr>
          <p:cxnSp>
            <p:nvCxnSpPr>
              <p:cNvPr id="36" name="Straight Arrow Connector 7">
                <a:extLst>
                  <a:ext uri="{FF2B5EF4-FFF2-40B4-BE49-F238E27FC236}">
                    <a16:creationId xmlns:a16="http://schemas.microsoft.com/office/drawing/2014/main" id="{298BDBB0-DD14-499B-A552-DFB5C9FA977C}"/>
                  </a:ext>
                </a:extLst>
              </p:cNvPr>
              <p:cNvCxnSpPr/>
              <p:nvPr/>
            </p:nvCxnSpPr>
            <p:spPr>
              <a:xfrm>
                <a:off x="2711624" y="5877272"/>
                <a:ext cx="969915" cy="0"/>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22">
                <a:extLst>
                  <a:ext uri="{FF2B5EF4-FFF2-40B4-BE49-F238E27FC236}">
                    <a16:creationId xmlns:a16="http://schemas.microsoft.com/office/drawing/2014/main" id="{02E8464B-B367-448E-8B21-A6CFCCC4887C}"/>
                  </a:ext>
                </a:extLst>
              </p:cNvPr>
              <p:cNvCxnSpPr/>
              <p:nvPr/>
            </p:nvCxnSpPr>
            <p:spPr>
              <a:xfrm flipH="1" flipV="1">
                <a:off x="2711624" y="4907358"/>
                <a:ext cx="0" cy="969914"/>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C0E4A1AF-7411-44C3-9307-E6D5BA900C59}"/>
                </a:ext>
              </a:extLst>
            </p:cNvPr>
            <p:cNvGrpSpPr/>
            <p:nvPr/>
          </p:nvGrpSpPr>
          <p:grpSpPr>
            <a:xfrm>
              <a:off x="5543870" y="7085748"/>
              <a:ext cx="1129303" cy="974357"/>
              <a:chOff x="17076832" y="4653561"/>
              <a:chExt cx="1060244" cy="914773"/>
            </a:xfrm>
          </p:grpSpPr>
          <p:sp>
            <p:nvSpPr>
              <p:cNvPr id="23" name="Oval 40">
                <a:extLst>
                  <a:ext uri="{FF2B5EF4-FFF2-40B4-BE49-F238E27FC236}">
                    <a16:creationId xmlns:a16="http://schemas.microsoft.com/office/drawing/2014/main" id="{CAC5747C-2D14-40B7-9B1C-449C138999CA}"/>
                  </a:ext>
                </a:extLst>
              </p:cNvPr>
              <p:cNvSpPr/>
              <p:nvPr/>
            </p:nvSpPr>
            <p:spPr>
              <a:xfrm>
                <a:off x="17076832" y="526413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4" name="Oval 41">
                <a:extLst>
                  <a:ext uri="{FF2B5EF4-FFF2-40B4-BE49-F238E27FC236}">
                    <a16:creationId xmlns:a16="http://schemas.microsoft.com/office/drawing/2014/main" id="{6D9EBAAA-B867-492C-966F-04C1944C1126}"/>
                  </a:ext>
                </a:extLst>
              </p:cNvPr>
              <p:cNvSpPr/>
              <p:nvPr/>
            </p:nvSpPr>
            <p:spPr>
              <a:xfrm>
                <a:off x="17245180" y="521352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5" name="Oval 42">
                <a:extLst>
                  <a:ext uri="{FF2B5EF4-FFF2-40B4-BE49-F238E27FC236}">
                    <a16:creationId xmlns:a16="http://schemas.microsoft.com/office/drawing/2014/main" id="{FD5C7DDB-A3E4-4C02-809F-FB068C76B78E}"/>
                  </a:ext>
                </a:extLst>
              </p:cNvPr>
              <p:cNvSpPr/>
              <p:nvPr/>
            </p:nvSpPr>
            <p:spPr>
              <a:xfrm>
                <a:off x="17348940" y="5433651"/>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6" name="Oval 44">
                <a:extLst>
                  <a:ext uri="{FF2B5EF4-FFF2-40B4-BE49-F238E27FC236}">
                    <a16:creationId xmlns:a16="http://schemas.microsoft.com/office/drawing/2014/main" id="{6740F2B8-91DA-461B-82DD-7471376DD590}"/>
                  </a:ext>
                </a:extLst>
              </p:cNvPr>
              <p:cNvSpPr/>
              <p:nvPr/>
            </p:nvSpPr>
            <p:spPr>
              <a:xfrm>
                <a:off x="17139952" y="5466938"/>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7" name="Oval 45">
                <a:extLst>
                  <a:ext uri="{FF2B5EF4-FFF2-40B4-BE49-F238E27FC236}">
                    <a16:creationId xmlns:a16="http://schemas.microsoft.com/office/drawing/2014/main" id="{8975A978-DB37-43F3-BAD2-2C9DF2B6A72B}"/>
                  </a:ext>
                </a:extLst>
              </p:cNvPr>
              <p:cNvSpPr/>
              <p:nvPr/>
            </p:nvSpPr>
            <p:spPr>
              <a:xfrm>
                <a:off x="17476076" y="529329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cxnSp>
            <p:nvCxnSpPr>
              <p:cNvPr id="28" name="Straight Connector 46">
                <a:extLst>
                  <a:ext uri="{FF2B5EF4-FFF2-40B4-BE49-F238E27FC236}">
                    <a16:creationId xmlns:a16="http://schemas.microsoft.com/office/drawing/2014/main" id="{72E9EE85-D7C8-4D91-BD83-5236BA8D364F}"/>
                  </a:ext>
                </a:extLst>
              </p:cNvPr>
              <p:cNvCxnSpPr/>
              <p:nvPr/>
            </p:nvCxnSpPr>
            <p:spPr>
              <a:xfrm>
                <a:off x="17127530" y="4851387"/>
                <a:ext cx="851052" cy="672119"/>
              </a:xfrm>
              <a:prstGeom prst="line">
                <a:avLst/>
              </a:prstGeom>
              <a:ln w="19050">
                <a:solidFill>
                  <a:srgbClr val="66A1FE"/>
                </a:solidFill>
                <a:prstDash val="sysDash"/>
              </a:ln>
            </p:spPr>
            <p:style>
              <a:lnRef idx="1">
                <a:schemeClr val="accent1"/>
              </a:lnRef>
              <a:fillRef idx="0">
                <a:schemeClr val="accent1"/>
              </a:fillRef>
              <a:effectRef idx="0">
                <a:schemeClr val="accent1"/>
              </a:effectRef>
              <a:fontRef idx="minor">
                <a:schemeClr val="tx1"/>
              </a:fontRef>
            </p:style>
          </p:cxnSp>
          <p:sp>
            <p:nvSpPr>
              <p:cNvPr id="29" name="Isosceles Triangle 48">
                <a:extLst>
                  <a:ext uri="{FF2B5EF4-FFF2-40B4-BE49-F238E27FC236}">
                    <a16:creationId xmlns:a16="http://schemas.microsoft.com/office/drawing/2014/main" id="{EF2569D1-BFC1-4525-9AE3-CF5A65D70A89}"/>
                  </a:ext>
                </a:extLst>
              </p:cNvPr>
              <p:cNvSpPr/>
              <p:nvPr/>
            </p:nvSpPr>
            <p:spPr>
              <a:xfrm>
                <a:off x="17396550" y="4812184"/>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0" name="Isosceles Triangle 49">
                <a:extLst>
                  <a:ext uri="{FF2B5EF4-FFF2-40B4-BE49-F238E27FC236}">
                    <a16:creationId xmlns:a16="http://schemas.microsoft.com/office/drawing/2014/main" id="{4191F406-5072-4F9D-9774-7571DCEEE1F3}"/>
                  </a:ext>
                </a:extLst>
              </p:cNvPr>
              <p:cNvSpPr/>
              <p:nvPr/>
            </p:nvSpPr>
            <p:spPr>
              <a:xfrm>
                <a:off x="17548950" y="4964583"/>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1" name="Isosceles Triangle 50">
                <a:extLst>
                  <a:ext uri="{FF2B5EF4-FFF2-40B4-BE49-F238E27FC236}">
                    <a16:creationId xmlns:a16="http://schemas.microsoft.com/office/drawing/2014/main" id="{B5D3C9E1-D758-45B2-B490-EDC983A4E9EB}"/>
                  </a:ext>
                </a:extLst>
              </p:cNvPr>
              <p:cNvSpPr/>
              <p:nvPr/>
            </p:nvSpPr>
            <p:spPr>
              <a:xfrm>
                <a:off x="17781742" y="5041970"/>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2" name="Isosceles Triangle 51">
                <a:extLst>
                  <a:ext uri="{FF2B5EF4-FFF2-40B4-BE49-F238E27FC236}">
                    <a16:creationId xmlns:a16="http://schemas.microsoft.com/office/drawing/2014/main" id="{E9785587-44AC-4CBC-8F47-5053564BF575}"/>
                  </a:ext>
                </a:extLst>
              </p:cNvPr>
              <p:cNvSpPr/>
              <p:nvPr/>
            </p:nvSpPr>
            <p:spPr>
              <a:xfrm>
                <a:off x="17947232" y="5170300"/>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3" name="Isosceles Triangle 52">
                <a:extLst>
                  <a:ext uri="{FF2B5EF4-FFF2-40B4-BE49-F238E27FC236}">
                    <a16:creationId xmlns:a16="http://schemas.microsoft.com/office/drawing/2014/main" id="{99664BD4-EC2E-4CA5-9517-46CF0BF56772}"/>
                  </a:ext>
                </a:extLst>
              </p:cNvPr>
              <p:cNvSpPr/>
              <p:nvPr/>
            </p:nvSpPr>
            <p:spPr>
              <a:xfrm>
                <a:off x="17805548" y="4781748"/>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4" name="Isosceles Triangle 53">
                <a:extLst>
                  <a:ext uri="{FF2B5EF4-FFF2-40B4-BE49-F238E27FC236}">
                    <a16:creationId xmlns:a16="http://schemas.microsoft.com/office/drawing/2014/main" id="{D3BCB3F0-B8C0-4B2F-92E1-13FEE8A88C49}"/>
                  </a:ext>
                </a:extLst>
              </p:cNvPr>
              <p:cNvSpPr/>
              <p:nvPr/>
            </p:nvSpPr>
            <p:spPr>
              <a:xfrm>
                <a:off x="17548950" y="4653561"/>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35" name="Isosceles Triangle 54">
                <a:extLst>
                  <a:ext uri="{FF2B5EF4-FFF2-40B4-BE49-F238E27FC236}">
                    <a16:creationId xmlns:a16="http://schemas.microsoft.com/office/drawing/2014/main" id="{AD926626-C25E-46A3-A4AE-93FD8AE7DC1A}"/>
                  </a:ext>
                </a:extLst>
              </p:cNvPr>
              <p:cNvSpPr/>
              <p:nvPr/>
            </p:nvSpPr>
            <p:spPr>
              <a:xfrm>
                <a:off x="17993060" y="4987268"/>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grpSp>
      </p:grpSp>
      <p:sp>
        <p:nvSpPr>
          <p:cNvPr id="49" name="직사각형 48">
            <a:extLst>
              <a:ext uri="{FF2B5EF4-FFF2-40B4-BE49-F238E27FC236}">
                <a16:creationId xmlns:a16="http://schemas.microsoft.com/office/drawing/2014/main" id="{7F185AD6-D8EB-4DC7-98DD-60FA5D31A04F}"/>
              </a:ext>
            </a:extLst>
          </p:cNvPr>
          <p:cNvSpPr/>
          <p:nvPr/>
        </p:nvSpPr>
        <p:spPr>
          <a:xfrm>
            <a:off x="7583359" y="6004855"/>
            <a:ext cx="891591" cy="276999"/>
          </a:xfrm>
          <a:prstGeom prst="rect">
            <a:avLst/>
          </a:prstGeom>
        </p:spPr>
        <p:txBody>
          <a:bodyPr wrap="none">
            <a:spAutoFit/>
          </a:bodyPr>
          <a:lstStyle/>
          <a:p>
            <a:r>
              <a:rPr lang="en-US" altLang="ko-KR" sz="1200" dirty="0">
                <a:solidFill>
                  <a:srgbClr val="1F45BC"/>
                </a:solidFill>
                <a:latin typeface="SamsungOne-600C" panose="020B0706030303020204" pitchFamily="34" charset="0"/>
                <a:ea typeface="SamsungOne-600C" panose="020B0706030303020204" pitchFamily="34" charset="0"/>
              </a:rPr>
              <a:t>Regression</a:t>
            </a:r>
            <a:endParaRPr lang="ko-KR" altLang="en-US" sz="1200" dirty="0">
              <a:latin typeface="SamsungOneKorean 400" panose="020B0503030303020204" pitchFamily="50" charset="-127"/>
              <a:ea typeface="SamsungOneKorean 400" panose="020B0503030303020204" pitchFamily="50" charset="-127"/>
            </a:endParaRPr>
          </a:p>
        </p:txBody>
      </p:sp>
      <p:grpSp>
        <p:nvGrpSpPr>
          <p:cNvPr id="50" name="그룹 49">
            <a:extLst>
              <a:ext uri="{FF2B5EF4-FFF2-40B4-BE49-F238E27FC236}">
                <a16:creationId xmlns:a16="http://schemas.microsoft.com/office/drawing/2014/main" id="{B7DC5CCF-20AA-4179-A717-B5E030273607}"/>
              </a:ext>
            </a:extLst>
          </p:cNvPr>
          <p:cNvGrpSpPr/>
          <p:nvPr/>
        </p:nvGrpSpPr>
        <p:grpSpPr>
          <a:xfrm>
            <a:off x="7324126" y="4413913"/>
            <a:ext cx="1501935" cy="1501935"/>
            <a:chOff x="7679826" y="3583097"/>
            <a:chExt cx="1501935" cy="1501935"/>
          </a:xfrm>
        </p:grpSpPr>
        <p:grpSp>
          <p:nvGrpSpPr>
            <p:cNvPr id="51" name="Group 16">
              <a:extLst>
                <a:ext uri="{FF2B5EF4-FFF2-40B4-BE49-F238E27FC236}">
                  <a16:creationId xmlns:a16="http://schemas.microsoft.com/office/drawing/2014/main" id="{E9D7EF38-BEE6-4406-998C-7CAA94128107}"/>
                </a:ext>
              </a:extLst>
            </p:cNvPr>
            <p:cNvGrpSpPr/>
            <p:nvPr/>
          </p:nvGrpSpPr>
          <p:grpSpPr>
            <a:xfrm>
              <a:off x="7679826" y="3583097"/>
              <a:ext cx="1501935" cy="1501935"/>
              <a:chOff x="2711624" y="4907358"/>
              <a:chExt cx="969915" cy="969914"/>
            </a:xfrm>
          </p:grpSpPr>
          <p:cxnSp>
            <p:nvCxnSpPr>
              <p:cNvPr id="58" name="Straight Arrow Connector 7">
                <a:extLst>
                  <a:ext uri="{FF2B5EF4-FFF2-40B4-BE49-F238E27FC236}">
                    <a16:creationId xmlns:a16="http://schemas.microsoft.com/office/drawing/2014/main" id="{A472FB7B-C212-486B-A3B3-3944890BFC8D}"/>
                  </a:ext>
                </a:extLst>
              </p:cNvPr>
              <p:cNvCxnSpPr/>
              <p:nvPr/>
            </p:nvCxnSpPr>
            <p:spPr>
              <a:xfrm>
                <a:off x="2711624" y="5877272"/>
                <a:ext cx="969915" cy="0"/>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22">
                <a:extLst>
                  <a:ext uri="{FF2B5EF4-FFF2-40B4-BE49-F238E27FC236}">
                    <a16:creationId xmlns:a16="http://schemas.microsoft.com/office/drawing/2014/main" id="{FB4A1442-C81E-49BE-8503-CE99A52B9601}"/>
                  </a:ext>
                </a:extLst>
              </p:cNvPr>
              <p:cNvCxnSpPr/>
              <p:nvPr/>
            </p:nvCxnSpPr>
            <p:spPr>
              <a:xfrm flipH="1" flipV="1">
                <a:off x="2711624" y="4907358"/>
                <a:ext cx="0" cy="969914"/>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2" name="그룹 51">
              <a:extLst>
                <a:ext uri="{FF2B5EF4-FFF2-40B4-BE49-F238E27FC236}">
                  <a16:creationId xmlns:a16="http://schemas.microsoft.com/office/drawing/2014/main" id="{95382C72-CB95-410C-A684-AF1E89C936ED}"/>
                </a:ext>
              </a:extLst>
            </p:cNvPr>
            <p:cNvGrpSpPr/>
            <p:nvPr/>
          </p:nvGrpSpPr>
          <p:grpSpPr>
            <a:xfrm flipH="1">
              <a:off x="7995380" y="4048763"/>
              <a:ext cx="997131" cy="829655"/>
              <a:chOff x="17127530" y="4851387"/>
              <a:chExt cx="851052" cy="672119"/>
            </a:xfrm>
          </p:grpSpPr>
          <p:sp>
            <p:nvSpPr>
              <p:cNvPr id="53" name="Oval 41">
                <a:extLst>
                  <a:ext uri="{FF2B5EF4-FFF2-40B4-BE49-F238E27FC236}">
                    <a16:creationId xmlns:a16="http://schemas.microsoft.com/office/drawing/2014/main" id="{1FE1ABC9-C000-41AB-9ED9-E21FD7C13A1F}"/>
                  </a:ext>
                </a:extLst>
              </p:cNvPr>
              <p:cNvSpPr/>
              <p:nvPr/>
            </p:nvSpPr>
            <p:spPr>
              <a:xfrm>
                <a:off x="17481987" y="5069039"/>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54" name="Oval 42">
                <a:extLst>
                  <a:ext uri="{FF2B5EF4-FFF2-40B4-BE49-F238E27FC236}">
                    <a16:creationId xmlns:a16="http://schemas.microsoft.com/office/drawing/2014/main" id="{694D4A97-45F1-43C4-8850-F483B483C8F5}"/>
                  </a:ext>
                </a:extLst>
              </p:cNvPr>
              <p:cNvSpPr/>
              <p:nvPr/>
            </p:nvSpPr>
            <p:spPr>
              <a:xfrm>
                <a:off x="17710742" y="5338946"/>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55" name="Oval 44">
                <a:extLst>
                  <a:ext uri="{FF2B5EF4-FFF2-40B4-BE49-F238E27FC236}">
                    <a16:creationId xmlns:a16="http://schemas.microsoft.com/office/drawing/2014/main" id="{A0C1964E-DE5A-4C4C-A366-1188ABD06DB2}"/>
                  </a:ext>
                </a:extLst>
              </p:cNvPr>
              <p:cNvSpPr/>
              <p:nvPr/>
            </p:nvSpPr>
            <p:spPr>
              <a:xfrm>
                <a:off x="17578405" y="5230116"/>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56" name="Oval 45">
                <a:extLst>
                  <a:ext uri="{FF2B5EF4-FFF2-40B4-BE49-F238E27FC236}">
                    <a16:creationId xmlns:a16="http://schemas.microsoft.com/office/drawing/2014/main" id="{227599F5-A5D9-480F-BC59-F99BDC8A8C29}"/>
                  </a:ext>
                </a:extLst>
              </p:cNvPr>
              <p:cNvSpPr/>
              <p:nvPr/>
            </p:nvSpPr>
            <p:spPr>
              <a:xfrm>
                <a:off x="17876767" y="532095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cxnSp>
            <p:nvCxnSpPr>
              <p:cNvPr id="57" name="Straight Connector 46">
                <a:extLst>
                  <a:ext uri="{FF2B5EF4-FFF2-40B4-BE49-F238E27FC236}">
                    <a16:creationId xmlns:a16="http://schemas.microsoft.com/office/drawing/2014/main" id="{32B3A40B-9FDC-42CA-B88B-4AFAE346CFFE}"/>
                  </a:ext>
                </a:extLst>
              </p:cNvPr>
              <p:cNvCxnSpPr/>
              <p:nvPr/>
            </p:nvCxnSpPr>
            <p:spPr>
              <a:xfrm>
                <a:off x="17127530" y="4851387"/>
                <a:ext cx="851052" cy="672119"/>
              </a:xfrm>
              <a:prstGeom prst="line">
                <a:avLst/>
              </a:prstGeom>
              <a:ln w="19050">
                <a:solidFill>
                  <a:srgbClr val="66A1FE"/>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Oval 40">
            <a:extLst>
              <a:ext uri="{FF2B5EF4-FFF2-40B4-BE49-F238E27FC236}">
                <a16:creationId xmlns:a16="http://schemas.microsoft.com/office/drawing/2014/main" id="{5BBC8F23-EAC2-426A-ADFF-42BA701580FB}"/>
              </a:ext>
            </a:extLst>
          </p:cNvPr>
          <p:cNvSpPr/>
          <p:nvPr/>
        </p:nvSpPr>
        <p:spPr>
          <a:xfrm flipH="1">
            <a:off x="7657565" y="5659103"/>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1" name="Oval 40">
            <a:extLst>
              <a:ext uri="{FF2B5EF4-FFF2-40B4-BE49-F238E27FC236}">
                <a16:creationId xmlns:a16="http://schemas.microsoft.com/office/drawing/2014/main" id="{FF7FECBD-E8DD-4A2D-A913-3A2EFA6BA040}"/>
              </a:ext>
            </a:extLst>
          </p:cNvPr>
          <p:cNvSpPr/>
          <p:nvPr/>
        </p:nvSpPr>
        <p:spPr>
          <a:xfrm flipH="1">
            <a:off x="8201734" y="4989689"/>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2" name="Oval 40">
            <a:extLst>
              <a:ext uri="{FF2B5EF4-FFF2-40B4-BE49-F238E27FC236}">
                <a16:creationId xmlns:a16="http://schemas.microsoft.com/office/drawing/2014/main" id="{A86C6A62-E5B3-40CD-8016-8FE27B2A75A4}"/>
              </a:ext>
            </a:extLst>
          </p:cNvPr>
          <p:cNvSpPr/>
          <p:nvPr/>
        </p:nvSpPr>
        <p:spPr>
          <a:xfrm flipH="1">
            <a:off x="8311000" y="5173774"/>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3" name="Oval 40">
            <a:extLst>
              <a:ext uri="{FF2B5EF4-FFF2-40B4-BE49-F238E27FC236}">
                <a16:creationId xmlns:a16="http://schemas.microsoft.com/office/drawing/2014/main" id="{805C3A25-4B29-4904-8243-6A177EFFC80A}"/>
              </a:ext>
            </a:extLst>
          </p:cNvPr>
          <p:cNvSpPr/>
          <p:nvPr/>
        </p:nvSpPr>
        <p:spPr>
          <a:xfrm flipH="1">
            <a:off x="8429800" y="4954928"/>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4" name="Oval 40">
            <a:extLst>
              <a:ext uri="{FF2B5EF4-FFF2-40B4-BE49-F238E27FC236}">
                <a16:creationId xmlns:a16="http://schemas.microsoft.com/office/drawing/2014/main" id="{D43A867B-3CE2-46B8-8CD0-12F0FF73E6D7}"/>
              </a:ext>
            </a:extLst>
          </p:cNvPr>
          <p:cNvSpPr/>
          <p:nvPr/>
        </p:nvSpPr>
        <p:spPr>
          <a:xfrm flipH="1">
            <a:off x="8577591" y="4762425"/>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5" name="Oval 40">
            <a:extLst>
              <a:ext uri="{FF2B5EF4-FFF2-40B4-BE49-F238E27FC236}">
                <a16:creationId xmlns:a16="http://schemas.microsoft.com/office/drawing/2014/main" id="{C2A80C5E-E682-49B6-BBA1-9BE707CB3401}"/>
              </a:ext>
            </a:extLst>
          </p:cNvPr>
          <p:cNvSpPr/>
          <p:nvPr/>
        </p:nvSpPr>
        <p:spPr>
          <a:xfrm flipH="1">
            <a:off x="7844539" y="5297677"/>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6" name="Oval 40">
            <a:extLst>
              <a:ext uri="{FF2B5EF4-FFF2-40B4-BE49-F238E27FC236}">
                <a16:creationId xmlns:a16="http://schemas.microsoft.com/office/drawing/2014/main" id="{5C60E8B2-CA27-4805-8B1F-614E7A51B90B}"/>
              </a:ext>
            </a:extLst>
          </p:cNvPr>
          <p:cNvSpPr/>
          <p:nvPr/>
        </p:nvSpPr>
        <p:spPr>
          <a:xfrm flipH="1">
            <a:off x="8613221" y="4930972"/>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Tree>
    <p:extLst>
      <p:ext uri="{BB962C8B-B14F-4D97-AF65-F5344CB8AC3E}">
        <p14:creationId xmlns:p14="http://schemas.microsoft.com/office/powerpoint/2010/main" val="6821906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Quy trình làm việc ML không có Đường ống</a:t>
            </a:r>
            <a:endParaRPr lang="en-US" altLang="ko-KR" dirty="0">
              <a:latin typeface="iCiel Samsung Sharp Sans Bold" pitchFamily="2" charset="0"/>
              <a:ea typeface="iCiel Samsung Sharp Sans Bold" pitchFamily="2" charset="0"/>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Giờ đây, Đường ống kết hợp tất cả các máy biến áp</a:t>
            </a:r>
            <a:r>
              <a:rPr lang="en-US" altLang="ko-KR" dirty="0"/>
              <a:t> (transformer)</a:t>
            </a:r>
            <a:r>
              <a:rPr lang="vi-VN" altLang="ko-KR" dirty="0"/>
              <a:t> và công cụ ước tính</a:t>
            </a:r>
            <a:r>
              <a:rPr lang="en-US" altLang="ko-KR" dirty="0"/>
              <a:t> (estimator)</a:t>
            </a:r>
            <a:r>
              <a:rPr lang="vi-VN" altLang="ko-KR" dirty="0"/>
              <a:t> có thể được sử dụng trực tiếp với dữ liệu mới</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13" name="원통 45">
            <a:extLst>
              <a:ext uri="{FF2B5EF4-FFF2-40B4-BE49-F238E27FC236}">
                <a16:creationId xmlns:a16="http://schemas.microsoft.com/office/drawing/2014/main" id="{DDD975AC-FCB7-466D-AE7F-A758D0CE1403}"/>
              </a:ext>
            </a:extLst>
          </p:cNvPr>
          <p:cNvSpPr/>
          <p:nvPr/>
        </p:nvSpPr>
        <p:spPr>
          <a:xfrm>
            <a:off x="3446480" y="3787375"/>
            <a:ext cx="611590" cy="636566"/>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4" name="모서리가 둥근 직사각형 43">
            <a:extLst>
              <a:ext uri="{FF2B5EF4-FFF2-40B4-BE49-F238E27FC236}">
                <a16:creationId xmlns:a16="http://schemas.microsoft.com/office/drawing/2014/main" id="{5336F40D-1DF1-45A3-B58E-A39B2E6DB675}"/>
              </a:ext>
            </a:extLst>
          </p:cNvPr>
          <p:cNvSpPr/>
          <p:nvPr/>
        </p:nvSpPr>
        <p:spPr>
          <a:xfrm>
            <a:off x="3274656" y="4560978"/>
            <a:ext cx="969178"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Văn</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bản</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thô</a:t>
            </a:r>
            <a:endParaRPr lang="en-US" altLang="ko-KR" sz="1400" dirty="0">
              <a:solidFill>
                <a:srgbClr val="1F45BC"/>
              </a:solidFill>
              <a:latin typeface="SamsungOne-400" panose="020B0503030303020204" pitchFamily="34" charset="0"/>
              <a:ea typeface="SamsungOne-400" panose="020B0503030303020204" pitchFamily="34" charset="0"/>
            </a:endParaRPr>
          </a:p>
        </p:txBody>
      </p:sp>
      <p:sp>
        <p:nvSpPr>
          <p:cNvPr id="15" name="원통 45">
            <a:extLst>
              <a:ext uri="{FF2B5EF4-FFF2-40B4-BE49-F238E27FC236}">
                <a16:creationId xmlns:a16="http://schemas.microsoft.com/office/drawing/2014/main" id="{C7D79158-25F9-4B1F-BFBA-978CDF73F5DB}"/>
              </a:ext>
            </a:extLst>
          </p:cNvPr>
          <p:cNvSpPr/>
          <p:nvPr/>
        </p:nvSpPr>
        <p:spPr>
          <a:xfrm>
            <a:off x="4805138" y="3787375"/>
            <a:ext cx="611590" cy="636566"/>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6" name="모서리가 둥근 직사각형 43">
            <a:extLst>
              <a:ext uri="{FF2B5EF4-FFF2-40B4-BE49-F238E27FC236}">
                <a16:creationId xmlns:a16="http://schemas.microsoft.com/office/drawing/2014/main" id="{DF595D75-E68C-468C-896B-3EBB9562644D}"/>
              </a:ext>
            </a:extLst>
          </p:cNvPr>
          <p:cNvSpPr/>
          <p:nvPr/>
        </p:nvSpPr>
        <p:spPr>
          <a:xfrm>
            <a:off x="4704952" y="4550931"/>
            <a:ext cx="811962"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Chữ</a:t>
            </a:r>
            <a:endParaRPr lang="en-US" altLang="ko-KR" sz="1400" dirty="0">
              <a:solidFill>
                <a:srgbClr val="1F45BC"/>
              </a:solidFill>
              <a:latin typeface="SamsungOne-400" panose="020B0503030303020204" pitchFamily="34" charset="0"/>
              <a:ea typeface="SamsungOne-400" panose="020B0503030303020204" pitchFamily="34" charset="0"/>
            </a:endParaRPr>
          </a:p>
        </p:txBody>
      </p:sp>
      <p:cxnSp>
        <p:nvCxnSpPr>
          <p:cNvPr id="17" name="직선 화살표 연결선 16">
            <a:extLst>
              <a:ext uri="{FF2B5EF4-FFF2-40B4-BE49-F238E27FC236}">
                <a16:creationId xmlns:a16="http://schemas.microsoft.com/office/drawing/2014/main" id="{D68486C8-1C99-4D74-97FD-823F8C69EDE7}"/>
              </a:ext>
            </a:extLst>
          </p:cNvPr>
          <p:cNvCxnSpPr/>
          <p:nvPr/>
        </p:nvCxnSpPr>
        <p:spPr>
          <a:xfrm>
            <a:off x="4315472" y="41527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4F5885DE-4DCD-48A5-9688-A74F1CCB8520}"/>
              </a:ext>
            </a:extLst>
          </p:cNvPr>
          <p:cNvCxnSpPr>
            <a:cxnSpLocks/>
          </p:cNvCxnSpPr>
          <p:nvPr/>
        </p:nvCxnSpPr>
        <p:spPr>
          <a:xfrm>
            <a:off x="5724686" y="41527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원통 45">
            <a:extLst>
              <a:ext uri="{FF2B5EF4-FFF2-40B4-BE49-F238E27FC236}">
                <a16:creationId xmlns:a16="http://schemas.microsoft.com/office/drawing/2014/main" id="{BBC54506-30AD-4BA4-9B92-FD130B42787B}"/>
              </a:ext>
            </a:extLst>
          </p:cNvPr>
          <p:cNvSpPr/>
          <p:nvPr/>
        </p:nvSpPr>
        <p:spPr>
          <a:xfrm>
            <a:off x="6163796" y="3787375"/>
            <a:ext cx="611590" cy="639509"/>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0" name="모서리가 둥근 직사각형 43">
            <a:extLst>
              <a:ext uri="{FF2B5EF4-FFF2-40B4-BE49-F238E27FC236}">
                <a16:creationId xmlns:a16="http://schemas.microsoft.com/office/drawing/2014/main" id="{6E2F113C-D2EA-4ABC-A99A-97D7C7EED17A}"/>
              </a:ext>
            </a:extLst>
          </p:cNvPr>
          <p:cNvSpPr/>
          <p:nvPr/>
        </p:nvSpPr>
        <p:spPr>
          <a:xfrm>
            <a:off x="5989335" y="4550931"/>
            <a:ext cx="990920"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1F45BC"/>
                </a:solidFill>
                <a:latin typeface="SamsungOne-400" panose="020B0503030303020204" pitchFamily="34" charset="0"/>
                <a:ea typeface="SamsungOne-400" panose="020B0503030303020204" pitchFamily="34" charset="0"/>
              </a:rPr>
              <a:t>Vectơ đặc trưng</a:t>
            </a:r>
            <a:endParaRPr lang="en-US" altLang="ko-KR" sz="1400" dirty="0">
              <a:solidFill>
                <a:srgbClr val="1F45BC"/>
              </a:solidFill>
              <a:latin typeface="SamsungOne-400" panose="020B0503030303020204" pitchFamily="34" charset="0"/>
              <a:ea typeface="SamsungOne-400" panose="020B0503030303020204" pitchFamily="34" charset="0"/>
            </a:endParaRPr>
          </a:p>
        </p:txBody>
      </p:sp>
      <p:cxnSp>
        <p:nvCxnSpPr>
          <p:cNvPr id="21" name="직선 화살표 연결선 20">
            <a:extLst>
              <a:ext uri="{FF2B5EF4-FFF2-40B4-BE49-F238E27FC236}">
                <a16:creationId xmlns:a16="http://schemas.microsoft.com/office/drawing/2014/main" id="{6D31A5F4-76C6-4123-BE24-373F73E250A3}"/>
              </a:ext>
            </a:extLst>
          </p:cNvPr>
          <p:cNvCxnSpPr>
            <a:cxnSpLocks/>
          </p:cNvCxnSpPr>
          <p:nvPr/>
        </p:nvCxnSpPr>
        <p:spPr>
          <a:xfrm>
            <a:off x="7080853" y="41527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3" name="모서리가 둥근 직사각형 43">
            <a:extLst>
              <a:ext uri="{FF2B5EF4-FFF2-40B4-BE49-F238E27FC236}">
                <a16:creationId xmlns:a16="http://schemas.microsoft.com/office/drawing/2014/main" id="{CB6EB847-AECF-4563-AB82-FA41435F547E}"/>
              </a:ext>
            </a:extLst>
          </p:cNvPr>
          <p:cNvSpPr/>
          <p:nvPr/>
        </p:nvSpPr>
        <p:spPr>
          <a:xfrm>
            <a:off x="7451448" y="3658639"/>
            <a:ext cx="1253732" cy="1044467"/>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Mô</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hình</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hồi</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quy</a:t>
            </a:r>
            <a:r>
              <a:rPr lang="en-US" altLang="ko-KR" sz="1400" dirty="0">
                <a:solidFill>
                  <a:srgbClr val="1F45BC"/>
                </a:solidFill>
                <a:latin typeface="SamsungOne-400" panose="020B0503030303020204" pitchFamily="34" charset="0"/>
                <a:ea typeface="SamsungOne-400" panose="020B0503030303020204" pitchFamily="34" charset="0"/>
              </a:rPr>
              <a:t> logistic</a:t>
            </a:r>
          </a:p>
        </p:txBody>
      </p:sp>
      <p:sp>
        <p:nvSpPr>
          <p:cNvPr id="24" name="모서리가 둥근 직사각형 36">
            <a:extLst>
              <a:ext uri="{FF2B5EF4-FFF2-40B4-BE49-F238E27FC236}">
                <a16:creationId xmlns:a16="http://schemas.microsoft.com/office/drawing/2014/main" id="{C8707985-021E-4DCF-B6C9-1D2BAC7D8975}"/>
              </a:ext>
            </a:extLst>
          </p:cNvPr>
          <p:cNvSpPr/>
          <p:nvPr/>
        </p:nvSpPr>
        <p:spPr>
          <a:xfrm>
            <a:off x="3764717" y="2940373"/>
            <a:ext cx="1043934" cy="435843"/>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400" panose="020B0503030303020204" pitchFamily="34" charset="0"/>
                <a:ea typeface="SamsungOne-400" panose="020B0503030303020204" pitchFamily="34" charset="0"/>
              </a:rPr>
              <a:t>Tokenizer</a:t>
            </a:r>
          </a:p>
        </p:txBody>
      </p:sp>
      <p:cxnSp>
        <p:nvCxnSpPr>
          <p:cNvPr id="25" name="직선 화살표 연결선 24">
            <a:extLst>
              <a:ext uri="{FF2B5EF4-FFF2-40B4-BE49-F238E27FC236}">
                <a16:creationId xmlns:a16="http://schemas.microsoft.com/office/drawing/2014/main" id="{48CDB9BD-7132-4717-80E7-6C633415B406}"/>
              </a:ext>
            </a:extLst>
          </p:cNvPr>
          <p:cNvCxnSpPr/>
          <p:nvPr/>
        </p:nvCxnSpPr>
        <p:spPr>
          <a:xfrm>
            <a:off x="4918275" y="3152687"/>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6" name="모서리가 둥근 직사각형 36">
            <a:extLst>
              <a:ext uri="{FF2B5EF4-FFF2-40B4-BE49-F238E27FC236}">
                <a16:creationId xmlns:a16="http://schemas.microsoft.com/office/drawing/2014/main" id="{DC6300C3-8476-4301-9133-4E9945DD5B7D}"/>
              </a:ext>
            </a:extLst>
          </p:cNvPr>
          <p:cNvSpPr/>
          <p:nvPr/>
        </p:nvSpPr>
        <p:spPr>
          <a:xfrm>
            <a:off x="5275801" y="2934766"/>
            <a:ext cx="1043934" cy="435843"/>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400" panose="020B0503030303020204" pitchFamily="34" charset="0"/>
                <a:ea typeface="SamsungOne-400" panose="020B0503030303020204" pitchFamily="34" charset="0"/>
              </a:rPr>
              <a:t>HashingTF</a:t>
            </a:r>
          </a:p>
        </p:txBody>
      </p:sp>
      <p:cxnSp>
        <p:nvCxnSpPr>
          <p:cNvPr id="27" name="직선 화살표 연결선 26">
            <a:extLst>
              <a:ext uri="{FF2B5EF4-FFF2-40B4-BE49-F238E27FC236}">
                <a16:creationId xmlns:a16="http://schemas.microsoft.com/office/drawing/2014/main" id="{1E2F2CE8-C272-4AAE-821B-95E30E7A8F6E}"/>
              </a:ext>
            </a:extLst>
          </p:cNvPr>
          <p:cNvCxnSpPr/>
          <p:nvPr/>
        </p:nvCxnSpPr>
        <p:spPr>
          <a:xfrm>
            <a:off x="6434866" y="3152687"/>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36">
            <a:extLst>
              <a:ext uri="{FF2B5EF4-FFF2-40B4-BE49-F238E27FC236}">
                <a16:creationId xmlns:a16="http://schemas.microsoft.com/office/drawing/2014/main" id="{6E14E80E-27EC-461B-8AE2-4CF8694B3ACA}"/>
              </a:ext>
            </a:extLst>
          </p:cNvPr>
          <p:cNvSpPr/>
          <p:nvPr/>
        </p:nvSpPr>
        <p:spPr>
          <a:xfrm>
            <a:off x="6799899" y="2933699"/>
            <a:ext cx="1043934" cy="436909"/>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Hồi</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quy</a:t>
            </a:r>
            <a:r>
              <a:rPr lang="en-US" altLang="ko-KR" sz="1400" dirty="0">
                <a:solidFill>
                  <a:srgbClr val="1F45BC"/>
                </a:solidFill>
                <a:latin typeface="SamsungOne-400" panose="020B0503030303020204" pitchFamily="34" charset="0"/>
                <a:ea typeface="SamsungOne-400" panose="020B0503030303020204" pitchFamily="34" charset="0"/>
              </a:rPr>
              <a:t> logistic</a:t>
            </a:r>
          </a:p>
        </p:txBody>
      </p:sp>
      <p:sp>
        <p:nvSpPr>
          <p:cNvPr id="29" name="모서리가 둥근 직사각형 28">
            <a:extLst>
              <a:ext uri="{FF2B5EF4-FFF2-40B4-BE49-F238E27FC236}">
                <a16:creationId xmlns:a16="http://schemas.microsoft.com/office/drawing/2014/main" id="{1167B118-E7BC-475A-BF16-38685B4C8220}"/>
              </a:ext>
            </a:extLst>
          </p:cNvPr>
          <p:cNvSpPr/>
          <p:nvPr/>
        </p:nvSpPr>
        <p:spPr>
          <a:xfrm>
            <a:off x="863533" y="2803455"/>
            <a:ext cx="1950005" cy="636566"/>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500" dirty="0">
                <a:solidFill>
                  <a:schemeClr val="bg1"/>
                </a:solidFill>
                <a:latin typeface="SamsungOne-400" panose="020B0503030303020204" pitchFamily="34" charset="0"/>
                <a:ea typeface="SamsungOne-400" panose="020B0503030303020204" pitchFamily="34" charset="0"/>
              </a:rPr>
              <a:t>Đường ống (Công cụ ước tính)</a:t>
            </a:r>
            <a:endParaRPr lang="en-US" altLang="ko-KR" sz="1500" dirty="0">
              <a:solidFill>
                <a:schemeClr val="bg1"/>
              </a:solidFill>
              <a:latin typeface="SamsungOne-400" panose="020B0503030303020204" pitchFamily="34" charset="0"/>
              <a:ea typeface="SamsungOne-400" panose="020B0503030303020204" pitchFamily="34" charset="0"/>
            </a:endParaRPr>
          </a:p>
        </p:txBody>
      </p:sp>
      <p:sp>
        <p:nvSpPr>
          <p:cNvPr id="30" name="모서리가 둥근 직사각형 28">
            <a:extLst>
              <a:ext uri="{FF2B5EF4-FFF2-40B4-BE49-F238E27FC236}">
                <a16:creationId xmlns:a16="http://schemas.microsoft.com/office/drawing/2014/main" id="{0393ECEB-6822-4A67-BEC0-A13BCDAA7981}"/>
              </a:ext>
            </a:extLst>
          </p:cNvPr>
          <p:cNvSpPr/>
          <p:nvPr/>
        </p:nvSpPr>
        <p:spPr>
          <a:xfrm>
            <a:off x="863533" y="4054708"/>
            <a:ext cx="1950005" cy="636566"/>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400" panose="020B0503030303020204" pitchFamily="34" charset="0"/>
                <a:ea typeface="SamsungOne-400" panose="020B0503030303020204" pitchFamily="34" charset="0"/>
              </a:rPr>
              <a:t>Pipeline.fit()</a:t>
            </a:r>
          </a:p>
        </p:txBody>
      </p:sp>
    </p:spTree>
    <p:extLst>
      <p:ext uri="{BB962C8B-B14F-4D97-AF65-F5344CB8AC3E}">
        <p14:creationId xmlns:p14="http://schemas.microsoft.com/office/powerpoint/2010/main" val="982151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8932128" cy="493776"/>
          </a:xfrm>
        </p:spPr>
        <p:txBody>
          <a:bodyPr/>
          <a:lstStyle/>
          <a:p>
            <a:r>
              <a:rPr lang="vi-VN" altLang="ko-KR" dirty="0">
                <a:latin typeface="iCiel Samsung Sharp Sans Bold" pitchFamily="2" charset="0"/>
                <a:ea typeface="iCiel Samsung Sharp Sans Bold" pitchFamily="2" charset="0"/>
                <a:cs typeface="iCiel Samsung Sharp Sans Bold" pitchFamily="2" charset="0"/>
              </a:rPr>
              <a:t>Tạo Spark ML mà không cần đường dẫn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trong</a:t>
            </a:r>
            <a:r>
              <a:rPr lang="en-US" altLang="ko-KR" dirty="0"/>
              <a:t> Python</a:t>
            </a:r>
          </a:p>
        </p:txBody>
      </p:sp>
      <p:sp>
        <p:nvSpPr>
          <p:cNvPr id="12" name="직사각형 3">
            <a:extLst>
              <a:ext uri="{FF2B5EF4-FFF2-40B4-BE49-F238E27FC236}">
                <a16:creationId xmlns:a16="http://schemas.microsoft.com/office/drawing/2014/main" id="{73099128-28BF-4AE5-882E-B3577C15D097}"/>
              </a:ext>
            </a:extLst>
          </p:cNvPr>
          <p:cNvSpPr/>
          <p:nvPr/>
        </p:nvSpPr>
        <p:spPr>
          <a:xfrm>
            <a:off x="704850" y="2528888"/>
            <a:ext cx="7811999" cy="37449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Prepare training data from a list of (label, features) tuples.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training = spark.createDataFrame([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(1.0, Vectors.dense([0.0, 1.1, 0.1])),</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(0.0, Vectors.dense([2.0, 1.0, -1.0])),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(0.0, Vectors.dense([2.0, 1.3, 1.0])),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(1.0, Vectors.dense([0.0, 1.2, -0.5]))], ["label", "features"])</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Create a LogisticRegression instance. This instance is an Estimator.</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lr = LogisticRegression(maxIter=10, regParam=0.01)</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Learn a LogisticRegression model. This uses the parameters stored in lr.</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model1 = lr.fit(training)</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We may alternatively specify parameters using a Python dictionary as a paramMap</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 = {lr.maxIter: 20}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paramMap[lr.maxIter] = 30  # Specify 1 Param, overwriting the original maxIter.</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Specify multiple Params.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paramMap.update({lr.regParam: 0.1, lr.threshold: 0.55})  # type: ignore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You can combine paramMaps, which are python dictionaries.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Change output column name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paramMap2 = {lr.probabilityCol: "myProbability"}  # type: ignore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paramMapCombined = paramMap.copy()</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paramMapCombined.update(paramMap2)  # type: ignore</a:t>
            </a:r>
          </a:p>
        </p:txBody>
      </p:sp>
    </p:spTree>
    <p:extLst>
      <p:ext uri="{BB962C8B-B14F-4D97-AF65-F5344CB8AC3E}">
        <p14:creationId xmlns:p14="http://schemas.microsoft.com/office/powerpoint/2010/main" val="4399070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8932128" cy="493776"/>
          </a:xfrm>
        </p:spPr>
        <p:txBody>
          <a:bodyPr/>
          <a:lstStyle/>
          <a:p>
            <a:r>
              <a:rPr lang="vi-VN" altLang="ko-KR" dirty="0">
                <a:latin typeface="iCiel Samsung Sharp Sans Bold" pitchFamily="2" charset="0"/>
                <a:ea typeface="iCiel Samsung Sharp Sans Bold" pitchFamily="2" charset="0"/>
                <a:cs typeface="iCiel Samsung Sharp Sans Bold" pitchFamily="2" charset="0"/>
              </a:rPr>
              <a:t>Tạo Spark ML mà không cần đường dẫn (2/2)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trong</a:t>
            </a:r>
            <a:r>
              <a:rPr lang="en-US" altLang="ko-KR" dirty="0"/>
              <a:t> Python</a:t>
            </a:r>
          </a:p>
        </p:txBody>
      </p:sp>
      <p:sp>
        <p:nvSpPr>
          <p:cNvPr id="14" name="직사각형 3">
            <a:extLst>
              <a:ext uri="{FF2B5EF4-FFF2-40B4-BE49-F238E27FC236}">
                <a16:creationId xmlns:a16="http://schemas.microsoft.com/office/drawing/2014/main" id="{D9CB2693-100C-4533-9913-FB65B8952FF5}"/>
              </a:ext>
            </a:extLst>
          </p:cNvPr>
          <p:cNvSpPr/>
          <p:nvPr/>
        </p:nvSpPr>
        <p:spPr>
          <a:xfrm>
            <a:off x="704850" y="2528888"/>
            <a:ext cx="7811999" cy="37449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Now learn a new model using the paramMapCombined parameters.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paramMapCombined overrides all parameters set earlier via lr.set* methods.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model2 = lr.fit(training, paramMapCombined)</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Prepare test data</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test = spark.createDataFrame([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(1.0, Vectors.dense([-1.0, 1.5, 1.3])),</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(0.0, Vectors.dense([3.0, 2.0, -0.1])),</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(1.0, Vectors.dense([0.0, 2.2, -1.5]))], ["label", "features"])</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Make predictions on test data using the Transformer.transform() method.</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LogisticRegression.transform will only use the 'features' column.</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Note that model2.transform() outputs a "myProbability" column instead of the usual</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'probability' column since we renamed the lr.probabilityCol parameter previously.</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prediction = model2.transform(test)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result = prediction.select("features", "label", "myProbability", "prediction") \</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.collect()</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for row in result: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print("features=%s, label=%s -&gt; prob=%s, prediction=%s"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 (row.features, row.label, row.myProbability, row.prediction))</a:t>
            </a:r>
          </a:p>
        </p:txBody>
      </p:sp>
    </p:spTree>
    <p:extLst>
      <p:ext uri="{BB962C8B-B14F-4D97-AF65-F5344CB8AC3E}">
        <p14:creationId xmlns:p14="http://schemas.microsoft.com/office/powerpoint/2010/main" val="26772099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Quy trình làm việc ML với Đường ống</a:t>
            </a:r>
            <a:endParaRPr lang="en-US" altLang="ko-KR" dirty="0">
              <a:latin typeface="iCiel Samsung Sharp Sans Bold" pitchFamily="2" charset="0"/>
              <a:ea typeface="iCiel Samsung Sharp Sans Bold" pitchFamily="2" charset="0"/>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1" y="2226568"/>
            <a:ext cx="9123943" cy="914400"/>
          </a:xfrm>
        </p:spPr>
        <p:txBody>
          <a:bodyPr/>
          <a:lstStyle/>
          <a:p>
            <a:r>
              <a:rPr lang="vi-VN" altLang="ko-KR" dirty="0"/>
              <a:t>Giờ đây, Đường ống kết hợp tất cả các máy biến áp và công cụ ước tính có thể được sử dụng trực tiếp với dữ liệu mới</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10" name="원통 45">
            <a:extLst>
              <a:ext uri="{FF2B5EF4-FFF2-40B4-BE49-F238E27FC236}">
                <a16:creationId xmlns:a16="http://schemas.microsoft.com/office/drawing/2014/main" id="{70E01C1D-9C61-4FAC-A2A2-CA0C11664D2A}"/>
              </a:ext>
            </a:extLst>
          </p:cNvPr>
          <p:cNvSpPr/>
          <p:nvPr/>
        </p:nvSpPr>
        <p:spPr>
          <a:xfrm>
            <a:off x="3446480" y="4350945"/>
            <a:ext cx="611590" cy="548244"/>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1" name="모서리가 둥근 직사각형 43">
            <a:extLst>
              <a:ext uri="{FF2B5EF4-FFF2-40B4-BE49-F238E27FC236}">
                <a16:creationId xmlns:a16="http://schemas.microsoft.com/office/drawing/2014/main" id="{05E99D0B-FACE-4424-981D-02D75D7987A0}"/>
              </a:ext>
            </a:extLst>
          </p:cNvPr>
          <p:cNvSpPr/>
          <p:nvPr/>
        </p:nvSpPr>
        <p:spPr>
          <a:xfrm>
            <a:off x="3296793" y="5046231"/>
            <a:ext cx="910964"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Văn</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bản</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thô</a:t>
            </a:r>
            <a:endParaRPr lang="en-US" altLang="ko-KR" sz="1400" dirty="0">
              <a:solidFill>
                <a:srgbClr val="1F45BC"/>
              </a:solidFill>
              <a:latin typeface="SamsungOne-400" panose="020B0503030303020204" pitchFamily="34" charset="0"/>
              <a:ea typeface="SamsungOne-400" panose="020B0503030303020204" pitchFamily="34" charset="0"/>
            </a:endParaRPr>
          </a:p>
        </p:txBody>
      </p:sp>
      <p:sp>
        <p:nvSpPr>
          <p:cNvPr id="12" name="원통 45">
            <a:extLst>
              <a:ext uri="{FF2B5EF4-FFF2-40B4-BE49-F238E27FC236}">
                <a16:creationId xmlns:a16="http://schemas.microsoft.com/office/drawing/2014/main" id="{0573F1AF-6D67-452D-B3CB-0BE565B7E85F}"/>
              </a:ext>
            </a:extLst>
          </p:cNvPr>
          <p:cNvSpPr/>
          <p:nvPr/>
        </p:nvSpPr>
        <p:spPr>
          <a:xfrm>
            <a:off x="4805138" y="4350945"/>
            <a:ext cx="611590" cy="548244"/>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3" name="모서리가 둥근 직사각형 43">
            <a:extLst>
              <a:ext uri="{FF2B5EF4-FFF2-40B4-BE49-F238E27FC236}">
                <a16:creationId xmlns:a16="http://schemas.microsoft.com/office/drawing/2014/main" id="{8A521DBD-1BC0-49A4-BDCA-854AABCFAA8D}"/>
              </a:ext>
            </a:extLst>
          </p:cNvPr>
          <p:cNvSpPr/>
          <p:nvPr/>
        </p:nvSpPr>
        <p:spPr>
          <a:xfrm>
            <a:off x="4704952" y="5046231"/>
            <a:ext cx="811962"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Chữ</a:t>
            </a:r>
            <a:endParaRPr lang="en-US" altLang="ko-KR" sz="1400" dirty="0">
              <a:solidFill>
                <a:srgbClr val="1F45BC"/>
              </a:solidFill>
              <a:latin typeface="SamsungOne-400" panose="020B0503030303020204" pitchFamily="34" charset="0"/>
              <a:ea typeface="SamsungOne-400" panose="020B0503030303020204" pitchFamily="34" charset="0"/>
            </a:endParaRPr>
          </a:p>
        </p:txBody>
      </p:sp>
      <p:cxnSp>
        <p:nvCxnSpPr>
          <p:cNvPr id="14" name="직선 화살표 연결선 13">
            <a:extLst>
              <a:ext uri="{FF2B5EF4-FFF2-40B4-BE49-F238E27FC236}">
                <a16:creationId xmlns:a16="http://schemas.microsoft.com/office/drawing/2014/main" id="{555F967E-F1E3-4664-8687-EB8F7E6F548C}"/>
              </a:ext>
            </a:extLst>
          </p:cNvPr>
          <p:cNvCxnSpPr/>
          <p:nvPr/>
        </p:nvCxnSpPr>
        <p:spPr>
          <a:xfrm>
            <a:off x="4315472" y="46480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382E3D6-4314-4B1B-B40E-DD11ED131F17}"/>
              </a:ext>
            </a:extLst>
          </p:cNvPr>
          <p:cNvCxnSpPr>
            <a:cxnSpLocks/>
          </p:cNvCxnSpPr>
          <p:nvPr/>
        </p:nvCxnSpPr>
        <p:spPr>
          <a:xfrm>
            <a:off x="5724686" y="46480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6" name="원통 45">
            <a:extLst>
              <a:ext uri="{FF2B5EF4-FFF2-40B4-BE49-F238E27FC236}">
                <a16:creationId xmlns:a16="http://schemas.microsoft.com/office/drawing/2014/main" id="{9CED8402-02FE-4FC8-9C61-B2C8B732481F}"/>
              </a:ext>
            </a:extLst>
          </p:cNvPr>
          <p:cNvSpPr/>
          <p:nvPr/>
        </p:nvSpPr>
        <p:spPr>
          <a:xfrm>
            <a:off x="6163796" y="4350945"/>
            <a:ext cx="611590" cy="548244"/>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7" name="모서리가 둥근 직사각형 43">
            <a:extLst>
              <a:ext uri="{FF2B5EF4-FFF2-40B4-BE49-F238E27FC236}">
                <a16:creationId xmlns:a16="http://schemas.microsoft.com/office/drawing/2014/main" id="{07F4FBEE-819B-46FB-AC09-CF19AD6FBC5E}"/>
              </a:ext>
            </a:extLst>
          </p:cNvPr>
          <p:cNvSpPr/>
          <p:nvPr/>
        </p:nvSpPr>
        <p:spPr>
          <a:xfrm>
            <a:off x="6014109" y="5046231"/>
            <a:ext cx="990921"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1F45BC"/>
                </a:solidFill>
                <a:latin typeface="SamsungOne-400" panose="020B0503030303020204" pitchFamily="34" charset="0"/>
                <a:ea typeface="SamsungOne-400" panose="020B0503030303020204" pitchFamily="34" charset="0"/>
              </a:rPr>
              <a:t>Vectơ đặc trưng</a:t>
            </a:r>
            <a:endParaRPr lang="en-US" altLang="ko-KR" sz="1400" dirty="0">
              <a:solidFill>
                <a:srgbClr val="1F45BC"/>
              </a:solidFill>
              <a:latin typeface="SamsungOne-400" panose="020B0503030303020204" pitchFamily="34" charset="0"/>
              <a:ea typeface="SamsungOne-400" panose="020B0503030303020204" pitchFamily="34" charset="0"/>
            </a:endParaRPr>
          </a:p>
        </p:txBody>
      </p:sp>
      <p:cxnSp>
        <p:nvCxnSpPr>
          <p:cNvPr id="18" name="직선 화살표 연결선 17">
            <a:extLst>
              <a:ext uri="{FF2B5EF4-FFF2-40B4-BE49-F238E27FC236}">
                <a16:creationId xmlns:a16="http://schemas.microsoft.com/office/drawing/2014/main" id="{C1A53A0B-CCB0-4246-BFB7-541C9F956BA4}"/>
              </a:ext>
            </a:extLst>
          </p:cNvPr>
          <p:cNvCxnSpPr>
            <a:cxnSpLocks/>
          </p:cNvCxnSpPr>
          <p:nvPr/>
        </p:nvCxnSpPr>
        <p:spPr>
          <a:xfrm>
            <a:off x="7080853" y="464806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원통 45">
            <a:extLst>
              <a:ext uri="{FF2B5EF4-FFF2-40B4-BE49-F238E27FC236}">
                <a16:creationId xmlns:a16="http://schemas.microsoft.com/office/drawing/2014/main" id="{84F9CACB-2DC7-4595-B09A-8FF021F04B33}"/>
              </a:ext>
            </a:extLst>
          </p:cNvPr>
          <p:cNvSpPr/>
          <p:nvPr/>
        </p:nvSpPr>
        <p:spPr>
          <a:xfrm>
            <a:off x="7640822" y="4350945"/>
            <a:ext cx="611590" cy="548244"/>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0" name="모서리가 둥근 직사각형 43">
            <a:extLst>
              <a:ext uri="{FF2B5EF4-FFF2-40B4-BE49-F238E27FC236}">
                <a16:creationId xmlns:a16="http://schemas.microsoft.com/office/drawing/2014/main" id="{F1949803-9A82-4A08-BA5A-C650BE43BA0D}"/>
              </a:ext>
            </a:extLst>
          </p:cNvPr>
          <p:cNvSpPr/>
          <p:nvPr/>
        </p:nvSpPr>
        <p:spPr>
          <a:xfrm>
            <a:off x="7362348" y="5046231"/>
            <a:ext cx="1180313" cy="548244"/>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Phỏng</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đoán</a:t>
            </a:r>
            <a:endParaRPr lang="en-US" altLang="ko-KR" sz="1400" dirty="0">
              <a:solidFill>
                <a:srgbClr val="1F45BC"/>
              </a:solidFill>
              <a:latin typeface="SamsungOne-400" panose="020B0503030303020204" pitchFamily="34" charset="0"/>
              <a:ea typeface="SamsungOne-400" panose="020B0503030303020204" pitchFamily="34" charset="0"/>
            </a:endParaRPr>
          </a:p>
        </p:txBody>
      </p:sp>
      <p:sp>
        <p:nvSpPr>
          <p:cNvPr id="21" name="모서리가 둥근 직사각형 36">
            <a:extLst>
              <a:ext uri="{FF2B5EF4-FFF2-40B4-BE49-F238E27FC236}">
                <a16:creationId xmlns:a16="http://schemas.microsoft.com/office/drawing/2014/main" id="{F82E4C3C-14ED-4F86-930C-BD4C9E7951DE}"/>
              </a:ext>
            </a:extLst>
          </p:cNvPr>
          <p:cNvSpPr/>
          <p:nvPr/>
        </p:nvSpPr>
        <p:spPr>
          <a:xfrm>
            <a:off x="3764717" y="3364411"/>
            <a:ext cx="1043934" cy="435843"/>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400" panose="020B0503030303020204" pitchFamily="34" charset="0"/>
                <a:ea typeface="SamsungOne-400" panose="020B0503030303020204" pitchFamily="34" charset="0"/>
              </a:rPr>
              <a:t>Tokenizer</a:t>
            </a:r>
          </a:p>
        </p:txBody>
      </p:sp>
      <p:cxnSp>
        <p:nvCxnSpPr>
          <p:cNvPr id="22" name="직선 화살표 연결선 21">
            <a:extLst>
              <a:ext uri="{FF2B5EF4-FFF2-40B4-BE49-F238E27FC236}">
                <a16:creationId xmlns:a16="http://schemas.microsoft.com/office/drawing/2014/main" id="{418FB655-4DF0-41D1-B3CE-842309EC50DA}"/>
              </a:ext>
            </a:extLst>
          </p:cNvPr>
          <p:cNvCxnSpPr>
            <a:cxnSpLocks/>
          </p:cNvCxnSpPr>
          <p:nvPr/>
        </p:nvCxnSpPr>
        <p:spPr>
          <a:xfrm>
            <a:off x="4918275" y="358233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3" name="모서리가 둥근 직사각형 36">
            <a:extLst>
              <a:ext uri="{FF2B5EF4-FFF2-40B4-BE49-F238E27FC236}">
                <a16:creationId xmlns:a16="http://schemas.microsoft.com/office/drawing/2014/main" id="{00E3C7F8-1658-4ED7-B249-DE063963CC70}"/>
              </a:ext>
            </a:extLst>
          </p:cNvPr>
          <p:cNvSpPr/>
          <p:nvPr/>
        </p:nvSpPr>
        <p:spPr>
          <a:xfrm>
            <a:off x="5275801" y="3364411"/>
            <a:ext cx="1043934" cy="435843"/>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400" panose="020B0503030303020204" pitchFamily="34" charset="0"/>
                <a:ea typeface="SamsungOne-400" panose="020B0503030303020204" pitchFamily="34" charset="0"/>
              </a:rPr>
              <a:t>HashingTF</a:t>
            </a:r>
          </a:p>
        </p:txBody>
      </p:sp>
      <p:cxnSp>
        <p:nvCxnSpPr>
          <p:cNvPr id="24" name="직선 화살표 연결선 23">
            <a:extLst>
              <a:ext uri="{FF2B5EF4-FFF2-40B4-BE49-F238E27FC236}">
                <a16:creationId xmlns:a16="http://schemas.microsoft.com/office/drawing/2014/main" id="{15E66DA0-79F1-485A-9B40-CD7DC0230B56}"/>
              </a:ext>
            </a:extLst>
          </p:cNvPr>
          <p:cNvCxnSpPr>
            <a:cxnSpLocks/>
          </p:cNvCxnSpPr>
          <p:nvPr/>
        </p:nvCxnSpPr>
        <p:spPr>
          <a:xfrm>
            <a:off x="6434866" y="3582332"/>
            <a:ext cx="247902"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36">
            <a:extLst>
              <a:ext uri="{FF2B5EF4-FFF2-40B4-BE49-F238E27FC236}">
                <a16:creationId xmlns:a16="http://schemas.microsoft.com/office/drawing/2014/main" id="{6FD2E0E5-3BE4-48F4-A18E-BF70B5696810}"/>
              </a:ext>
            </a:extLst>
          </p:cNvPr>
          <p:cNvSpPr/>
          <p:nvPr/>
        </p:nvSpPr>
        <p:spPr>
          <a:xfrm>
            <a:off x="6799898" y="3264049"/>
            <a:ext cx="1124901" cy="636566"/>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Mô</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hình</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hồi</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quy</a:t>
            </a:r>
            <a:r>
              <a:rPr lang="en-US" altLang="ko-KR" sz="1400" dirty="0">
                <a:solidFill>
                  <a:srgbClr val="1F45BC"/>
                </a:solidFill>
                <a:latin typeface="SamsungOne-400" panose="020B0503030303020204" pitchFamily="34" charset="0"/>
                <a:ea typeface="SamsungOne-400" panose="020B0503030303020204" pitchFamily="34" charset="0"/>
              </a:rPr>
              <a:t> logistic</a:t>
            </a:r>
          </a:p>
        </p:txBody>
      </p:sp>
      <p:sp>
        <p:nvSpPr>
          <p:cNvPr id="29" name="모서리가 둥근 직사각형 28">
            <a:extLst>
              <a:ext uri="{FF2B5EF4-FFF2-40B4-BE49-F238E27FC236}">
                <a16:creationId xmlns:a16="http://schemas.microsoft.com/office/drawing/2014/main" id="{F42E048A-2248-4EF1-A59C-6BB5FD48680D}"/>
              </a:ext>
            </a:extLst>
          </p:cNvPr>
          <p:cNvSpPr/>
          <p:nvPr/>
        </p:nvSpPr>
        <p:spPr>
          <a:xfrm>
            <a:off x="668215" y="3264049"/>
            <a:ext cx="2110154" cy="636566"/>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chemeClr val="bg1"/>
                </a:solidFill>
                <a:latin typeface="SamsungOne-400" panose="020B0503030303020204" pitchFamily="34" charset="0"/>
                <a:ea typeface="SamsungOne-400" panose="020B0503030303020204" pitchFamily="34" charset="0"/>
              </a:rPr>
              <a:t>Mô hình đường ống</a:t>
            </a:r>
          </a:p>
          <a:p>
            <a:pPr algn="ctr"/>
            <a:r>
              <a:rPr lang="vi-VN" altLang="ko-KR" sz="1600" dirty="0">
                <a:solidFill>
                  <a:schemeClr val="bg1"/>
                </a:solidFill>
                <a:latin typeface="SamsungOne-400" panose="020B0503030303020204" pitchFamily="34" charset="0"/>
                <a:ea typeface="SamsungOne-400" panose="020B0503030303020204" pitchFamily="34" charset="0"/>
              </a:rPr>
              <a:t>(Máy biến thế)</a:t>
            </a:r>
            <a:endParaRPr lang="en-US" altLang="ko-KR" sz="1600" dirty="0">
              <a:solidFill>
                <a:schemeClr val="bg1"/>
              </a:solidFill>
              <a:latin typeface="SamsungOne-400" panose="020B0503030303020204" pitchFamily="34" charset="0"/>
              <a:ea typeface="SamsungOne-400" panose="020B0503030303020204" pitchFamily="34" charset="0"/>
            </a:endParaRPr>
          </a:p>
        </p:txBody>
      </p:sp>
      <p:sp>
        <p:nvSpPr>
          <p:cNvPr id="30" name="모서리가 둥근 직사각형 28">
            <a:extLst>
              <a:ext uri="{FF2B5EF4-FFF2-40B4-BE49-F238E27FC236}">
                <a16:creationId xmlns:a16="http://schemas.microsoft.com/office/drawing/2014/main" id="{962332D5-CC97-4AE9-82B7-E31EB4210E61}"/>
              </a:ext>
            </a:extLst>
          </p:cNvPr>
          <p:cNvSpPr/>
          <p:nvPr/>
        </p:nvSpPr>
        <p:spPr>
          <a:xfrm>
            <a:off x="668215" y="4320254"/>
            <a:ext cx="2110153" cy="636566"/>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chemeClr val="bg1"/>
                </a:solidFill>
                <a:latin typeface="SamsungOne-400" panose="020B0503030303020204" pitchFamily="34" charset="0"/>
                <a:ea typeface="SamsungOne-400" panose="020B0503030303020204" pitchFamily="34" charset="0"/>
              </a:rPr>
              <a:t>Mô hình đường ống</a:t>
            </a:r>
          </a:p>
          <a:p>
            <a:pPr algn="ctr"/>
            <a:r>
              <a:rPr lang="vi-VN" altLang="ko-KR" sz="1600" dirty="0">
                <a:solidFill>
                  <a:schemeClr val="bg1"/>
                </a:solidFill>
                <a:latin typeface="SamsungOne-400" panose="020B0503030303020204" pitchFamily="34" charset="0"/>
                <a:ea typeface="SamsungOne-400" panose="020B0503030303020204" pitchFamily="34" charset="0"/>
              </a:rPr>
              <a:t>.transform()</a:t>
            </a:r>
            <a:endParaRPr lang="en-US" altLang="ko-KR" sz="1600"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54748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Tạo Spark ML với đường dẫn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trong</a:t>
            </a:r>
            <a:r>
              <a:rPr lang="en-US" altLang="ko-KR" dirty="0"/>
              <a:t> Python</a:t>
            </a:r>
          </a:p>
        </p:txBody>
      </p:sp>
      <p:sp>
        <p:nvSpPr>
          <p:cNvPr id="11" name="직사각형 3">
            <a:extLst>
              <a:ext uri="{FF2B5EF4-FFF2-40B4-BE49-F238E27FC236}">
                <a16:creationId xmlns:a16="http://schemas.microsoft.com/office/drawing/2014/main" id="{C2E15F9C-8BF4-43E7-9731-4EDF6FE3591A}"/>
              </a:ext>
            </a:extLst>
          </p:cNvPr>
          <p:cNvSpPr/>
          <p:nvPr/>
        </p:nvSpPr>
        <p:spPr>
          <a:xfrm>
            <a:off x="704849" y="2528888"/>
            <a:ext cx="7811999" cy="34783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from pyspark.ml import Pipeline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from pyspark.ml.classification import LogisticRegression</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from pyspark.ml.feature import HashingTF, Tokenizer</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Prepare training documents from a list of (id, text, label) tuples.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training = spark.createDataFrame([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(0, "a b c d e spark", 1.0),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(1, "b d", 0.0),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(2, "spark f g h", 1.0),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(3, "hadoop mapreduce", 0.0)</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["id", "text", "label"])</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Configure an ML pipeline, which consists of three stages: tokenizer, hashingTF, and lr.</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tokenizer = Tokenizer(inputCol="text", outputCol="words")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hashingTF = HashingTF(inputCol=tokenizer.getOutputCol(), outputCol="features")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lr = LogisticRegression(maxIter=10, regParam=0.001)</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pipeline = Pipeline(stages=[tokenizer, hashingTF, lr])</a:t>
            </a:r>
          </a:p>
          <a:p>
            <a:pPr marL="180000"/>
            <a:endPar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endParaRP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Fit the pipeline to training documents.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model = pipeline.fit(training)</a:t>
            </a:r>
          </a:p>
        </p:txBody>
      </p:sp>
      <p:sp>
        <p:nvSpPr>
          <p:cNvPr id="12" name="TextBox 11">
            <a:extLst>
              <a:ext uri="{FF2B5EF4-FFF2-40B4-BE49-F238E27FC236}">
                <a16:creationId xmlns:a16="http://schemas.microsoft.com/office/drawing/2014/main" id="{152E8EDC-8467-4DCD-A06A-4483CBBF1CE9}"/>
              </a:ext>
            </a:extLst>
          </p:cNvPr>
          <p:cNvSpPr txBox="1"/>
          <p:nvPr/>
        </p:nvSpPr>
        <p:spPr>
          <a:xfrm>
            <a:off x="7868848" y="2539768"/>
            <a:ext cx="64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algn="ctr"/>
            <a:r>
              <a:rPr lang="en-US" altLang="ko-KR" sz="1100" dirty="0">
                <a:solidFill>
                  <a:schemeClr val="bg1"/>
                </a:solidFill>
                <a:latin typeface="SamsungOne-700" panose="020B0803030303020204" pitchFamily="34" charset="0"/>
                <a:ea typeface="SamsungOne-700" panose="020B0803030303020204" pitchFamily="34" charset="0"/>
              </a:rPr>
              <a:t>Input</a:t>
            </a:r>
          </a:p>
        </p:txBody>
      </p:sp>
    </p:spTree>
    <p:extLst>
      <p:ext uri="{BB962C8B-B14F-4D97-AF65-F5344CB8AC3E}">
        <p14:creationId xmlns:p14="http://schemas.microsoft.com/office/powerpoint/2010/main" val="2017067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2.1. Tạo đường ống Spark MLlib</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Tạo Spark ML với đường dẫn (2/2)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trong</a:t>
            </a:r>
            <a:r>
              <a:rPr lang="en-US" altLang="ko-KR" dirty="0"/>
              <a:t> Python</a:t>
            </a:r>
          </a:p>
        </p:txBody>
      </p:sp>
      <p:sp>
        <p:nvSpPr>
          <p:cNvPr id="10" name="직사각형 3">
            <a:extLst>
              <a:ext uri="{FF2B5EF4-FFF2-40B4-BE49-F238E27FC236}">
                <a16:creationId xmlns:a16="http://schemas.microsoft.com/office/drawing/2014/main" id="{888FCF96-AD5C-480C-B9E7-F6D7D6D729E1}"/>
              </a:ext>
            </a:extLst>
          </p:cNvPr>
          <p:cNvSpPr/>
          <p:nvPr/>
        </p:nvSpPr>
        <p:spPr>
          <a:xfrm>
            <a:off x="704850" y="2528888"/>
            <a:ext cx="7811999" cy="28726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Prepare test documents, which are unlabeled (id, text) tuples.</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test = spark.createDataFrame([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(4, "spark i j k"),</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(5, "l m n"),</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(6, "spark hadoop spark"),</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(7, "apache hadoop")</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["id", "text"])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Make predictions on test documents and print columns of interest.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prediction = model.transform(test)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selected = prediction.select("id", "text", "probability", "prediction")</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for row in selected.collect():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rid, text, prob, prediction = row  # type: ignore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print(</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"(%d, %s) --&gt; prob=%s, prediction=%f" % (</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rid, text, str(prob), prediction   # type: ignore</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a:t>
            </a:r>
          </a:p>
          <a:p>
            <a:pPr marL="180000"/>
            <a:r>
              <a:rPr lang="en-US" altLang="ko-KR" sz="11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    )</a:t>
            </a:r>
          </a:p>
        </p:txBody>
      </p:sp>
      <p:sp>
        <p:nvSpPr>
          <p:cNvPr id="13" name="직사각형 3">
            <a:extLst>
              <a:ext uri="{FF2B5EF4-FFF2-40B4-BE49-F238E27FC236}">
                <a16:creationId xmlns:a16="http://schemas.microsoft.com/office/drawing/2014/main" id="{326A5AE6-DB2D-4242-8DE5-6221892B79EE}"/>
              </a:ext>
            </a:extLst>
          </p:cNvPr>
          <p:cNvSpPr/>
          <p:nvPr/>
        </p:nvSpPr>
        <p:spPr>
          <a:xfrm>
            <a:off x="704849" y="5401574"/>
            <a:ext cx="7811999" cy="83372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0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(4, spark i j k) --&gt; prob=[0.1596407738787412,0.8403592261212588], prediction=1.000000</a:t>
            </a:r>
          </a:p>
          <a:p>
            <a:pPr marL="180000"/>
            <a:r>
              <a:rPr lang="en-US" altLang="ko-KR" sz="10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(5, l m n) --&gt; prob=[0.8378325685476614,0.16216743145233858], prediction=0.000000</a:t>
            </a:r>
          </a:p>
          <a:p>
            <a:pPr marL="180000"/>
            <a:r>
              <a:rPr lang="en-US" altLang="ko-KR" sz="10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(6, spark hadoop spark) --&gt; prob=[0.06926633132976266,0.9307336686702373], prediction=1.000000</a:t>
            </a:r>
          </a:p>
          <a:p>
            <a:pPr marL="180000"/>
            <a:r>
              <a:rPr lang="en-US" altLang="ko-KR" sz="1000" dirty="0">
                <a:solidFill>
                  <a:schemeClr val="tx1"/>
                </a:solidFill>
                <a:latin typeface="Courier New" panose="02070309020205020404" pitchFamily="49" charset="0"/>
                <a:ea typeface="SamsungOneKorean 400" panose="020B0503030303020204" pitchFamily="50" charset="-127"/>
                <a:cs typeface="Courier New" panose="02070309020205020404" pitchFamily="49" charset="0"/>
              </a:rPr>
              <a:t>(7, apache hadoop) --&gt; prob=[0.9821575333444208,0.017842466655579203], prediction=0.000000</a:t>
            </a:r>
          </a:p>
        </p:txBody>
      </p:sp>
      <p:sp>
        <p:nvSpPr>
          <p:cNvPr id="14" name="TextBox 13">
            <a:extLst>
              <a:ext uri="{FF2B5EF4-FFF2-40B4-BE49-F238E27FC236}">
                <a16:creationId xmlns:a16="http://schemas.microsoft.com/office/drawing/2014/main" id="{390F8907-2EC2-4C78-9ED7-2093728E0827}"/>
              </a:ext>
            </a:extLst>
          </p:cNvPr>
          <p:cNvSpPr txBox="1"/>
          <p:nvPr/>
        </p:nvSpPr>
        <p:spPr>
          <a:xfrm>
            <a:off x="7868848" y="2539768"/>
            <a:ext cx="64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algn="ctr"/>
            <a:r>
              <a:rPr lang="en-US" altLang="ko-KR" sz="1100" dirty="0">
                <a:solidFill>
                  <a:schemeClr val="bg1"/>
                </a:solidFill>
                <a:latin typeface="SamsungOne-700" panose="020B0803030303020204" pitchFamily="34" charset="0"/>
                <a:ea typeface="SamsungOne-700" panose="020B0803030303020204" pitchFamily="34" charset="0"/>
              </a:rPr>
              <a:t>Input</a:t>
            </a:r>
          </a:p>
        </p:txBody>
      </p:sp>
      <p:sp>
        <p:nvSpPr>
          <p:cNvPr id="15" name="TextBox 14">
            <a:extLst>
              <a:ext uri="{FF2B5EF4-FFF2-40B4-BE49-F238E27FC236}">
                <a16:creationId xmlns:a16="http://schemas.microsoft.com/office/drawing/2014/main" id="{5F1CDF1F-301F-4378-A7BA-ECDB20665ED9}"/>
              </a:ext>
            </a:extLst>
          </p:cNvPr>
          <p:cNvSpPr txBox="1"/>
          <p:nvPr/>
        </p:nvSpPr>
        <p:spPr>
          <a:xfrm>
            <a:off x="7868848" y="5412454"/>
            <a:ext cx="64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algn="ctr"/>
            <a:r>
              <a:rPr lang="en-US" altLang="ko-KR" sz="1100" dirty="0">
                <a:solidFill>
                  <a:schemeClr val="bg1"/>
                </a:solidFill>
                <a:latin typeface="SamsungOne-700" panose="020B0803030303020204" pitchFamily="34" charset="0"/>
                <a:ea typeface="SamsungOne-700" panose="020B0803030303020204" pitchFamily="34" charset="0"/>
              </a:rPr>
              <a:t>Output</a:t>
            </a:r>
          </a:p>
        </p:txBody>
      </p:sp>
    </p:spTree>
    <p:extLst>
      <p:ext uri="{BB962C8B-B14F-4D97-AF65-F5344CB8AC3E}">
        <p14:creationId xmlns:p14="http://schemas.microsoft.com/office/powerpoint/2010/main" val="4290490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Thư viện 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vi-VN" altLang="ko-KR" dirty="0">
                <a:latin typeface="iCiel Samsung Sharp Sans Bold" pitchFamily="2" charset="0"/>
                <a:ea typeface="iCiel Samsung Sharp Sans Bold" pitchFamily="2" charset="0"/>
                <a:cs typeface="iCiel Samsung Sharp Sans Bold" pitchFamily="2" charset="0"/>
              </a:rPr>
              <a:t> Spark</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
        <p:nvSpPr>
          <p:cNvPr id="6" name="직사각형 5">
            <a:extLst>
              <a:ext uri="{FF2B5EF4-FFF2-40B4-BE49-F238E27FC236}">
                <a16:creationId xmlns:a16="http://schemas.microsoft.com/office/drawing/2014/main" id="{13818A29-2D84-447C-BE43-3CC1B16AFD49}"/>
              </a:ext>
            </a:extLst>
          </p:cNvPr>
          <p:cNvSpPr/>
          <p:nvPr/>
        </p:nvSpPr>
        <p:spPr>
          <a:xfrm>
            <a:off x="1234524" y="450735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2.2.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Phân</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loại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và</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hồi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quy</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CA5509B7-6BC8-4438-BC34-E89B26A1C26C}"/>
              </a:ext>
            </a:extLst>
          </p:cNvPr>
          <p:cNvSpPr/>
          <p:nvPr/>
        </p:nvSpPr>
        <p:spPr>
          <a:xfrm>
            <a:off x="1051644" y="4519854"/>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1124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Korean 400" panose="020B0503030303020204" pitchFamily="50" charset="-127"/>
              </a:rPr>
              <a:t>2.1. Tạo đường ống Spark MLlib</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8259" y="407828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924905"/>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cụm</a:t>
              </a:r>
              <a:r>
                <a:rPr lang="en-US" altLang="ko-KR" dirty="0">
                  <a:solidFill>
                    <a:schemeClr val="bg1">
                      <a:lumMod val="65000"/>
                    </a:schemeClr>
                  </a:solidFill>
                  <a:latin typeface="SamsungOne-400" panose="020B0503030303020204" pitchFamily="34" charset="0"/>
                  <a:ea typeface="SamsungOne-400" panose="020B0503030303020204" pitchFamily="34" charset="0"/>
                </a:rPr>
                <a:t> &amp;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Lọc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cộng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tác</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Tree>
    <p:extLst>
      <p:ext uri="{BB962C8B-B14F-4D97-AF65-F5344CB8AC3E}">
        <p14:creationId xmlns:p14="http://schemas.microsoft.com/office/powerpoint/2010/main" val="20774586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Bản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tóm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tắt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thuật toán học máy cố gắng dự đoán hoặc đưa ra quyết định dựa trên dữ liệu đào tạo</a:t>
            </a:r>
            <a:endParaRPr lang="en-US" altLang="ko-KR" dirty="0"/>
          </a:p>
          <a:p>
            <a:pPr lvl="1"/>
            <a:r>
              <a:rPr lang="en-US" altLang="ko-KR" dirty="0" err="1"/>
              <a:t>Có</a:t>
            </a:r>
            <a:r>
              <a:rPr lang="en-US" altLang="ko-KR" dirty="0"/>
              <a:t> </a:t>
            </a:r>
            <a:r>
              <a:rPr lang="en-US" altLang="ko-KR" dirty="0" err="1"/>
              <a:t>nhiều</a:t>
            </a:r>
            <a:r>
              <a:rPr lang="en-US" altLang="ko-KR" dirty="0"/>
              <a:t> </a:t>
            </a:r>
            <a:r>
              <a:rPr lang="en-US" altLang="ko-KR" dirty="0" err="1"/>
              <a:t>loại</a:t>
            </a:r>
            <a:r>
              <a:rPr lang="en-US" altLang="ko-KR" dirty="0"/>
              <a:t> </a:t>
            </a:r>
            <a:r>
              <a:rPr lang="en-US" altLang="ko-KR" dirty="0" err="1"/>
              <a:t>vấn</a:t>
            </a:r>
            <a:r>
              <a:rPr lang="en-US" altLang="ko-KR" dirty="0"/>
              <a:t> </a:t>
            </a:r>
            <a:r>
              <a:rPr lang="en-US" altLang="ko-KR" dirty="0" err="1"/>
              <a:t>đề</a:t>
            </a:r>
            <a:r>
              <a:rPr lang="en-US" altLang="ko-KR" dirty="0"/>
              <a:t> </a:t>
            </a:r>
            <a:r>
              <a:rPr lang="en-US" altLang="ko-KR" dirty="0" err="1"/>
              <a:t>học</a:t>
            </a:r>
            <a:r>
              <a:rPr lang="en-US" altLang="ko-KR" dirty="0"/>
              <a:t> </a:t>
            </a:r>
            <a:r>
              <a:rPr lang="en-US" altLang="ko-KR" dirty="0" err="1"/>
              <a:t>tập</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hoặc</a:t>
            </a:r>
            <a:r>
              <a:rPr lang="en-US" altLang="ko-KR" dirty="0"/>
              <a:t> </a:t>
            </a:r>
            <a:r>
              <a:rPr lang="en-US" altLang="ko-KR" dirty="0" err="1"/>
              <a:t>phân</a:t>
            </a:r>
            <a:r>
              <a:rPr lang="en-US" altLang="ko-KR" dirty="0"/>
              <a:t> </a:t>
            </a:r>
            <a:r>
              <a:rPr lang="en-US" altLang="ko-KR" dirty="0" err="1"/>
              <a:t>cụm</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đều</a:t>
            </a:r>
            <a:r>
              <a:rPr lang="en-US" altLang="ko-KR" dirty="0"/>
              <a:t> </a:t>
            </a:r>
            <a:r>
              <a:rPr lang="en-US" altLang="ko-KR" dirty="0" err="1"/>
              <a:t>có</a:t>
            </a:r>
            <a:r>
              <a:rPr lang="en-US" altLang="ko-KR" dirty="0"/>
              <a:t> </a:t>
            </a:r>
            <a:r>
              <a:rPr lang="en-US" altLang="ko-KR" dirty="0" err="1"/>
              <a:t>mục</a:t>
            </a:r>
            <a:r>
              <a:rPr lang="en-US" altLang="ko-KR" dirty="0"/>
              <a:t> </a:t>
            </a:r>
            <a:r>
              <a:rPr lang="en-US" altLang="ko-KR" dirty="0" err="1"/>
              <a:t>tiêu</a:t>
            </a:r>
            <a:r>
              <a:rPr lang="en-US" altLang="ko-KR" dirty="0"/>
              <a:t> </a:t>
            </a:r>
            <a:r>
              <a:rPr lang="en-US" altLang="ko-KR" dirty="0" err="1"/>
              <a:t>khác</a:t>
            </a:r>
            <a:r>
              <a:rPr lang="en-US" altLang="ko-KR" dirty="0"/>
              <a:t> </a:t>
            </a:r>
            <a:r>
              <a:rPr lang="en-US" altLang="ko-KR" dirty="0" err="1"/>
              <a:t>nhau</a:t>
            </a:r>
            <a:endParaRPr lang="en-US" altLang="ko-KR" dirty="0"/>
          </a:p>
          <a:p>
            <a:r>
              <a:rPr lang="vi-VN" altLang="ko-KR" dirty="0"/>
              <a:t>Các phương pháp thuật toán được giám sát được hỗ trợ MLlib</a:t>
            </a:r>
            <a:endParaRPr lang="en-US" altLang="ko-KR" dirty="0"/>
          </a:p>
        </p:txBody>
      </p:sp>
      <p:grpSp>
        <p:nvGrpSpPr>
          <p:cNvPr id="11" name="그룹 10">
            <a:extLst>
              <a:ext uri="{FF2B5EF4-FFF2-40B4-BE49-F238E27FC236}">
                <a16:creationId xmlns:a16="http://schemas.microsoft.com/office/drawing/2014/main" id="{1347CCB3-A906-4204-BCBB-97EAEAB69C9F}"/>
              </a:ext>
            </a:extLst>
          </p:cNvPr>
          <p:cNvGrpSpPr/>
          <p:nvPr/>
        </p:nvGrpSpPr>
        <p:grpSpPr>
          <a:xfrm>
            <a:off x="535872" y="3736633"/>
            <a:ext cx="8809741" cy="1275205"/>
            <a:chOff x="535872" y="5323150"/>
            <a:chExt cx="8809741" cy="1275205"/>
          </a:xfrm>
        </p:grpSpPr>
        <p:grpSp>
          <p:nvGrpSpPr>
            <p:cNvPr id="12" name="그룹 11">
              <a:extLst>
                <a:ext uri="{FF2B5EF4-FFF2-40B4-BE49-F238E27FC236}">
                  <a16:creationId xmlns:a16="http://schemas.microsoft.com/office/drawing/2014/main" id="{B59643F1-5964-48E3-9DE5-556ED8238C46}"/>
                </a:ext>
              </a:extLst>
            </p:cNvPr>
            <p:cNvGrpSpPr/>
            <p:nvPr/>
          </p:nvGrpSpPr>
          <p:grpSpPr>
            <a:xfrm>
              <a:off x="535872" y="5323150"/>
              <a:ext cx="2874712" cy="1275205"/>
              <a:chOff x="535872" y="5323150"/>
              <a:chExt cx="2874712" cy="1275205"/>
            </a:xfrm>
          </p:grpSpPr>
          <p:sp>
            <p:nvSpPr>
              <p:cNvPr id="19" name="모서리가 둥근 직사각형 16">
                <a:extLst>
                  <a:ext uri="{FF2B5EF4-FFF2-40B4-BE49-F238E27FC236}">
                    <a16:creationId xmlns:a16="http://schemas.microsoft.com/office/drawing/2014/main" id="{D46A9167-4921-4463-99EA-62493954244F}"/>
                  </a:ext>
                </a:extLst>
              </p:cNvPr>
              <p:cNvSpPr/>
              <p:nvPr/>
            </p:nvSpPr>
            <p:spPr>
              <a:xfrm>
                <a:off x="535872" y="5528600"/>
                <a:ext cx="2874712" cy="1069755"/>
              </a:xfrm>
              <a:prstGeom prst="roundRect">
                <a:avLst>
                  <a:gd name="adj" fmla="val 18518"/>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rgbClr val="1F45BC"/>
                    </a:solidFill>
                    <a:latin typeface="SamsungOne-400" panose="020B0503030303020204" pitchFamily="34" charset="0"/>
                    <a:ea typeface="SamsungOne-400" panose="020B0503030303020204" pitchFamily="34" charset="0"/>
                  </a:rPr>
                  <a:t>SVM tuyến tính, hồi quy logistic, cây quyết định, rừng ngẫu nhiên, cây tăng cường độ dốc, naive bayes</a:t>
                </a:r>
                <a:endParaRPr lang="en-US" altLang="ko-KR" sz="1200" dirty="0">
                  <a:solidFill>
                    <a:srgbClr val="1F45BC"/>
                  </a:solidFill>
                  <a:latin typeface="SamsungOne-400" panose="020B0503030303020204" pitchFamily="34" charset="0"/>
                  <a:ea typeface="SamsungOne-400" panose="020B0503030303020204" pitchFamily="34" charset="0"/>
                </a:endParaRPr>
              </a:p>
            </p:txBody>
          </p:sp>
          <p:sp>
            <p:nvSpPr>
              <p:cNvPr id="20" name="모서리가 둥근 직사각형 15">
                <a:extLst>
                  <a:ext uri="{FF2B5EF4-FFF2-40B4-BE49-F238E27FC236}">
                    <a16:creationId xmlns:a16="http://schemas.microsoft.com/office/drawing/2014/main" id="{4DEDC55C-CF60-460F-84BF-2C7ED4137996}"/>
                  </a:ext>
                </a:extLst>
              </p:cNvPr>
              <p:cNvSpPr/>
              <p:nvPr/>
            </p:nvSpPr>
            <p:spPr>
              <a:xfrm>
                <a:off x="853265" y="5323150"/>
                <a:ext cx="2239925" cy="288033"/>
              </a:xfrm>
              <a:prstGeom prst="roundRect">
                <a:avLst>
                  <a:gd name="adj" fmla="val 30576"/>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đề</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loại</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nhị</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phân</a:t>
                </a:r>
                <a:endParaRPr lang="en-US" altLang="ko-KR" sz="1200" dirty="0">
                  <a:solidFill>
                    <a:srgbClr val="1F45BC"/>
                  </a:solidFill>
                  <a:latin typeface="SamsungOne-700" panose="020B0803030303020204" pitchFamily="34" charset="0"/>
                  <a:ea typeface="SamsungOne-700" panose="020B0803030303020204" pitchFamily="34" charset="0"/>
                </a:endParaRPr>
              </a:p>
            </p:txBody>
          </p:sp>
        </p:grpSp>
        <p:grpSp>
          <p:nvGrpSpPr>
            <p:cNvPr id="13" name="그룹 12">
              <a:extLst>
                <a:ext uri="{FF2B5EF4-FFF2-40B4-BE49-F238E27FC236}">
                  <a16:creationId xmlns:a16="http://schemas.microsoft.com/office/drawing/2014/main" id="{B3B68EFF-DC38-4BB4-A58D-6AF8EC8E69B2}"/>
                </a:ext>
              </a:extLst>
            </p:cNvPr>
            <p:cNvGrpSpPr/>
            <p:nvPr/>
          </p:nvGrpSpPr>
          <p:grpSpPr>
            <a:xfrm>
              <a:off x="3503386" y="5323150"/>
              <a:ext cx="2874712" cy="1275205"/>
              <a:chOff x="3478645" y="5323150"/>
              <a:chExt cx="2874712" cy="1275205"/>
            </a:xfrm>
          </p:grpSpPr>
          <p:sp>
            <p:nvSpPr>
              <p:cNvPr id="17" name="모서리가 둥근 직사각형 18">
                <a:extLst>
                  <a:ext uri="{FF2B5EF4-FFF2-40B4-BE49-F238E27FC236}">
                    <a16:creationId xmlns:a16="http://schemas.microsoft.com/office/drawing/2014/main" id="{D1A54DBE-6880-464D-B773-BE639AA0E3B0}"/>
                  </a:ext>
                </a:extLst>
              </p:cNvPr>
              <p:cNvSpPr/>
              <p:nvPr/>
            </p:nvSpPr>
            <p:spPr>
              <a:xfrm>
                <a:off x="3478645" y="5528601"/>
                <a:ext cx="2874712" cy="1069754"/>
              </a:xfrm>
              <a:prstGeom prst="roundRect">
                <a:avLst>
                  <a:gd name="adj" fmla="val 18518"/>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rgbClr val="1F45BC"/>
                    </a:solidFill>
                    <a:latin typeface="SamsungOne-400" panose="020B0503030303020204" pitchFamily="34" charset="0"/>
                    <a:ea typeface="SamsungOne-400" panose="020B0503030303020204" pitchFamily="34" charset="0"/>
                  </a:rPr>
                  <a:t>hồi quy logistic, cây quyết định, rừng ngẫu nhiên,</a:t>
                </a:r>
                <a:r>
                  <a:rPr lang="en-US" altLang="ko-KR" sz="1200" dirty="0">
                    <a:solidFill>
                      <a:srgbClr val="1F45BC"/>
                    </a:solidFill>
                    <a:latin typeface="SamsungOne-400" panose="020B0503030303020204" pitchFamily="34" charset="0"/>
                    <a:ea typeface="SamsungOne-400" panose="020B0503030303020204" pitchFamily="34" charset="0"/>
                  </a:rPr>
                  <a:t> naive</a:t>
                </a:r>
                <a:r>
                  <a:rPr lang="vi-VN" altLang="ko-KR" sz="1200" dirty="0">
                    <a:solidFill>
                      <a:srgbClr val="1F45BC"/>
                    </a:solidFill>
                    <a:latin typeface="SamsungOne-400" panose="020B0503030303020204" pitchFamily="34" charset="0"/>
                    <a:ea typeface="SamsungOne-400" panose="020B0503030303020204" pitchFamily="34" charset="0"/>
                  </a:rPr>
                  <a:t> Bayes</a:t>
                </a:r>
                <a:endParaRPr lang="en-US" altLang="ko-KR" sz="1200" dirty="0">
                  <a:solidFill>
                    <a:srgbClr val="1F45BC"/>
                  </a:solidFill>
                  <a:latin typeface="SamsungOne-400" panose="020B0503030303020204" pitchFamily="34" charset="0"/>
                  <a:ea typeface="SamsungOne-400" panose="020B0503030303020204" pitchFamily="34" charset="0"/>
                </a:endParaRPr>
              </a:p>
            </p:txBody>
          </p:sp>
          <p:sp>
            <p:nvSpPr>
              <p:cNvPr id="18" name="모서리가 둥근 직사각형 19">
                <a:extLst>
                  <a:ext uri="{FF2B5EF4-FFF2-40B4-BE49-F238E27FC236}">
                    <a16:creationId xmlns:a16="http://schemas.microsoft.com/office/drawing/2014/main" id="{43DF69E6-D344-485E-BEBB-F5CCD8698ACD}"/>
                  </a:ext>
                </a:extLst>
              </p:cNvPr>
              <p:cNvSpPr/>
              <p:nvPr/>
            </p:nvSpPr>
            <p:spPr>
              <a:xfrm>
                <a:off x="3737266" y="5323150"/>
                <a:ext cx="2357469" cy="288033"/>
              </a:xfrm>
              <a:prstGeom prst="roundRect">
                <a:avLst>
                  <a:gd name="adj" fmla="val 30576"/>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đề</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loại</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đa</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lớp</a:t>
                </a:r>
                <a:endParaRPr lang="en-US" altLang="ko-KR" sz="1200" dirty="0">
                  <a:solidFill>
                    <a:srgbClr val="1F45BC"/>
                  </a:solidFill>
                  <a:latin typeface="SamsungOne-700" panose="020B0803030303020204" pitchFamily="34" charset="0"/>
                  <a:ea typeface="SamsungOne-700" panose="020B0803030303020204" pitchFamily="34" charset="0"/>
                </a:endParaRPr>
              </a:p>
            </p:txBody>
          </p:sp>
        </p:grpSp>
        <p:grpSp>
          <p:nvGrpSpPr>
            <p:cNvPr id="14" name="그룹 13">
              <a:extLst>
                <a:ext uri="{FF2B5EF4-FFF2-40B4-BE49-F238E27FC236}">
                  <a16:creationId xmlns:a16="http://schemas.microsoft.com/office/drawing/2014/main" id="{A1DA5D2C-73E5-4D3D-9585-E9CC847668A4}"/>
                </a:ext>
              </a:extLst>
            </p:cNvPr>
            <p:cNvGrpSpPr/>
            <p:nvPr/>
          </p:nvGrpSpPr>
          <p:grpSpPr>
            <a:xfrm>
              <a:off x="6470901" y="5323150"/>
              <a:ext cx="2874712" cy="1275205"/>
              <a:chOff x="6470901" y="5323150"/>
              <a:chExt cx="2874712" cy="1275205"/>
            </a:xfrm>
          </p:grpSpPr>
          <p:sp>
            <p:nvSpPr>
              <p:cNvPr id="15" name="모서리가 둥근 직사각형 21">
                <a:extLst>
                  <a:ext uri="{FF2B5EF4-FFF2-40B4-BE49-F238E27FC236}">
                    <a16:creationId xmlns:a16="http://schemas.microsoft.com/office/drawing/2014/main" id="{B2D6762C-20E2-495B-8837-8F4E26746198}"/>
                  </a:ext>
                </a:extLst>
              </p:cNvPr>
              <p:cNvSpPr/>
              <p:nvPr/>
            </p:nvSpPr>
            <p:spPr>
              <a:xfrm>
                <a:off x="6470901" y="5528601"/>
                <a:ext cx="2874712" cy="1069754"/>
              </a:xfrm>
              <a:prstGeom prst="roundRect">
                <a:avLst>
                  <a:gd name="adj" fmla="val 18518"/>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rgbClr val="1F45BC"/>
                    </a:solidFill>
                    <a:latin typeface="SamsungOne-400" panose="020B0503030303020204" pitchFamily="34" charset="0"/>
                    <a:ea typeface="SamsungOne-400" panose="020B0503030303020204" pitchFamily="34" charset="0"/>
                  </a:rPr>
                  <a:t>bình phương nhỏ nhất tuyến tính, Lasso, hồi quy sườn, cây quyết định, rừng ngẫu nhiên, cây tăng cường độ dốc, hồi quy đẳng hướng</a:t>
                </a:r>
                <a:endParaRPr lang="en-US" altLang="ko-KR" sz="1200" dirty="0">
                  <a:solidFill>
                    <a:srgbClr val="1F45BC"/>
                  </a:solidFill>
                  <a:latin typeface="SamsungOne-400" panose="020B0503030303020204" pitchFamily="34" charset="0"/>
                  <a:ea typeface="SamsungOne-400" panose="020B0503030303020204" pitchFamily="34" charset="0"/>
                </a:endParaRPr>
              </a:p>
            </p:txBody>
          </p:sp>
          <p:sp>
            <p:nvSpPr>
              <p:cNvPr id="16" name="모서리가 둥근 직사각형 22">
                <a:extLst>
                  <a:ext uri="{FF2B5EF4-FFF2-40B4-BE49-F238E27FC236}">
                    <a16:creationId xmlns:a16="http://schemas.microsoft.com/office/drawing/2014/main" id="{BEF5EC1C-60C9-4A0B-B223-2C7F84BA0FC0}"/>
                  </a:ext>
                </a:extLst>
              </p:cNvPr>
              <p:cNvSpPr/>
              <p:nvPr/>
            </p:nvSpPr>
            <p:spPr>
              <a:xfrm>
                <a:off x="6788294" y="5323150"/>
                <a:ext cx="2239925" cy="288033"/>
              </a:xfrm>
              <a:prstGeom prst="roundRect">
                <a:avLst>
                  <a:gd name="adj" fmla="val 30576"/>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Regression Problems </a:t>
                </a:r>
              </a:p>
            </p:txBody>
          </p:sp>
        </p:grpSp>
      </p:grpSp>
    </p:spTree>
    <p:extLst>
      <p:ext uri="{BB962C8B-B14F-4D97-AF65-F5344CB8AC3E}">
        <p14:creationId xmlns:p14="http://schemas.microsoft.com/office/powerpoint/2010/main" val="14435981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toán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của</a:t>
            </a:r>
            <a:r>
              <a:rPr lang="en-US" altLang="ko-KR" dirty="0">
                <a:latin typeface="iCiel Samsung Sharp Sans Bold" pitchFamily="2" charset="0"/>
                <a:ea typeface="iCiel Samsung Sharp Sans Bold" pitchFamily="2" charset="0"/>
                <a:cs typeface="iCiel Samsung Sharp Sans Bold" pitchFamily="2" charset="0"/>
              </a:rPr>
              <a:t> Spark </a:t>
            </a:r>
            <a:r>
              <a:rPr lang="en-US" altLang="ko-KR" dirty="0" err="1">
                <a:latin typeface="iCiel Samsung Sharp Sans Bold" pitchFamily="2" charset="0"/>
                <a:ea typeface="iCiel Samsung Sharp Sans Bold" pitchFamily="2" charset="0"/>
                <a:cs typeface="iCiel Samsung Sharp Sans Bold" pitchFamily="2" charset="0"/>
              </a:rPr>
              <a:t>MLlib</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thuật toán học máy cố gắng dự đoán hoặc đưa ra quyết định dựa trên dữ liệu đào tạo</a:t>
            </a:r>
            <a:endParaRPr lang="en-US" altLang="ko-KR" dirty="0"/>
          </a:p>
          <a:p>
            <a:pPr lvl="1"/>
            <a:r>
              <a:rPr lang="en-US" altLang="ko-KR" dirty="0" err="1"/>
              <a:t>Có</a:t>
            </a:r>
            <a:r>
              <a:rPr lang="en-US" altLang="ko-KR" dirty="0"/>
              <a:t> </a:t>
            </a:r>
            <a:r>
              <a:rPr lang="en-US" altLang="ko-KR" dirty="0" err="1"/>
              <a:t>nhiều</a:t>
            </a:r>
            <a:r>
              <a:rPr lang="en-US" altLang="ko-KR" dirty="0"/>
              <a:t> </a:t>
            </a:r>
            <a:r>
              <a:rPr lang="en-US" altLang="ko-KR" dirty="0" err="1"/>
              <a:t>loại</a:t>
            </a:r>
            <a:r>
              <a:rPr lang="en-US" altLang="ko-KR" dirty="0"/>
              <a:t> </a:t>
            </a:r>
            <a:r>
              <a:rPr lang="en-US" altLang="ko-KR" dirty="0" err="1"/>
              <a:t>vấn</a:t>
            </a:r>
            <a:r>
              <a:rPr lang="en-US" altLang="ko-KR" dirty="0"/>
              <a:t> </a:t>
            </a:r>
            <a:r>
              <a:rPr lang="en-US" altLang="ko-KR" dirty="0" err="1"/>
              <a:t>đề</a:t>
            </a:r>
            <a:r>
              <a:rPr lang="en-US" altLang="ko-KR" dirty="0"/>
              <a:t> </a:t>
            </a:r>
            <a:r>
              <a:rPr lang="en-US" altLang="ko-KR" dirty="0" err="1"/>
              <a:t>học</a:t>
            </a:r>
            <a:r>
              <a:rPr lang="en-US" altLang="ko-KR" dirty="0"/>
              <a:t> </a:t>
            </a:r>
            <a:r>
              <a:rPr lang="en-US" altLang="ko-KR" dirty="0" err="1"/>
              <a:t>tập</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hoặc</a:t>
            </a:r>
            <a:r>
              <a:rPr lang="en-US" altLang="ko-KR" dirty="0"/>
              <a:t> </a:t>
            </a:r>
            <a:r>
              <a:rPr lang="en-US" altLang="ko-KR" dirty="0" err="1"/>
              <a:t>phân</a:t>
            </a:r>
            <a:r>
              <a:rPr lang="en-US" altLang="ko-KR" dirty="0"/>
              <a:t> </a:t>
            </a:r>
            <a:r>
              <a:rPr lang="en-US" altLang="ko-KR" dirty="0" err="1"/>
              <a:t>cụm</a:t>
            </a:r>
            <a:endParaRPr lang="en-US" altLang="ko-KR" dirty="0"/>
          </a:p>
        </p:txBody>
      </p:sp>
      <p:grpSp>
        <p:nvGrpSpPr>
          <p:cNvPr id="21" name="그룹 20">
            <a:extLst>
              <a:ext uri="{FF2B5EF4-FFF2-40B4-BE49-F238E27FC236}">
                <a16:creationId xmlns:a16="http://schemas.microsoft.com/office/drawing/2014/main" id="{10950301-8533-4A20-BD83-B0C35C308776}"/>
              </a:ext>
            </a:extLst>
          </p:cNvPr>
          <p:cNvGrpSpPr/>
          <p:nvPr/>
        </p:nvGrpSpPr>
        <p:grpSpPr>
          <a:xfrm>
            <a:off x="747027" y="2913852"/>
            <a:ext cx="8365974" cy="3281009"/>
            <a:chOff x="747027" y="2913852"/>
            <a:chExt cx="8365974" cy="3281009"/>
          </a:xfrm>
        </p:grpSpPr>
        <p:sp>
          <p:nvSpPr>
            <p:cNvPr id="22" name="모서리가 둥근 직사각형 29">
              <a:extLst>
                <a:ext uri="{FF2B5EF4-FFF2-40B4-BE49-F238E27FC236}">
                  <a16:creationId xmlns:a16="http://schemas.microsoft.com/office/drawing/2014/main" id="{B604335B-92DC-4A04-B6BB-8769BE92892C}"/>
                </a:ext>
              </a:extLst>
            </p:cNvPr>
            <p:cNvSpPr/>
            <p:nvPr/>
          </p:nvSpPr>
          <p:spPr>
            <a:xfrm>
              <a:off x="800527" y="2913852"/>
              <a:ext cx="1232319" cy="550242"/>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Phân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loại</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nvGrpSpPr>
            <p:cNvPr id="23" name="그룹 22">
              <a:extLst>
                <a:ext uri="{FF2B5EF4-FFF2-40B4-BE49-F238E27FC236}">
                  <a16:creationId xmlns:a16="http://schemas.microsoft.com/office/drawing/2014/main" id="{5C6C1335-8FE9-4FEC-9E47-9FA011C0C17A}"/>
                </a:ext>
              </a:extLst>
            </p:cNvPr>
            <p:cNvGrpSpPr/>
            <p:nvPr/>
          </p:nvGrpSpPr>
          <p:grpSpPr>
            <a:xfrm>
              <a:off x="747027" y="3594536"/>
              <a:ext cx="1332598" cy="2600325"/>
              <a:chOff x="747027" y="3625016"/>
              <a:chExt cx="1332598" cy="2600325"/>
            </a:xfrm>
          </p:grpSpPr>
          <p:sp>
            <p:nvSpPr>
              <p:cNvPr id="56" name="모서리가 둥근 직사각형 152">
                <a:extLst>
                  <a:ext uri="{FF2B5EF4-FFF2-40B4-BE49-F238E27FC236}">
                    <a16:creationId xmlns:a16="http://schemas.microsoft.com/office/drawing/2014/main" id="{EBA7E0FE-3387-4ADE-BDEB-8A1EE4BBCA9A}"/>
                  </a:ext>
                </a:extLst>
              </p:cNvPr>
              <p:cNvSpPr/>
              <p:nvPr/>
            </p:nvSpPr>
            <p:spPr>
              <a:xfrm>
                <a:off x="747027" y="3625016"/>
                <a:ext cx="1332598" cy="2600325"/>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7" name="그룹 56">
                <a:extLst>
                  <a:ext uri="{FF2B5EF4-FFF2-40B4-BE49-F238E27FC236}">
                    <a16:creationId xmlns:a16="http://schemas.microsoft.com/office/drawing/2014/main" id="{57C4F57A-5CD6-417D-9ECE-46DF19BB384A}"/>
                  </a:ext>
                </a:extLst>
              </p:cNvPr>
              <p:cNvGrpSpPr/>
              <p:nvPr/>
            </p:nvGrpSpPr>
            <p:grpSpPr>
              <a:xfrm>
                <a:off x="777507" y="3738269"/>
                <a:ext cx="1259308" cy="2386589"/>
                <a:chOff x="1887840" y="3353227"/>
                <a:chExt cx="1624895" cy="2024840"/>
              </a:xfrm>
            </p:grpSpPr>
            <p:sp>
              <p:nvSpPr>
                <p:cNvPr id="58" name="모서리가 둥근 직사각형 28">
                  <a:extLst>
                    <a:ext uri="{FF2B5EF4-FFF2-40B4-BE49-F238E27FC236}">
                      <a16:creationId xmlns:a16="http://schemas.microsoft.com/office/drawing/2014/main" id="{46A16443-20BF-42ED-A5EA-2CF009FA3A58}"/>
                    </a:ext>
                  </a:extLst>
                </p:cNvPr>
                <p:cNvSpPr/>
                <p:nvPr/>
              </p:nvSpPr>
              <p:spPr>
                <a:xfrm>
                  <a:off x="1887840" y="3353227"/>
                  <a:ext cx="1607484"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Hồi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a:t>
                  </a:r>
                  <a:r>
                    <a:rPr lang="en-US" altLang="ko-KR" sz="1000" dirty="0">
                      <a:solidFill>
                        <a:srgbClr val="1F45BC"/>
                      </a:solidFill>
                      <a:latin typeface="SamsungOne-400" panose="020B0503030303020204" pitchFamily="34" charset="0"/>
                      <a:ea typeface="SamsungOne-400" panose="020B0503030303020204" pitchFamily="34" charset="0"/>
                    </a:rPr>
                    <a:t> logistic</a:t>
                  </a:r>
                </a:p>
              </p:txBody>
            </p:sp>
            <p:sp>
              <p:nvSpPr>
                <p:cNvPr id="59" name="모서리가 둥근 직사각형 30">
                  <a:extLst>
                    <a:ext uri="{FF2B5EF4-FFF2-40B4-BE49-F238E27FC236}">
                      <a16:creationId xmlns:a16="http://schemas.microsoft.com/office/drawing/2014/main" id="{F5423928-54A6-4F50-855C-795960919020}"/>
                    </a:ext>
                  </a:extLst>
                </p:cNvPr>
                <p:cNvSpPr/>
                <p:nvPr/>
              </p:nvSpPr>
              <p:spPr>
                <a:xfrm>
                  <a:off x="1887840" y="3772330"/>
                  <a:ext cx="1607483"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Phân</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loại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cây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quyết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định</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60" name="모서리가 둥근 직사각형 32">
                  <a:extLst>
                    <a:ext uri="{FF2B5EF4-FFF2-40B4-BE49-F238E27FC236}">
                      <a16:creationId xmlns:a16="http://schemas.microsoft.com/office/drawing/2014/main" id="{3B1BC893-2055-49F9-B679-EED0A4BDA1E4}"/>
                    </a:ext>
                  </a:extLst>
                </p:cNvPr>
                <p:cNvSpPr/>
                <p:nvPr/>
              </p:nvSpPr>
              <p:spPr>
                <a:xfrm>
                  <a:off x="1887840" y="4191433"/>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Phân</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loại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rừng</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ngẫu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nhiên</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61" name="모서리가 둥근 직사각형 33">
                  <a:extLst>
                    <a:ext uri="{FF2B5EF4-FFF2-40B4-BE49-F238E27FC236}">
                      <a16:creationId xmlns:a16="http://schemas.microsoft.com/office/drawing/2014/main" id="{8031EA92-D4C4-43DE-A376-C915FBC4C940}"/>
                    </a:ext>
                  </a:extLst>
                </p:cNvPr>
                <p:cNvSpPr/>
                <p:nvPr/>
              </p:nvSpPr>
              <p:spPr>
                <a:xfrm>
                  <a:off x="1905253" y="4608112"/>
                  <a:ext cx="1607482"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1F45BC"/>
                      </a:solidFill>
                      <a:latin typeface="SamsungOne-400" panose="020B0503030303020204" pitchFamily="34" charset="0"/>
                      <a:ea typeface="SamsungOne-400" panose="020B0503030303020204" pitchFamily="34" charset="0"/>
                    </a:rPr>
                    <a:t>Trình phân loại cây tăng cường độ dốc</a:t>
                  </a:r>
                  <a:endParaRPr lang="en-US" altLang="ko-KR" sz="900" dirty="0">
                    <a:solidFill>
                      <a:srgbClr val="1F45BC"/>
                    </a:solidFill>
                    <a:latin typeface="SamsungOne-400" panose="020B0503030303020204" pitchFamily="34" charset="0"/>
                    <a:ea typeface="SamsungOne-400" panose="020B0503030303020204" pitchFamily="34" charset="0"/>
                  </a:endParaRPr>
                </a:p>
              </p:txBody>
            </p:sp>
            <p:sp>
              <p:nvSpPr>
                <p:cNvPr id="62" name="모서리가 둥근 직사각형 34">
                  <a:extLst>
                    <a:ext uri="{FF2B5EF4-FFF2-40B4-BE49-F238E27FC236}">
                      <a16:creationId xmlns:a16="http://schemas.microsoft.com/office/drawing/2014/main" id="{B89B2861-60CA-4FF2-8AAD-9F52FEAD235D}"/>
                    </a:ext>
                  </a:extLst>
                </p:cNvPr>
                <p:cNvSpPr/>
                <p:nvPr/>
              </p:nvSpPr>
              <p:spPr>
                <a:xfrm>
                  <a:off x="1905253" y="5024791"/>
                  <a:ext cx="1607482"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Naïve Bayes</a:t>
                  </a:r>
                </a:p>
              </p:txBody>
            </p:sp>
          </p:grpSp>
        </p:grpSp>
        <p:sp>
          <p:nvSpPr>
            <p:cNvPr id="24" name="모서리가 둥근 직사각형 43">
              <a:extLst>
                <a:ext uri="{FF2B5EF4-FFF2-40B4-BE49-F238E27FC236}">
                  <a16:creationId xmlns:a16="http://schemas.microsoft.com/office/drawing/2014/main" id="{B3AC180A-C545-4C1C-BAAE-C5E4963C7CED}"/>
                </a:ext>
              </a:extLst>
            </p:cNvPr>
            <p:cNvSpPr/>
            <p:nvPr/>
          </p:nvSpPr>
          <p:spPr>
            <a:xfrm>
              <a:off x="2226398" y="2913852"/>
              <a:ext cx="1201502" cy="550242"/>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Hồi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quy</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nvGrpSpPr>
            <p:cNvPr id="25" name="그룹 24">
              <a:extLst>
                <a:ext uri="{FF2B5EF4-FFF2-40B4-BE49-F238E27FC236}">
                  <a16:creationId xmlns:a16="http://schemas.microsoft.com/office/drawing/2014/main" id="{311A3FB0-723D-47EF-8964-373B74BA03AB}"/>
                </a:ext>
              </a:extLst>
            </p:cNvPr>
            <p:cNvGrpSpPr/>
            <p:nvPr/>
          </p:nvGrpSpPr>
          <p:grpSpPr>
            <a:xfrm>
              <a:off x="2160357" y="3594536"/>
              <a:ext cx="1332598" cy="2600325"/>
              <a:chOff x="2160357" y="3625016"/>
              <a:chExt cx="1332598" cy="2600325"/>
            </a:xfrm>
          </p:grpSpPr>
          <p:sp>
            <p:nvSpPr>
              <p:cNvPr id="49" name="모서리가 둥근 직사각형 153">
                <a:extLst>
                  <a:ext uri="{FF2B5EF4-FFF2-40B4-BE49-F238E27FC236}">
                    <a16:creationId xmlns:a16="http://schemas.microsoft.com/office/drawing/2014/main" id="{60A32703-CB84-42B9-9A2D-C532BAF440C3}"/>
                  </a:ext>
                </a:extLst>
              </p:cNvPr>
              <p:cNvSpPr/>
              <p:nvPr/>
            </p:nvSpPr>
            <p:spPr>
              <a:xfrm>
                <a:off x="2160357" y="3625016"/>
                <a:ext cx="1332598" cy="2600325"/>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39296523-171F-4DB5-9727-DAEF59BD6D2F}"/>
                  </a:ext>
                </a:extLst>
              </p:cNvPr>
              <p:cNvGrpSpPr/>
              <p:nvPr/>
            </p:nvGrpSpPr>
            <p:grpSpPr>
              <a:xfrm>
                <a:off x="2205251" y="3738269"/>
                <a:ext cx="1259310" cy="2386590"/>
                <a:chOff x="1887839" y="3353227"/>
                <a:chExt cx="1624896" cy="2024841"/>
              </a:xfrm>
            </p:grpSpPr>
            <p:sp>
              <p:nvSpPr>
                <p:cNvPr id="51" name="모서리가 둥근 직사각형 45">
                  <a:extLst>
                    <a:ext uri="{FF2B5EF4-FFF2-40B4-BE49-F238E27FC236}">
                      <a16:creationId xmlns:a16="http://schemas.microsoft.com/office/drawing/2014/main" id="{748A012C-71BD-43E8-B291-09FDC5B06E32}"/>
                    </a:ext>
                  </a:extLst>
                </p:cNvPr>
                <p:cNvSpPr/>
                <p:nvPr/>
              </p:nvSpPr>
              <p:spPr>
                <a:xfrm>
                  <a:off x="1887839" y="3353227"/>
                  <a:ext cx="1607483"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Hồi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tuyến</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tính</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52" name="모서리가 둥근 직사각형 46">
                  <a:extLst>
                    <a:ext uri="{FF2B5EF4-FFF2-40B4-BE49-F238E27FC236}">
                      <a16:creationId xmlns:a16="http://schemas.microsoft.com/office/drawing/2014/main" id="{A768CB38-591C-478C-8DE5-139ADADC7D85}"/>
                    </a:ext>
                  </a:extLst>
                </p:cNvPr>
                <p:cNvSpPr/>
                <p:nvPr/>
              </p:nvSpPr>
              <p:spPr>
                <a:xfrm>
                  <a:off x="1887839" y="3772331"/>
                  <a:ext cx="1607483"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Hồi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tuyến</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tính</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tổng</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quát</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53" name="모서리가 둥근 직사각형 47">
                  <a:extLst>
                    <a:ext uri="{FF2B5EF4-FFF2-40B4-BE49-F238E27FC236}">
                      <a16:creationId xmlns:a16="http://schemas.microsoft.com/office/drawing/2014/main" id="{9D7E0F28-56FD-4D2D-8776-28E754D2B40A}"/>
                    </a:ext>
                  </a:extLst>
                </p:cNvPr>
                <p:cNvSpPr/>
                <p:nvPr/>
              </p:nvSpPr>
              <p:spPr>
                <a:xfrm>
                  <a:off x="1887839" y="4191434"/>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Hồi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cây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quyết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định</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54" name="모서리가 둥근 직사각형 48">
                  <a:extLst>
                    <a:ext uri="{FF2B5EF4-FFF2-40B4-BE49-F238E27FC236}">
                      <a16:creationId xmlns:a16="http://schemas.microsoft.com/office/drawing/2014/main" id="{7E6F6FBE-F3A0-45AA-826B-EA2BAD10C812}"/>
                    </a:ext>
                  </a:extLst>
                </p:cNvPr>
                <p:cNvSpPr/>
                <p:nvPr/>
              </p:nvSpPr>
              <p:spPr>
                <a:xfrm>
                  <a:off x="1905252" y="4608113"/>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Hồi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quy</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rừng</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ngẫu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nhiên</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55" name="모서리가 둥근 직사각형 49">
                  <a:extLst>
                    <a:ext uri="{FF2B5EF4-FFF2-40B4-BE49-F238E27FC236}">
                      <a16:creationId xmlns:a16="http://schemas.microsoft.com/office/drawing/2014/main" id="{B21693DE-80EA-4F8D-BC0A-DF3B911EF182}"/>
                    </a:ext>
                  </a:extLst>
                </p:cNvPr>
                <p:cNvSpPr/>
                <p:nvPr/>
              </p:nvSpPr>
              <p:spPr>
                <a:xfrm>
                  <a:off x="1905252" y="5024792"/>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rgbClr val="1F45BC"/>
                      </a:solidFill>
                      <a:latin typeface="SamsungOne-400" panose="020B0503030303020204" pitchFamily="34" charset="0"/>
                      <a:ea typeface="SamsungOne-400" panose="020B0503030303020204" pitchFamily="34" charset="0"/>
                    </a:rPr>
                    <a:t>Hồi quy cây tăng cường độ dốc</a:t>
                  </a:r>
                  <a:endParaRPr lang="en-US" altLang="ko-KR" sz="1000" dirty="0">
                    <a:solidFill>
                      <a:srgbClr val="1F45BC"/>
                    </a:solidFill>
                    <a:latin typeface="SamsungOne-400" panose="020B0503030303020204" pitchFamily="34" charset="0"/>
                    <a:ea typeface="SamsungOne-400" panose="020B0503030303020204" pitchFamily="34" charset="0"/>
                  </a:endParaRPr>
                </a:p>
              </p:txBody>
            </p:sp>
          </p:grpSp>
        </p:grpSp>
        <p:sp>
          <p:nvSpPr>
            <p:cNvPr id="26" name="모서리가 둥근 직사각형 167">
              <a:extLst>
                <a:ext uri="{FF2B5EF4-FFF2-40B4-BE49-F238E27FC236}">
                  <a16:creationId xmlns:a16="http://schemas.microsoft.com/office/drawing/2014/main" id="{7EC000FC-DD83-4707-A595-96B0FE3FA5DB}"/>
                </a:ext>
              </a:extLst>
            </p:cNvPr>
            <p:cNvSpPr/>
            <p:nvPr/>
          </p:nvSpPr>
          <p:spPr>
            <a:xfrm>
              <a:off x="3625357" y="2913852"/>
              <a:ext cx="1201502" cy="550242"/>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700" panose="020B0803030303020204" pitchFamily="34" charset="0"/>
                </a:rPr>
                <a:t>K-means</a:t>
              </a:r>
            </a:p>
          </p:txBody>
        </p:sp>
        <p:grpSp>
          <p:nvGrpSpPr>
            <p:cNvPr id="27" name="그룹 26">
              <a:extLst>
                <a:ext uri="{FF2B5EF4-FFF2-40B4-BE49-F238E27FC236}">
                  <a16:creationId xmlns:a16="http://schemas.microsoft.com/office/drawing/2014/main" id="{D015B2FE-02F0-473B-BEDB-369D036BF478}"/>
                </a:ext>
              </a:extLst>
            </p:cNvPr>
            <p:cNvGrpSpPr/>
            <p:nvPr/>
          </p:nvGrpSpPr>
          <p:grpSpPr>
            <a:xfrm>
              <a:off x="3559316" y="3594536"/>
              <a:ext cx="1332598" cy="1161550"/>
              <a:chOff x="3559316" y="3625016"/>
              <a:chExt cx="1332598" cy="1161550"/>
            </a:xfrm>
          </p:grpSpPr>
          <p:sp>
            <p:nvSpPr>
              <p:cNvPr id="45" name="모서리가 둥근 직사각형 166">
                <a:extLst>
                  <a:ext uri="{FF2B5EF4-FFF2-40B4-BE49-F238E27FC236}">
                    <a16:creationId xmlns:a16="http://schemas.microsoft.com/office/drawing/2014/main" id="{5FBACAA8-550E-4560-99B8-2ED15FC38298}"/>
                  </a:ext>
                </a:extLst>
              </p:cNvPr>
              <p:cNvSpPr/>
              <p:nvPr/>
            </p:nvSpPr>
            <p:spPr>
              <a:xfrm>
                <a:off x="3559316" y="3625016"/>
                <a:ext cx="1332598" cy="1161550"/>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46" name="그룹 45">
                <a:extLst>
                  <a:ext uri="{FF2B5EF4-FFF2-40B4-BE49-F238E27FC236}">
                    <a16:creationId xmlns:a16="http://schemas.microsoft.com/office/drawing/2014/main" id="{113D4659-3458-4656-9F2E-935CB4E06CB8}"/>
                  </a:ext>
                </a:extLst>
              </p:cNvPr>
              <p:cNvGrpSpPr/>
              <p:nvPr/>
            </p:nvGrpSpPr>
            <p:grpSpPr>
              <a:xfrm>
                <a:off x="3602708" y="3738269"/>
                <a:ext cx="1245815" cy="910369"/>
                <a:chOff x="1887840" y="3398482"/>
                <a:chExt cx="1607482" cy="772379"/>
              </a:xfrm>
            </p:grpSpPr>
            <p:sp>
              <p:nvSpPr>
                <p:cNvPr id="47" name="모서리가 둥근 직사각형 169">
                  <a:extLst>
                    <a:ext uri="{FF2B5EF4-FFF2-40B4-BE49-F238E27FC236}">
                      <a16:creationId xmlns:a16="http://schemas.microsoft.com/office/drawing/2014/main" id="{2C27C61F-D280-4DF8-BD7E-B8F3124AE095}"/>
                    </a:ext>
                  </a:extLst>
                </p:cNvPr>
                <p:cNvSpPr/>
                <p:nvPr/>
              </p:nvSpPr>
              <p:spPr>
                <a:xfrm>
                  <a:off x="1887840" y="3398482"/>
                  <a:ext cx="1607482"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Cột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đầu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vào</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48" name="모서리가 둥근 직사각형 170">
                  <a:extLst>
                    <a:ext uri="{FF2B5EF4-FFF2-40B4-BE49-F238E27FC236}">
                      <a16:creationId xmlns:a16="http://schemas.microsoft.com/office/drawing/2014/main" id="{B9A93A04-E862-44F8-A6BA-279817E37B95}"/>
                    </a:ext>
                  </a:extLst>
                </p:cNvPr>
                <p:cNvSpPr/>
                <p:nvPr/>
              </p:nvSpPr>
              <p:spPr>
                <a:xfrm>
                  <a:off x="1887840" y="3817585"/>
                  <a:ext cx="1607482"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Cột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đầu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ra</a:t>
                  </a:r>
                  <a:endParaRPr lang="en-US" altLang="ko-KR" sz="1000" dirty="0">
                    <a:solidFill>
                      <a:srgbClr val="1F45BC"/>
                    </a:solidFill>
                    <a:latin typeface="SamsungOne-400" panose="020B0503030303020204" pitchFamily="34" charset="0"/>
                    <a:ea typeface="SamsungOne-400" panose="020B0503030303020204" pitchFamily="34" charset="0"/>
                  </a:endParaRPr>
                </a:p>
              </p:txBody>
            </p:sp>
          </p:grpSp>
        </p:grpSp>
        <p:sp>
          <p:nvSpPr>
            <p:cNvPr id="28" name="모서리가 둥근 직사각형 176">
              <a:extLst>
                <a:ext uri="{FF2B5EF4-FFF2-40B4-BE49-F238E27FC236}">
                  <a16:creationId xmlns:a16="http://schemas.microsoft.com/office/drawing/2014/main" id="{1561E612-CCE7-460A-BCAE-E17E44346BB9}"/>
                </a:ext>
              </a:extLst>
            </p:cNvPr>
            <p:cNvSpPr/>
            <p:nvPr/>
          </p:nvSpPr>
          <p:spPr>
            <a:xfrm>
              <a:off x="5019709" y="2913852"/>
              <a:ext cx="1232319" cy="550242"/>
            </a:xfrm>
            <a:prstGeom prst="roundRect">
              <a:avLst>
                <a:gd name="adj" fmla="val 41933"/>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Phân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bổ</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Dirichlet</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tiềm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ẩn</a:t>
              </a:r>
              <a:r>
                <a:rPr lang="en-US" altLang="ko-KR" sz="1100" dirty="0">
                  <a:solidFill>
                    <a:srgbClr val="1F45BC"/>
                  </a:solidFill>
                  <a:latin typeface="SamsungOne-700" panose="020B0803030303020204" pitchFamily="34" charset="0"/>
                  <a:ea typeface="SamsungOne-700" panose="020B0803030303020204" pitchFamily="34" charset="0"/>
                </a:rPr>
                <a:t> (LDA)</a:t>
              </a:r>
            </a:p>
          </p:txBody>
        </p:sp>
        <p:sp>
          <p:nvSpPr>
            <p:cNvPr id="29" name="모서리가 둥근 직사각형 185">
              <a:extLst>
                <a:ext uri="{FF2B5EF4-FFF2-40B4-BE49-F238E27FC236}">
                  <a16:creationId xmlns:a16="http://schemas.microsoft.com/office/drawing/2014/main" id="{E878D30E-B6FF-4569-B1D2-1302A6EBB024}"/>
                </a:ext>
              </a:extLst>
            </p:cNvPr>
            <p:cNvSpPr/>
            <p:nvPr/>
          </p:nvSpPr>
          <p:spPr>
            <a:xfrm>
              <a:off x="6447485" y="2913852"/>
              <a:ext cx="1201502" cy="550242"/>
            </a:xfrm>
            <a:prstGeom prst="roundRect">
              <a:avLst>
                <a:gd name="adj" fmla="val 41933"/>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100" dirty="0">
                  <a:solidFill>
                    <a:srgbClr val="1F45BC"/>
                  </a:solidFill>
                  <a:latin typeface="SamsungOne-700" panose="020B0803030303020204" pitchFamily="34" charset="0"/>
                  <a:ea typeface="SamsungOne-700" panose="020B0803030303020204" pitchFamily="34" charset="0"/>
                </a:rPr>
                <a:t>Chia đôi</a:t>
              </a:r>
              <a:endParaRPr lang="en-US" altLang="ko-KR" sz="1100" dirty="0">
                <a:solidFill>
                  <a:srgbClr val="1F45BC"/>
                </a:solidFill>
                <a:latin typeface="SamsungOne-700" panose="020B0803030303020204" pitchFamily="34" charset="0"/>
                <a:ea typeface="SamsungOne-700" panose="020B0803030303020204" pitchFamily="34" charset="0"/>
              </a:endParaRPr>
            </a:p>
            <a:p>
              <a:pPr algn="ctr"/>
              <a:r>
                <a:rPr lang="vi-VN" altLang="ko-KR" sz="1100" dirty="0">
                  <a:solidFill>
                    <a:srgbClr val="1F45BC"/>
                  </a:solidFill>
                  <a:latin typeface="SamsungOne-700" panose="020B0803030303020204" pitchFamily="34" charset="0"/>
                  <a:ea typeface="SamsungOne-700" panose="020B0803030303020204" pitchFamily="34" charset="0"/>
                </a:rPr>
                <a:t>K</a:t>
              </a:r>
              <a:r>
                <a:rPr lang="en-US" altLang="ko-KR" sz="1100" dirty="0">
                  <a:solidFill>
                    <a:srgbClr val="1F45BC"/>
                  </a:solidFill>
                  <a:latin typeface="SamsungOne-700" panose="020B0803030303020204" pitchFamily="34" charset="0"/>
                  <a:ea typeface="SamsungOne-700" panose="020B0803030303020204" pitchFamily="34" charset="0"/>
                </a:rPr>
                <a:t>-means</a:t>
              </a:r>
            </a:p>
          </p:txBody>
        </p:sp>
        <p:sp>
          <p:nvSpPr>
            <p:cNvPr id="30" name="모서리가 둥근 직사각형 194">
              <a:extLst>
                <a:ext uri="{FF2B5EF4-FFF2-40B4-BE49-F238E27FC236}">
                  <a16:creationId xmlns:a16="http://schemas.microsoft.com/office/drawing/2014/main" id="{C89D4AC3-2A0C-4BAD-B06A-194E9975EDA8}"/>
                </a:ext>
              </a:extLst>
            </p:cNvPr>
            <p:cNvSpPr/>
            <p:nvPr/>
          </p:nvSpPr>
          <p:spPr>
            <a:xfrm>
              <a:off x="7846444" y="2913852"/>
              <a:ext cx="1201502" cy="550242"/>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Mô</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hình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hỗn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hợp</a:t>
              </a:r>
              <a:r>
                <a:rPr lang="en-US" altLang="ko-KR" sz="1100" dirty="0">
                  <a:solidFill>
                    <a:srgbClr val="1F45BC"/>
                  </a:solidFill>
                  <a:latin typeface="SamsungOne-700" panose="020B0803030303020204" pitchFamily="34" charset="0"/>
                  <a:ea typeface="SamsungOne-700" panose="020B0803030303020204" pitchFamily="34" charset="0"/>
                </a:rPr>
                <a:t> Gaussian (GMM)</a:t>
              </a:r>
            </a:p>
          </p:txBody>
        </p:sp>
        <p:grpSp>
          <p:nvGrpSpPr>
            <p:cNvPr id="31" name="그룹 30">
              <a:extLst>
                <a:ext uri="{FF2B5EF4-FFF2-40B4-BE49-F238E27FC236}">
                  <a16:creationId xmlns:a16="http://schemas.microsoft.com/office/drawing/2014/main" id="{E48A446C-23FC-4469-B1A5-9EC9575AEB82}"/>
                </a:ext>
              </a:extLst>
            </p:cNvPr>
            <p:cNvGrpSpPr/>
            <p:nvPr/>
          </p:nvGrpSpPr>
          <p:grpSpPr>
            <a:xfrm>
              <a:off x="7780403" y="3594536"/>
              <a:ext cx="1332598" cy="1161551"/>
              <a:chOff x="7780403" y="3625016"/>
              <a:chExt cx="1332598" cy="1161551"/>
            </a:xfrm>
          </p:grpSpPr>
          <p:sp>
            <p:nvSpPr>
              <p:cNvPr id="41" name="모서리가 둥근 직사각형 193">
                <a:extLst>
                  <a:ext uri="{FF2B5EF4-FFF2-40B4-BE49-F238E27FC236}">
                    <a16:creationId xmlns:a16="http://schemas.microsoft.com/office/drawing/2014/main" id="{98F4AB24-DFCA-406B-A8ED-624CCC7E5791}"/>
                  </a:ext>
                </a:extLst>
              </p:cNvPr>
              <p:cNvSpPr/>
              <p:nvPr/>
            </p:nvSpPr>
            <p:spPr>
              <a:xfrm>
                <a:off x="7780403" y="3625016"/>
                <a:ext cx="1332598" cy="1161551"/>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42" name="그룹 41">
                <a:extLst>
                  <a:ext uri="{FF2B5EF4-FFF2-40B4-BE49-F238E27FC236}">
                    <a16:creationId xmlns:a16="http://schemas.microsoft.com/office/drawing/2014/main" id="{93F2F59D-6E10-4EDE-92BF-FDC9B61BFA0F}"/>
                  </a:ext>
                </a:extLst>
              </p:cNvPr>
              <p:cNvGrpSpPr/>
              <p:nvPr/>
            </p:nvGrpSpPr>
            <p:grpSpPr>
              <a:xfrm>
                <a:off x="7825298" y="3738267"/>
                <a:ext cx="1245815" cy="910371"/>
                <a:chOff x="1887840" y="3556591"/>
                <a:chExt cx="1607482" cy="772381"/>
              </a:xfrm>
            </p:grpSpPr>
            <p:sp>
              <p:nvSpPr>
                <p:cNvPr id="43" name="모서리가 둥근 직사각형 196">
                  <a:extLst>
                    <a:ext uri="{FF2B5EF4-FFF2-40B4-BE49-F238E27FC236}">
                      <a16:creationId xmlns:a16="http://schemas.microsoft.com/office/drawing/2014/main" id="{1F69E140-7BF6-4E1E-A605-B4684722A71C}"/>
                    </a:ext>
                  </a:extLst>
                </p:cNvPr>
                <p:cNvSpPr/>
                <p:nvPr/>
              </p:nvSpPr>
              <p:spPr>
                <a:xfrm>
                  <a:off x="1887840" y="3556591"/>
                  <a:ext cx="1607482"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Cột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đầu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vào</a:t>
                  </a:r>
                  <a:endParaRPr lang="en-US" altLang="ko-KR" sz="1000" dirty="0">
                    <a:solidFill>
                      <a:srgbClr val="1F45BC"/>
                    </a:solidFill>
                    <a:latin typeface="SamsungOne-400" panose="020B0503030303020204" pitchFamily="34" charset="0"/>
                    <a:ea typeface="SamsungOne-400" panose="020B0503030303020204" pitchFamily="34" charset="0"/>
                  </a:endParaRPr>
                </a:p>
              </p:txBody>
            </p:sp>
            <p:sp>
              <p:nvSpPr>
                <p:cNvPr id="44" name="모서리가 둥근 직사각형 197">
                  <a:extLst>
                    <a:ext uri="{FF2B5EF4-FFF2-40B4-BE49-F238E27FC236}">
                      <a16:creationId xmlns:a16="http://schemas.microsoft.com/office/drawing/2014/main" id="{03BF116A-7E5D-4102-836A-74E2457EB728}"/>
                    </a:ext>
                  </a:extLst>
                </p:cNvPr>
                <p:cNvSpPr/>
                <p:nvPr/>
              </p:nvSpPr>
              <p:spPr>
                <a:xfrm>
                  <a:off x="1887840" y="3975696"/>
                  <a:ext cx="1607482"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400" panose="020B0503030303020204" pitchFamily="34" charset="0"/>
                      <a:ea typeface="SamsungOne-400" panose="020B0503030303020204" pitchFamily="34" charset="0"/>
                    </a:rPr>
                    <a:t>Cột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đầu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ra</a:t>
                  </a:r>
                  <a:endParaRPr lang="en-US" altLang="ko-KR" sz="1000" dirty="0">
                    <a:solidFill>
                      <a:srgbClr val="1F45BC"/>
                    </a:solidFill>
                    <a:latin typeface="SamsungOne-400" panose="020B0503030303020204" pitchFamily="34" charset="0"/>
                    <a:ea typeface="SamsungOne-400" panose="020B0503030303020204" pitchFamily="34" charset="0"/>
                  </a:endParaRPr>
                </a:p>
              </p:txBody>
            </p:sp>
          </p:grpSp>
        </p:grpSp>
        <p:cxnSp>
          <p:nvCxnSpPr>
            <p:cNvPr id="32" name="직선 연결선 31">
              <a:extLst>
                <a:ext uri="{FF2B5EF4-FFF2-40B4-BE49-F238E27FC236}">
                  <a16:creationId xmlns:a16="http://schemas.microsoft.com/office/drawing/2014/main" id="{AEAF3C4D-89FA-4F53-9A4A-119490348344}"/>
                </a:ext>
              </a:extLst>
            </p:cNvPr>
            <p:cNvCxnSpPr>
              <a:stCxn id="22" idx="3"/>
              <a:endCxn id="24" idx="1"/>
            </p:cNvCxnSpPr>
            <p:nvPr/>
          </p:nvCxnSpPr>
          <p:spPr>
            <a:xfrm>
              <a:off x="2032846" y="3188973"/>
              <a:ext cx="193552"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BDFAE65-E219-4FCE-A762-EFFCF62DD14E}"/>
                </a:ext>
              </a:extLst>
            </p:cNvPr>
            <p:cNvCxnSpPr>
              <a:stCxn id="24" idx="3"/>
              <a:endCxn id="26" idx="1"/>
            </p:cNvCxnSpPr>
            <p:nvPr/>
          </p:nvCxnSpPr>
          <p:spPr>
            <a:xfrm>
              <a:off x="3427900" y="3188973"/>
              <a:ext cx="197457"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B1BD2A3C-61A1-4F7C-8B0D-3ACBA43393D2}"/>
                </a:ext>
              </a:extLst>
            </p:cNvPr>
            <p:cNvCxnSpPr>
              <a:stCxn id="26" idx="3"/>
              <a:endCxn id="28" idx="1"/>
            </p:cNvCxnSpPr>
            <p:nvPr/>
          </p:nvCxnSpPr>
          <p:spPr>
            <a:xfrm>
              <a:off x="4826859" y="3188973"/>
              <a:ext cx="192850"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A03D2982-959F-4B49-BB84-095BF3456501}"/>
                </a:ext>
              </a:extLst>
            </p:cNvPr>
            <p:cNvCxnSpPr>
              <a:stCxn id="28" idx="3"/>
              <a:endCxn id="29" idx="1"/>
            </p:cNvCxnSpPr>
            <p:nvPr/>
          </p:nvCxnSpPr>
          <p:spPr>
            <a:xfrm>
              <a:off x="6252028" y="3188973"/>
              <a:ext cx="195457"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0FBF49CF-A8DE-41ED-83F1-664DF06A64F2}"/>
                </a:ext>
              </a:extLst>
            </p:cNvPr>
            <p:cNvCxnSpPr>
              <a:stCxn id="29" idx="3"/>
              <a:endCxn id="30" idx="1"/>
            </p:cNvCxnSpPr>
            <p:nvPr/>
          </p:nvCxnSpPr>
          <p:spPr>
            <a:xfrm>
              <a:off x="7648987" y="3188973"/>
              <a:ext cx="197457"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E994556-9F1B-4FB8-B2BD-0390E2B2A06D}"/>
                </a:ext>
              </a:extLst>
            </p:cNvPr>
            <p:cNvCxnSpPr>
              <a:stCxn id="22" idx="2"/>
              <a:endCxn id="56" idx="0"/>
            </p:cNvCxnSpPr>
            <p:nvPr/>
          </p:nvCxnSpPr>
          <p:spPr>
            <a:xfrm flipH="1">
              <a:off x="1413326" y="3464094"/>
              <a:ext cx="3361"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1E68F77-BAA4-4F1E-A4F2-761B3AD48FBD}"/>
                </a:ext>
              </a:extLst>
            </p:cNvPr>
            <p:cNvCxnSpPr>
              <a:stCxn id="24" idx="2"/>
              <a:endCxn id="49" idx="0"/>
            </p:cNvCxnSpPr>
            <p:nvPr/>
          </p:nvCxnSpPr>
          <p:spPr>
            <a:xfrm flipH="1">
              <a:off x="2826656" y="3464094"/>
              <a:ext cx="493"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30A182-15BB-4F62-B78B-9903A7072BAD}"/>
                </a:ext>
              </a:extLst>
            </p:cNvPr>
            <p:cNvCxnSpPr>
              <a:stCxn id="26" idx="2"/>
              <a:endCxn id="45" idx="0"/>
            </p:cNvCxnSpPr>
            <p:nvPr/>
          </p:nvCxnSpPr>
          <p:spPr>
            <a:xfrm flipH="1">
              <a:off x="4225615" y="3464094"/>
              <a:ext cx="493"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02E6896-BAE6-4CEF-ABA8-163240E8B51A}"/>
                </a:ext>
              </a:extLst>
            </p:cNvPr>
            <p:cNvCxnSpPr>
              <a:stCxn id="30" idx="2"/>
              <a:endCxn id="41" idx="0"/>
            </p:cNvCxnSpPr>
            <p:nvPr/>
          </p:nvCxnSpPr>
          <p:spPr>
            <a:xfrm flipH="1">
              <a:off x="8446702" y="3464094"/>
              <a:ext cx="493"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414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Tiền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xử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lý</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bằng</a:t>
            </a:r>
            <a:r>
              <a:rPr lang="en-US" altLang="ko-KR" dirty="0">
                <a:latin typeface="iCiel Samsung Sharp Sans Bold" pitchFamily="2" charset="0"/>
                <a:ea typeface="iCiel Samsung Sharp Sans Bold" pitchFamily="2" charset="0"/>
                <a:cs typeface="iCiel Samsung Sharp Sans Bold" pitchFamily="2" charset="0"/>
              </a:rPr>
              <a:t> Spark </a:t>
            </a:r>
            <a:r>
              <a:rPr lang="en-US" altLang="ko-KR" dirty="0" err="1">
                <a:latin typeface="iCiel Samsung Sharp Sans Bold" pitchFamily="2" charset="0"/>
                <a:ea typeface="iCiel Samsung Sharp Sans Bold" pitchFamily="2" charset="0"/>
                <a:cs typeface="iCiel Samsung Sharp Sans Bold" pitchFamily="2" charset="0"/>
              </a:rPr>
              <a:t>MLlib</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Spark Programming + Spark SQL + Spark Streaming</a:t>
            </a:r>
          </a:p>
          <a:p>
            <a:r>
              <a:rPr lang="en-US" altLang="ko-KR" dirty="0"/>
              <a:t>Spark MLlib API</a:t>
            </a:r>
          </a:p>
        </p:txBody>
      </p:sp>
      <p:grpSp>
        <p:nvGrpSpPr>
          <p:cNvPr id="13" name="그룹 12">
            <a:extLst>
              <a:ext uri="{FF2B5EF4-FFF2-40B4-BE49-F238E27FC236}">
                <a16:creationId xmlns:a16="http://schemas.microsoft.com/office/drawing/2014/main" id="{F67AC1F1-99D2-4457-ACD8-2A7A157BD9F8}"/>
              </a:ext>
            </a:extLst>
          </p:cNvPr>
          <p:cNvGrpSpPr/>
          <p:nvPr/>
        </p:nvGrpSpPr>
        <p:grpSpPr>
          <a:xfrm>
            <a:off x="1547127" y="2876284"/>
            <a:ext cx="7082522" cy="3397516"/>
            <a:chOff x="747027" y="2876284"/>
            <a:chExt cx="7082522" cy="3397516"/>
          </a:xfrm>
        </p:grpSpPr>
        <p:sp>
          <p:nvSpPr>
            <p:cNvPr id="14" name="모서리가 둥근 직사각형 57">
              <a:extLst>
                <a:ext uri="{FF2B5EF4-FFF2-40B4-BE49-F238E27FC236}">
                  <a16:creationId xmlns:a16="http://schemas.microsoft.com/office/drawing/2014/main" id="{95D5ACB8-DFC4-49ED-A24D-AFE8CA978AD2}"/>
                </a:ext>
              </a:extLst>
            </p:cNvPr>
            <p:cNvSpPr/>
            <p:nvPr/>
          </p:nvSpPr>
          <p:spPr>
            <a:xfrm>
              <a:off x="800527" y="2876284"/>
              <a:ext cx="1232319" cy="435410"/>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Trình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trích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xuất</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tính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năng</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nvGrpSpPr>
            <p:cNvPr id="15" name="그룹 14">
              <a:extLst>
                <a:ext uri="{FF2B5EF4-FFF2-40B4-BE49-F238E27FC236}">
                  <a16:creationId xmlns:a16="http://schemas.microsoft.com/office/drawing/2014/main" id="{01034CE6-AFDC-4FA4-8162-81670545D8A3}"/>
                </a:ext>
              </a:extLst>
            </p:cNvPr>
            <p:cNvGrpSpPr/>
            <p:nvPr/>
          </p:nvGrpSpPr>
          <p:grpSpPr>
            <a:xfrm>
              <a:off x="747027" y="3442136"/>
              <a:ext cx="1332598" cy="1664115"/>
              <a:chOff x="747027" y="3625016"/>
              <a:chExt cx="1332598" cy="1664115"/>
            </a:xfrm>
          </p:grpSpPr>
          <p:sp>
            <p:nvSpPr>
              <p:cNvPr id="59" name="모서리가 둥근 직사각형 91">
                <a:extLst>
                  <a:ext uri="{FF2B5EF4-FFF2-40B4-BE49-F238E27FC236}">
                    <a16:creationId xmlns:a16="http://schemas.microsoft.com/office/drawing/2014/main" id="{A00D293C-4B4E-439A-B1DB-097834989DF2}"/>
                  </a:ext>
                </a:extLst>
              </p:cNvPr>
              <p:cNvSpPr/>
              <p:nvPr/>
            </p:nvSpPr>
            <p:spPr>
              <a:xfrm>
                <a:off x="747027" y="3625016"/>
                <a:ext cx="1332598" cy="1664115"/>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60" name="그룹 59">
                <a:extLst>
                  <a:ext uri="{FF2B5EF4-FFF2-40B4-BE49-F238E27FC236}">
                    <a16:creationId xmlns:a16="http://schemas.microsoft.com/office/drawing/2014/main" id="{096C46EB-A500-41B3-8D0B-D780C2713E04}"/>
                  </a:ext>
                </a:extLst>
              </p:cNvPr>
              <p:cNvGrpSpPr/>
              <p:nvPr/>
            </p:nvGrpSpPr>
            <p:grpSpPr>
              <a:xfrm>
                <a:off x="777507" y="3738269"/>
                <a:ext cx="1245814" cy="1404347"/>
                <a:chOff x="1887840" y="3353227"/>
                <a:chExt cx="1607484" cy="1191482"/>
              </a:xfrm>
            </p:grpSpPr>
            <p:sp>
              <p:nvSpPr>
                <p:cNvPr id="61" name="모서리가 둥근 직사각형 93">
                  <a:extLst>
                    <a:ext uri="{FF2B5EF4-FFF2-40B4-BE49-F238E27FC236}">
                      <a16:creationId xmlns:a16="http://schemas.microsoft.com/office/drawing/2014/main" id="{F9EC5C4B-DBF2-44AB-AE5E-CD6F79BA5238}"/>
                    </a:ext>
                  </a:extLst>
                </p:cNvPr>
                <p:cNvSpPr/>
                <p:nvPr/>
              </p:nvSpPr>
              <p:spPr>
                <a:xfrm>
                  <a:off x="1887840" y="3353227"/>
                  <a:ext cx="1607484"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TF-IDF</a:t>
                  </a:r>
                </a:p>
              </p:txBody>
            </p:sp>
            <p:sp>
              <p:nvSpPr>
                <p:cNvPr id="62" name="모서리가 둥근 직사각형 94">
                  <a:extLst>
                    <a:ext uri="{FF2B5EF4-FFF2-40B4-BE49-F238E27FC236}">
                      <a16:creationId xmlns:a16="http://schemas.microsoft.com/office/drawing/2014/main" id="{63455343-DF94-479D-BCE5-F65CA2C55D04}"/>
                    </a:ext>
                  </a:extLst>
                </p:cNvPr>
                <p:cNvSpPr/>
                <p:nvPr/>
              </p:nvSpPr>
              <p:spPr>
                <a:xfrm>
                  <a:off x="1887840" y="3772330"/>
                  <a:ext cx="1607483"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Word2Vec</a:t>
                  </a:r>
                </a:p>
              </p:txBody>
            </p:sp>
            <p:sp>
              <p:nvSpPr>
                <p:cNvPr id="63" name="모서리가 둥근 직사각형 95">
                  <a:extLst>
                    <a:ext uri="{FF2B5EF4-FFF2-40B4-BE49-F238E27FC236}">
                      <a16:creationId xmlns:a16="http://schemas.microsoft.com/office/drawing/2014/main" id="{BEBF8CA0-AE78-457D-9257-3A21920D3D1B}"/>
                    </a:ext>
                  </a:extLst>
                </p:cNvPr>
                <p:cNvSpPr/>
                <p:nvPr/>
              </p:nvSpPr>
              <p:spPr>
                <a:xfrm>
                  <a:off x="1887840" y="4191433"/>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CountVectorizer</a:t>
                  </a:r>
                </a:p>
              </p:txBody>
            </p:sp>
          </p:grpSp>
        </p:grpSp>
        <p:sp>
          <p:nvSpPr>
            <p:cNvPr id="16" name="모서리가 둥근 직사각형 59">
              <a:extLst>
                <a:ext uri="{FF2B5EF4-FFF2-40B4-BE49-F238E27FC236}">
                  <a16:creationId xmlns:a16="http://schemas.microsoft.com/office/drawing/2014/main" id="{C042EF1A-0337-40EA-AC30-DDD05172D715}"/>
                </a:ext>
              </a:extLst>
            </p:cNvPr>
            <p:cNvSpPr/>
            <p:nvPr/>
          </p:nvSpPr>
          <p:spPr>
            <a:xfrm>
              <a:off x="2927735" y="2876284"/>
              <a:ext cx="1201502" cy="435410"/>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Tính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năng</a:t>
              </a:r>
              <a:r>
                <a:rPr lang="en-US" altLang="ko-KR" sz="1100" dirty="0">
                  <a:solidFill>
                    <a:srgbClr val="1F45BC"/>
                  </a:solidFill>
                  <a:latin typeface="SamsungOne-700" panose="020B0803030303020204" pitchFamily="34" charset="0"/>
                  <a:ea typeface="SamsungOne-700" panose="020B0803030303020204" pitchFamily="34" charset="0"/>
                </a:rPr>
                <a:t> Transformer</a:t>
              </a:r>
            </a:p>
          </p:txBody>
        </p:sp>
        <p:sp>
          <p:nvSpPr>
            <p:cNvPr id="17" name="모서리가 둥근 직사각형 61">
              <a:extLst>
                <a:ext uri="{FF2B5EF4-FFF2-40B4-BE49-F238E27FC236}">
                  <a16:creationId xmlns:a16="http://schemas.microsoft.com/office/drawing/2014/main" id="{C68ECCC4-253B-4D24-B9C4-9E60858A1A1C}"/>
                </a:ext>
              </a:extLst>
            </p:cNvPr>
            <p:cNvSpPr/>
            <p:nvPr/>
          </p:nvSpPr>
          <p:spPr>
            <a:xfrm>
              <a:off x="5026181" y="2876284"/>
              <a:ext cx="1201502" cy="435410"/>
            </a:xfrm>
            <a:prstGeom prst="roundRect">
              <a:avLst>
                <a:gd name="adj" fmla="val 50000"/>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Bộ</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chọn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tính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năng</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18" name="모서리가 둥근 직사각형 63">
              <a:extLst>
                <a:ext uri="{FF2B5EF4-FFF2-40B4-BE49-F238E27FC236}">
                  <a16:creationId xmlns:a16="http://schemas.microsoft.com/office/drawing/2014/main" id="{3EEFD0F0-F48B-433D-BCD9-D03D83C9F066}"/>
                </a:ext>
              </a:extLst>
            </p:cNvPr>
            <p:cNvSpPr/>
            <p:nvPr/>
          </p:nvSpPr>
          <p:spPr>
            <a:xfrm>
              <a:off x="6420532" y="2876284"/>
              <a:ext cx="1409017" cy="435410"/>
            </a:xfrm>
            <a:prstGeom prst="roundRect">
              <a:avLst>
                <a:gd name="adj" fmla="val 41933"/>
              </a:avLst>
            </a:prstGeom>
            <a:solidFill>
              <a:srgbClr val="CADE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Hàm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băm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nhạy</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cảm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cục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bộ</a:t>
              </a:r>
              <a:endParaRPr lang="en-US" altLang="ko-KR" sz="1100" dirty="0">
                <a:solidFill>
                  <a:srgbClr val="1F45BC"/>
                </a:solidFill>
                <a:latin typeface="SamsungOne-700" panose="020B0803030303020204" pitchFamily="34" charset="0"/>
                <a:ea typeface="SamsungOne-700" panose="020B0803030303020204" pitchFamily="34" charset="0"/>
              </a:endParaRPr>
            </a:p>
          </p:txBody>
        </p:sp>
        <p:cxnSp>
          <p:nvCxnSpPr>
            <p:cNvPr id="19" name="직선 연결선 18">
              <a:extLst>
                <a:ext uri="{FF2B5EF4-FFF2-40B4-BE49-F238E27FC236}">
                  <a16:creationId xmlns:a16="http://schemas.microsoft.com/office/drawing/2014/main" id="{5226D08C-C65A-4BB8-9DDB-D455D1B44CBD}"/>
                </a:ext>
              </a:extLst>
            </p:cNvPr>
            <p:cNvCxnSpPr>
              <a:stCxn id="14" idx="3"/>
              <a:endCxn id="16" idx="1"/>
            </p:cNvCxnSpPr>
            <p:nvPr/>
          </p:nvCxnSpPr>
          <p:spPr>
            <a:xfrm>
              <a:off x="2032846" y="3093989"/>
              <a:ext cx="894889"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641B7C2E-F946-4D0D-9477-F925E35A5385}"/>
                </a:ext>
              </a:extLst>
            </p:cNvPr>
            <p:cNvCxnSpPr>
              <a:stCxn id="16" idx="3"/>
              <a:endCxn id="17" idx="1"/>
            </p:cNvCxnSpPr>
            <p:nvPr/>
          </p:nvCxnSpPr>
          <p:spPr>
            <a:xfrm>
              <a:off x="4129237" y="3093989"/>
              <a:ext cx="896944"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BC3E0949-8D6A-4C3C-B4AD-5AED388DD535}"/>
                </a:ext>
              </a:extLst>
            </p:cNvPr>
            <p:cNvCxnSpPr>
              <a:stCxn id="17" idx="3"/>
              <a:endCxn id="18" idx="1"/>
            </p:cNvCxnSpPr>
            <p:nvPr/>
          </p:nvCxnSpPr>
          <p:spPr>
            <a:xfrm>
              <a:off x="6227683" y="3093989"/>
              <a:ext cx="192849"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DDD297D-9797-4C88-9C51-865E6715288F}"/>
                </a:ext>
              </a:extLst>
            </p:cNvPr>
            <p:cNvCxnSpPr>
              <a:stCxn id="14" idx="2"/>
              <a:endCxn id="59" idx="0"/>
            </p:cNvCxnSpPr>
            <p:nvPr/>
          </p:nvCxnSpPr>
          <p:spPr>
            <a:xfrm flipH="1">
              <a:off x="1413326" y="3311694"/>
              <a:ext cx="3361"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5FE11F17-6474-4727-A96B-705A6058DA92}"/>
                </a:ext>
              </a:extLst>
            </p:cNvPr>
            <p:cNvGrpSpPr/>
            <p:nvPr/>
          </p:nvGrpSpPr>
          <p:grpSpPr>
            <a:xfrm>
              <a:off x="4960140" y="3442136"/>
              <a:ext cx="1332598" cy="1664115"/>
              <a:chOff x="2160357" y="3625017"/>
              <a:chExt cx="1332598" cy="1664115"/>
            </a:xfrm>
          </p:grpSpPr>
          <p:sp>
            <p:nvSpPr>
              <p:cNvPr id="54" name="모서리가 둥근 직사각형 99">
                <a:extLst>
                  <a:ext uri="{FF2B5EF4-FFF2-40B4-BE49-F238E27FC236}">
                    <a16:creationId xmlns:a16="http://schemas.microsoft.com/office/drawing/2014/main" id="{62AD7F4E-466B-488F-AE09-BF12C42AE2D5}"/>
                  </a:ext>
                </a:extLst>
              </p:cNvPr>
              <p:cNvSpPr/>
              <p:nvPr/>
            </p:nvSpPr>
            <p:spPr>
              <a:xfrm>
                <a:off x="2160357" y="3625017"/>
                <a:ext cx="1332598" cy="1664115"/>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5" name="그룹 54">
                <a:extLst>
                  <a:ext uri="{FF2B5EF4-FFF2-40B4-BE49-F238E27FC236}">
                    <a16:creationId xmlns:a16="http://schemas.microsoft.com/office/drawing/2014/main" id="{E0B3A710-F25A-4864-860D-819AC6C47FF3}"/>
                  </a:ext>
                </a:extLst>
              </p:cNvPr>
              <p:cNvGrpSpPr/>
              <p:nvPr/>
            </p:nvGrpSpPr>
            <p:grpSpPr>
              <a:xfrm>
                <a:off x="2205251" y="3738269"/>
                <a:ext cx="1245815" cy="1404348"/>
                <a:chOff x="1887839" y="3353227"/>
                <a:chExt cx="1607483" cy="1191483"/>
              </a:xfrm>
            </p:grpSpPr>
            <p:sp>
              <p:nvSpPr>
                <p:cNvPr id="56" name="모서리가 둥근 직사각형 101">
                  <a:extLst>
                    <a:ext uri="{FF2B5EF4-FFF2-40B4-BE49-F238E27FC236}">
                      <a16:creationId xmlns:a16="http://schemas.microsoft.com/office/drawing/2014/main" id="{A2327349-A77E-4D44-9165-569FCF073A33}"/>
                    </a:ext>
                  </a:extLst>
                </p:cNvPr>
                <p:cNvSpPr/>
                <p:nvPr/>
              </p:nvSpPr>
              <p:spPr>
                <a:xfrm>
                  <a:off x="1887839" y="3353227"/>
                  <a:ext cx="1607483" cy="353276"/>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VectorSlicer</a:t>
                  </a:r>
                </a:p>
              </p:txBody>
            </p:sp>
            <p:sp>
              <p:nvSpPr>
                <p:cNvPr id="57" name="모서리가 둥근 직사각형 102">
                  <a:extLst>
                    <a:ext uri="{FF2B5EF4-FFF2-40B4-BE49-F238E27FC236}">
                      <a16:creationId xmlns:a16="http://schemas.microsoft.com/office/drawing/2014/main" id="{23B93B69-6A80-430D-BC1B-2476761B9FBA}"/>
                    </a:ext>
                  </a:extLst>
                </p:cNvPr>
                <p:cNvSpPr/>
                <p:nvPr/>
              </p:nvSpPr>
              <p:spPr>
                <a:xfrm>
                  <a:off x="1887839" y="3772331"/>
                  <a:ext cx="1607483" cy="353276"/>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RFormula</a:t>
                  </a:r>
                </a:p>
              </p:txBody>
            </p:sp>
            <p:sp>
              <p:nvSpPr>
                <p:cNvPr id="58" name="모서리가 둥근 직사각형 103">
                  <a:extLst>
                    <a:ext uri="{FF2B5EF4-FFF2-40B4-BE49-F238E27FC236}">
                      <a16:creationId xmlns:a16="http://schemas.microsoft.com/office/drawing/2014/main" id="{6C0737ED-40CA-4821-A050-0DCB42DF4B6E}"/>
                    </a:ext>
                  </a:extLst>
                </p:cNvPr>
                <p:cNvSpPr/>
                <p:nvPr/>
              </p:nvSpPr>
              <p:spPr>
                <a:xfrm>
                  <a:off x="1887839" y="4191434"/>
                  <a:ext cx="1607483" cy="353276"/>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ChiSqSelector</a:t>
                  </a:r>
                </a:p>
              </p:txBody>
            </p:sp>
          </p:grpSp>
        </p:grpSp>
        <p:cxnSp>
          <p:nvCxnSpPr>
            <p:cNvPr id="24" name="직선 연결선 23">
              <a:extLst>
                <a:ext uri="{FF2B5EF4-FFF2-40B4-BE49-F238E27FC236}">
                  <a16:creationId xmlns:a16="http://schemas.microsoft.com/office/drawing/2014/main" id="{FA03BCDA-1155-4A19-9684-B04D6DDD8F57}"/>
                </a:ext>
              </a:extLst>
            </p:cNvPr>
            <p:cNvCxnSpPr>
              <a:stCxn id="17" idx="2"/>
              <a:endCxn id="54" idx="0"/>
            </p:cNvCxnSpPr>
            <p:nvPr/>
          </p:nvCxnSpPr>
          <p:spPr>
            <a:xfrm flipH="1">
              <a:off x="5626439" y="3311694"/>
              <a:ext cx="493" cy="1304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nvGrpSpPr>
            <p:cNvPr id="25" name="그룹 24">
              <a:extLst>
                <a:ext uri="{FF2B5EF4-FFF2-40B4-BE49-F238E27FC236}">
                  <a16:creationId xmlns:a16="http://schemas.microsoft.com/office/drawing/2014/main" id="{00A198CB-CC7E-409F-96DF-E85CB22644A3}"/>
                </a:ext>
              </a:extLst>
            </p:cNvPr>
            <p:cNvGrpSpPr/>
            <p:nvPr/>
          </p:nvGrpSpPr>
          <p:grpSpPr>
            <a:xfrm>
              <a:off x="2160357" y="3442136"/>
              <a:ext cx="1332598" cy="2831664"/>
              <a:chOff x="2160357" y="3442136"/>
              <a:chExt cx="1332598" cy="2831664"/>
            </a:xfrm>
          </p:grpSpPr>
          <p:sp>
            <p:nvSpPr>
              <p:cNvPr id="42" name="모서리가 둥근 직사각형 84">
                <a:extLst>
                  <a:ext uri="{FF2B5EF4-FFF2-40B4-BE49-F238E27FC236}">
                    <a16:creationId xmlns:a16="http://schemas.microsoft.com/office/drawing/2014/main" id="{58CDDE10-C2E2-4794-8E60-E82886A1E86C}"/>
                  </a:ext>
                </a:extLst>
              </p:cNvPr>
              <p:cNvSpPr/>
              <p:nvPr/>
            </p:nvSpPr>
            <p:spPr>
              <a:xfrm>
                <a:off x="2160357" y="3442136"/>
                <a:ext cx="1332598" cy="2831664"/>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43" name="그룹 42">
                <a:extLst>
                  <a:ext uri="{FF2B5EF4-FFF2-40B4-BE49-F238E27FC236}">
                    <a16:creationId xmlns:a16="http://schemas.microsoft.com/office/drawing/2014/main" id="{979F29BC-D9FB-46A8-86B1-7D2D092C52C2}"/>
                  </a:ext>
                </a:extLst>
              </p:cNvPr>
              <p:cNvGrpSpPr/>
              <p:nvPr/>
            </p:nvGrpSpPr>
            <p:grpSpPr>
              <a:xfrm>
                <a:off x="2197001" y="3555389"/>
                <a:ext cx="1259310" cy="2572361"/>
                <a:chOff x="2197001" y="3555389"/>
                <a:chExt cx="1259310" cy="2572361"/>
              </a:xfrm>
            </p:grpSpPr>
            <p:sp>
              <p:nvSpPr>
                <p:cNvPr id="44" name="모서리가 둥근 직사각형 86">
                  <a:extLst>
                    <a:ext uri="{FF2B5EF4-FFF2-40B4-BE49-F238E27FC236}">
                      <a16:creationId xmlns:a16="http://schemas.microsoft.com/office/drawing/2014/main" id="{824D270C-6535-47D3-86E4-40ABCACD88E8}"/>
                    </a:ext>
                  </a:extLst>
                </p:cNvPr>
                <p:cNvSpPr/>
                <p:nvPr/>
              </p:nvSpPr>
              <p:spPr>
                <a:xfrm>
                  <a:off x="2197001" y="3555389"/>
                  <a:ext cx="1245815" cy="202919"/>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Tokenizer</a:t>
                  </a:r>
                </a:p>
              </p:txBody>
            </p:sp>
            <p:sp>
              <p:nvSpPr>
                <p:cNvPr id="45" name="모서리가 둥근 직사각형 87">
                  <a:extLst>
                    <a:ext uri="{FF2B5EF4-FFF2-40B4-BE49-F238E27FC236}">
                      <a16:creationId xmlns:a16="http://schemas.microsoft.com/office/drawing/2014/main" id="{D9045548-1204-4E3F-98EF-86C5C666D72B}"/>
                    </a:ext>
                  </a:extLst>
                </p:cNvPr>
                <p:cNvSpPr/>
                <p:nvPr/>
              </p:nvSpPr>
              <p:spPr>
                <a:xfrm>
                  <a:off x="2197001" y="3796119"/>
                  <a:ext cx="1245815" cy="281254"/>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StopWords</a:t>
                  </a:r>
                </a:p>
                <a:p>
                  <a:pPr algn="ctr"/>
                  <a:r>
                    <a:rPr lang="en-US" altLang="ko-KR" sz="1000" dirty="0">
                      <a:solidFill>
                        <a:srgbClr val="1F45BC"/>
                      </a:solidFill>
                      <a:latin typeface="SamsungOne-400" panose="020B0503030303020204" pitchFamily="34" charset="0"/>
                      <a:ea typeface="SamsungOne-400" panose="020B0503030303020204" pitchFamily="34" charset="0"/>
                    </a:rPr>
                    <a:t>Remover</a:t>
                  </a:r>
                </a:p>
              </p:txBody>
            </p:sp>
            <p:sp>
              <p:nvSpPr>
                <p:cNvPr id="46" name="모서리가 둥근 직사각형 88">
                  <a:extLst>
                    <a:ext uri="{FF2B5EF4-FFF2-40B4-BE49-F238E27FC236}">
                      <a16:creationId xmlns:a16="http://schemas.microsoft.com/office/drawing/2014/main" id="{DE399611-8C26-40CF-805B-8572EED24E80}"/>
                    </a:ext>
                  </a:extLst>
                </p:cNvPr>
                <p:cNvSpPr/>
                <p:nvPr/>
              </p:nvSpPr>
              <p:spPr>
                <a:xfrm>
                  <a:off x="2197001" y="4113049"/>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n-gram</a:t>
                  </a:r>
                </a:p>
              </p:txBody>
            </p:sp>
            <p:sp>
              <p:nvSpPr>
                <p:cNvPr id="47" name="모서리가 둥근 직사각형 89">
                  <a:extLst>
                    <a:ext uri="{FF2B5EF4-FFF2-40B4-BE49-F238E27FC236}">
                      <a16:creationId xmlns:a16="http://schemas.microsoft.com/office/drawing/2014/main" id="{F87D41D6-BED4-429D-A585-814D53CFA170}"/>
                    </a:ext>
                  </a:extLst>
                </p:cNvPr>
                <p:cNvSpPr/>
                <p:nvPr/>
              </p:nvSpPr>
              <p:spPr>
                <a:xfrm>
                  <a:off x="2210496" y="4352386"/>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Binarizer</a:t>
                  </a:r>
                </a:p>
              </p:txBody>
            </p:sp>
            <p:sp>
              <p:nvSpPr>
                <p:cNvPr id="48" name="모서리가 둥근 직사각형 90">
                  <a:extLst>
                    <a:ext uri="{FF2B5EF4-FFF2-40B4-BE49-F238E27FC236}">
                      <a16:creationId xmlns:a16="http://schemas.microsoft.com/office/drawing/2014/main" id="{DD457C22-74B8-4172-B744-082915C1A774}"/>
                    </a:ext>
                  </a:extLst>
                </p:cNvPr>
                <p:cNvSpPr/>
                <p:nvPr/>
              </p:nvSpPr>
              <p:spPr>
                <a:xfrm>
                  <a:off x="2210496" y="4591723"/>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PCA</a:t>
                  </a:r>
                </a:p>
              </p:txBody>
            </p:sp>
            <p:sp>
              <p:nvSpPr>
                <p:cNvPr id="49" name="모서리가 둥근 직사각형 135">
                  <a:extLst>
                    <a:ext uri="{FF2B5EF4-FFF2-40B4-BE49-F238E27FC236}">
                      <a16:creationId xmlns:a16="http://schemas.microsoft.com/office/drawing/2014/main" id="{B941ECE6-E4C8-46CB-B389-F8A9CBBDDE4E}"/>
                    </a:ext>
                  </a:extLst>
                </p:cNvPr>
                <p:cNvSpPr/>
                <p:nvPr/>
              </p:nvSpPr>
              <p:spPr>
                <a:xfrm>
                  <a:off x="2197001" y="4824997"/>
                  <a:ext cx="1245815" cy="281254"/>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Polynomial</a:t>
                  </a:r>
                </a:p>
                <a:p>
                  <a:pPr algn="ctr"/>
                  <a:r>
                    <a:rPr lang="en-US" altLang="ko-KR" sz="1000" dirty="0">
                      <a:solidFill>
                        <a:srgbClr val="1F45BC"/>
                      </a:solidFill>
                      <a:latin typeface="SamsungOne-400" panose="020B0503030303020204" pitchFamily="34" charset="0"/>
                      <a:ea typeface="SamsungOne-400" panose="020B0503030303020204" pitchFamily="34" charset="0"/>
                    </a:rPr>
                    <a:t>Expansion</a:t>
                  </a:r>
                </a:p>
              </p:txBody>
            </p:sp>
            <p:sp>
              <p:nvSpPr>
                <p:cNvPr id="50" name="모서리가 둥근 직사각형 136">
                  <a:extLst>
                    <a:ext uri="{FF2B5EF4-FFF2-40B4-BE49-F238E27FC236}">
                      <a16:creationId xmlns:a16="http://schemas.microsoft.com/office/drawing/2014/main" id="{62AF93F8-CF4E-4F18-B774-4961BD3B0755}"/>
                    </a:ext>
                  </a:extLst>
                </p:cNvPr>
                <p:cNvSpPr/>
                <p:nvPr/>
              </p:nvSpPr>
              <p:spPr>
                <a:xfrm>
                  <a:off x="2197001" y="5135577"/>
                  <a:ext cx="1245815" cy="281254"/>
                </a:xfrm>
                <a:prstGeom prst="roundRect">
                  <a:avLst>
                    <a:gd name="adj" fmla="val 461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Discrete Cosine Transform(DCT)</a:t>
                  </a:r>
                </a:p>
              </p:txBody>
            </p:sp>
            <p:sp>
              <p:nvSpPr>
                <p:cNvPr id="51" name="모서리가 둥근 직사각형 137">
                  <a:extLst>
                    <a:ext uri="{FF2B5EF4-FFF2-40B4-BE49-F238E27FC236}">
                      <a16:creationId xmlns:a16="http://schemas.microsoft.com/office/drawing/2014/main" id="{AB576AE8-1028-451E-9A0E-2FD0836D2743}"/>
                    </a:ext>
                  </a:extLst>
                </p:cNvPr>
                <p:cNvSpPr/>
                <p:nvPr/>
              </p:nvSpPr>
              <p:spPr>
                <a:xfrm>
                  <a:off x="2197001" y="5446157"/>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Stringlndexer</a:t>
                  </a:r>
                </a:p>
              </p:txBody>
            </p:sp>
            <p:sp>
              <p:nvSpPr>
                <p:cNvPr id="52" name="모서리가 둥근 직사각형 138">
                  <a:extLst>
                    <a:ext uri="{FF2B5EF4-FFF2-40B4-BE49-F238E27FC236}">
                      <a16:creationId xmlns:a16="http://schemas.microsoft.com/office/drawing/2014/main" id="{A20BAC03-3DA5-45C0-9EB3-550364A69EAF}"/>
                    </a:ext>
                  </a:extLst>
                </p:cNvPr>
                <p:cNvSpPr/>
                <p:nvPr/>
              </p:nvSpPr>
              <p:spPr>
                <a:xfrm>
                  <a:off x="2210496" y="5685494"/>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IndexToString</a:t>
                  </a:r>
                </a:p>
              </p:txBody>
            </p:sp>
            <p:sp>
              <p:nvSpPr>
                <p:cNvPr id="53" name="모서리가 둥근 직사각형 139">
                  <a:extLst>
                    <a:ext uri="{FF2B5EF4-FFF2-40B4-BE49-F238E27FC236}">
                      <a16:creationId xmlns:a16="http://schemas.microsoft.com/office/drawing/2014/main" id="{627EA3B2-F956-4223-BB1D-1ED32A1BF461}"/>
                    </a:ext>
                  </a:extLst>
                </p:cNvPr>
                <p:cNvSpPr/>
                <p:nvPr/>
              </p:nvSpPr>
              <p:spPr>
                <a:xfrm>
                  <a:off x="2210496" y="5924831"/>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OneHotEncoder</a:t>
                  </a:r>
                </a:p>
              </p:txBody>
            </p:sp>
          </p:grpSp>
        </p:grpSp>
        <p:grpSp>
          <p:nvGrpSpPr>
            <p:cNvPr id="26" name="그룹 25">
              <a:extLst>
                <a:ext uri="{FF2B5EF4-FFF2-40B4-BE49-F238E27FC236}">
                  <a16:creationId xmlns:a16="http://schemas.microsoft.com/office/drawing/2014/main" id="{400518EC-2BB7-4DFD-A4F7-3A61BDC2CDD1}"/>
                </a:ext>
              </a:extLst>
            </p:cNvPr>
            <p:cNvGrpSpPr/>
            <p:nvPr/>
          </p:nvGrpSpPr>
          <p:grpSpPr>
            <a:xfrm>
              <a:off x="3548197" y="3442136"/>
              <a:ext cx="1332598" cy="2831664"/>
              <a:chOff x="2160357" y="3442136"/>
              <a:chExt cx="1332598" cy="2831664"/>
            </a:xfrm>
          </p:grpSpPr>
          <p:sp>
            <p:nvSpPr>
              <p:cNvPr id="30" name="모서리가 둥근 직사각형 144">
                <a:extLst>
                  <a:ext uri="{FF2B5EF4-FFF2-40B4-BE49-F238E27FC236}">
                    <a16:creationId xmlns:a16="http://schemas.microsoft.com/office/drawing/2014/main" id="{69AF70B3-DEF8-4C09-8B7E-A4FB577F2620}"/>
                  </a:ext>
                </a:extLst>
              </p:cNvPr>
              <p:cNvSpPr/>
              <p:nvPr/>
            </p:nvSpPr>
            <p:spPr>
              <a:xfrm>
                <a:off x="2160357" y="3442136"/>
                <a:ext cx="1332598" cy="2831664"/>
              </a:xfrm>
              <a:prstGeom prst="roundRect">
                <a:avLst>
                  <a:gd name="adj" fmla="val 115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31" name="그룹 30">
                <a:extLst>
                  <a:ext uri="{FF2B5EF4-FFF2-40B4-BE49-F238E27FC236}">
                    <a16:creationId xmlns:a16="http://schemas.microsoft.com/office/drawing/2014/main" id="{E038559E-5463-45AF-9E8F-6810BC804BF0}"/>
                  </a:ext>
                </a:extLst>
              </p:cNvPr>
              <p:cNvGrpSpPr/>
              <p:nvPr/>
            </p:nvGrpSpPr>
            <p:grpSpPr>
              <a:xfrm>
                <a:off x="2197001" y="3555389"/>
                <a:ext cx="1267560" cy="2500239"/>
                <a:chOff x="2197001" y="3555389"/>
                <a:chExt cx="1267560" cy="2500239"/>
              </a:xfrm>
            </p:grpSpPr>
            <p:sp>
              <p:nvSpPr>
                <p:cNvPr id="32" name="모서리가 둥근 직사각형 146">
                  <a:extLst>
                    <a:ext uri="{FF2B5EF4-FFF2-40B4-BE49-F238E27FC236}">
                      <a16:creationId xmlns:a16="http://schemas.microsoft.com/office/drawing/2014/main" id="{989350F7-63B0-4A65-BB57-7A32B6582808}"/>
                    </a:ext>
                  </a:extLst>
                </p:cNvPr>
                <p:cNvSpPr/>
                <p:nvPr/>
              </p:nvSpPr>
              <p:spPr>
                <a:xfrm>
                  <a:off x="2197001" y="3555389"/>
                  <a:ext cx="1245815" cy="202919"/>
                </a:xfrm>
                <a:prstGeom prst="roundRect">
                  <a:avLst>
                    <a:gd name="adj" fmla="val 50000"/>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Interaction</a:t>
                  </a:r>
                </a:p>
              </p:txBody>
            </p:sp>
            <p:sp>
              <p:nvSpPr>
                <p:cNvPr id="33" name="모서리가 둥근 직사각형 148">
                  <a:extLst>
                    <a:ext uri="{FF2B5EF4-FFF2-40B4-BE49-F238E27FC236}">
                      <a16:creationId xmlns:a16="http://schemas.microsoft.com/office/drawing/2014/main" id="{1DEC2CF9-B826-4E9F-AEAE-F689E19A4CB4}"/>
                    </a:ext>
                  </a:extLst>
                </p:cNvPr>
                <p:cNvSpPr/>
                <p:nvPr/>
              </p:nvSpPr>
              <p:spPr>
                <a:xfrm>
                  <a:off x="2197001" y="3793009"/>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Normalizer</a:t>
                  </a:r>
                </a:p>
              </p:txBody>
            </p:sp>
            <p:sp>
              <p:nvSpPr>
                <p:cNvPr id="34" name="모서리가 둥근 직사각형 149">
                  <a:extLst>
                    <a:ext uri="{FF2B5EF4-FFF2-40B4-BE49-F238E27FC236}">
                      <a16:creationId xmlns:a16="http://schemas.microsoft.com/office/drawing/2014/main" id="{BF023DCA-FD80-4784-B5A1-5BCDDA1D006E}"/>
                    </a:ext>
                  </a:extLst>
                </p:cNvPr>
                <p:cNvSpPr/>
                <p:nvPr/>
              </p:nvSpPr>
              <p:spPr>
                <a:xfrm>
                  <a:off x="2210496" y="4032346"/>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StandardScaler</a:t>
                  </a:r>
                </a:p>
              </p:txBody>
            </p:sp>
            <p:sp>
              <p:nvSpPr>
                <p:cNvPr id="35" name="모서리가 둥근 직사각형 150">
                  <a:extLst>
                    <a:ext uri="{FF2B5EF4-FFF2-40B4-BE49-F238E27FC236}">
                      <a16:creationId xmlns:a16="http://schemas.microsoft.com/office/drawing/2014/main" id="{1920288E-56D9-4EBD-B228-83A8621835DC}"/>
                    </a:ext>
                  </a:extLst>
                </p:cNvPr>
                <p:cNvSpPr/>
                <p:nvPr/>
              </p:nvSpPr>
              <p:spPr>
                <a:xfrm>
                  <a:off x="2210496" y="4271683"/>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MinMaxScaler</a:t>
                  </a:r>
                </a:p>
              </p:txBody>
            </p:sp>
            <p:sp>
              <p:nvSpPr>
                <p:cNvPr id="36" name="모서리가 둥근 직사각형 153">
                  <a:extLst>
                    <a:ext uri="{FF2B5EF4-FFF2-40B4-BE49-F238E27FC236}">
                      <a16:creationId xmlns:a16="http://schemas.microsoft.com/office/drawing/2014/main" id="{17AADAAC-C730-4833-82E4-3FAFE9255ED9}"/>
                    </a:ext>
                  </a:extLst>
                </p:cNvPr>
                <p:cNvSpPr/>
                <p:nvPr/>
              </p:nvSpPr>
              <p:spPr>
                <a:xfrm>
                  <a:off x="2205251" y="4509303"/>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MaxAbsScaler</a:t>
                  </a:r>
                </a:p>
              </p:txBody>
            </p:sp>
            <p:sp>
              <p:nvSpPr>
                <p:cNvPr id="37" name="모서리가 둥근 직사각형 154">
                  <a:extLst>
                    <a:ext uri="{FF2B5EF4-FFF2-40B4-BE49-F238E27FC236}">
                      <a16:creationId xmlns:a16="http://schemas.microsoft.com/office/drawing/2014/main" id="{D97F6FBC-8CDF-4E9C-9700-E4CFCA3BB9B1}"/>
                    </a:ext>
                  </a:extLst>
                </p:cNvPr>
                <p:cNvSpPr/>
                <p:nvPr/>
              </p:nvSpPr>
              <p:spPr>
                <a:xfrm>
                  <a:off x="2218746" y="4748640"/>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Bucketizer</a:t>
                  </a:r>
                </a:p>
              </p:txBody>
            </p:sp>
            <p:sp>
              <p:nvSpPr>
                <p:cNvPr id="38" name="모서리가 둥근 직사각형 155">
                  <a:extLst>
                    <a:ext uri="{FF2B5EF4-FFF2-40B4-BE49-F238E27FC236}">
                      <a16:creationId xmlns:a16="http://schemas.microsoft.com/office/drawing/2014/main" id="{E18BB6E8-6C38-4A26-97BB-CF4D8D831C8A}"/>
                    </a:ext>
                  </a:extLst>
                </p:cNvPr>
                <p:cNvSpPr/>
                <p:nvPr/>
              </p:nvSpPr>
              <p:spPr>
                <a:xfrm>
                  <a:off x="2210495" y="4986260"/>
                  <a:ext cx="1245815" cy="282542"/>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Elementwise</a:t>
                  </a:r>
                </a:p>
                <a:p>
                  <a:pPr algn="ctr"/>
                  <a:r>
                    <a:rPr lang="en-US" altLang="ko-KR" sz="1000" dirty="0">
                      <a:solidFill>
                        <a:srgbClr val="1F45BC"/>
                      </a:solidFill>
                      <a:latin typeface="SamsungOne-400" panose="020B0503030303020204" pitchFamily="34" charset="0"/>
                      <a:ea typeface="SamsungOne-400" panose="020B0503030303020204" pitchFamily="34" charset="0"/>
                    </a:rPr>
                    <a:t>Product</a:t>
                  </a:r>
                </a:p>
              </p:txBody>
            </p:sp>
            <p:sp>
              <p:nvSpPr>
                <p:cNvPr id="39" name="모서리가 둥근 직사각형 156">
                  <a:extLst>
                    <a:ext uri="{FF2B5EF4-FFF2-40B4-BE49-F238E27FC236}">
                      <a16:creationId xmlns:a16="http://schemas.microsoft.com/office/drawing/2014/main" id="{E2DE2E34-A2C6-41AC-BE71-CFA207A4C994}"/>
                    </a:ext>
                  </a:extLst>
                </p:cNvPr>
                <p:cNvSpPr/>
                <p:nvPr/>
              </p:nvSpPr>
              <p:spPr>
                <a:xfrm>
                  <a:off x="2213997" y="5302835"/>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SQLTransformer</a:t>
                  </a:r>
                </a:p>
              </p:txBody>
            </p:sp>
            <p:sp>
              <p:nvSpPr>
                <p:cNvPr id="40" name="모서리가 둥근 직사각형 157">
                  <a:extLst>
                    <a:ext uri="{FF2B5EF4-FFF2-40B4-BE49-F238E27FC236}">
                      <a16:creationId xmlns:a16="http://schemas.microsoft.com/office/drawing/2014/main" id="{4CD4CF70-57FC-4358-BD9F-206B3344629A}"/>
                    </a:ext>
                  </a:extLst>
                </p:cNvPr>
                <p:cNvSpPr/>
                <p:nvPr/>
              </p:nvSpPr>
              <p:spPr>
                <a:xfrm>
                  <a:off x="2203748" y="5538090"/>
                  <a:ext cx="1245815" cy="202919"/>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VectorAssembler</a:t>
                  </a:r>
                </a:p>
              </p:txBody>
            </p:sp>
            <p:sp>
              <p:nvSpPr>
                <p:cNvPr id="41" name="모서리가 둥근 직사각형 158">
                  <a:extLst>
                    <a:ext uri="{FF2B5EF4-FFF2-40B4-BE49-F238E27FC236}">
                      <a16:creationId xmlns:a16="http://schemas.microsoft.com/office/drawing/2014/main" id="{37A3D9BA-65C5-4DDE-83AC-314A9BC8E444}"/>
                    </a:ext>
                  </a:extLst>
                </p:cNvPr>
                <p:cNvSpPr/>
                <p:nvPr/>
              </p:nvSpPr>
              <p:spPr>
                <a:xfrm>
                  <a:off x="2203748" y="5773345"/>
                  <a:ext cx="1245815" cy="282283"/>
                </a:xfrm>
                <a:prstGeom prst="roundRect">
                  <a:avLst>
                    <a:gd name="adj" fmla="val 48674"/>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400" panose="020B0503030303020204" pitchFamily="34" charset="0"/>
                      <a:ea typeface="SamsungOne-400" panose="020B0503030303020204" pitchFamily="34" charset="0"/>
                    </a:rPr>
                    <a:t>Quantile</a:t>
                  </a:r>
                </a:p>
                <a:p>
                  <a:pPr algn="ctr"/>
                  <a:r>
                    <a:rPr lang="en-US" altLang="ko-KR" sz="1000" dirty="0">
                      <a:solidFill>
                        <a:srgbClr val="1F45BC"/>
                      </a:solidFill>
                      <a:latin typeface="SamsungOne-400" panose="020B0503030303020204" pitchFamily="34" charset="0"/>
                      <a:ea typeface="SamsungOne-400" panose="020B0503030303020204" pitchFamily="34" charset="0"/>
                    </a:rPr>
                    <a:t>Discretizer</a:t>
                  </a:r>
                </a:p>
              </p:txBody>
            </p:sp>
          </p:grpSp>
        </p:grpSp>
        <p:grpSp>
          <p:nvGrpSpPr>
            <p:cNvPr id="27" name="그룹 26">
              <a:extLst>
                <a:ext uri="{FF2B5EF4-FFF2-40B4-BE49-F238E27FC236}">
                  <a16:creationId xmlns:a16="http://schemas.microsoft.com/office/drawing/2014/main" id="{E6FCAE4C-149B-4537-92B6-E805C9863D6C}"/>
                </a:ext>
              </a:extLst>
            </p:cNvPr>
            <p:cNvGrpSpPr/>
            <p:nvPr/>
          </p:nvGrpSpPr>
          <p:grpSpPr>
            <a:xfrm>
              <a:off x="2833006" y="3311694"/>
              <a:ext cx="1387840" cy="136792"/>
              <a:chOff x="2833006" y="3311694"/>
              <a:chExt cx="1387840" cy="136792"/>
            </a:xfrm>
          </p:grpSpPr>
          <p:cxnSp>
            <p:nvCxnSpPr>
              <p:cNvPr id="28" name="꺾인 연결선 160">
                <a:extLst>
                  <a:ext uri="{FF2B5EF4-FFF2-40B4-BE49-F238E27FC236}">
                    <a16:creationId xmlns:a16="http://schemas.microsoft.com/office/drawing/2014/main" id="{3CBD5296-D242-4F2E-A232-9CB37B297607}"/>
                  </a:ext>
                </a:extLst>
              </p:cNvPr>
              <p:cNvCxnSpPr>
                <a:stCxn id="42" idx="0"/>
                <a:endCxn id="30" idx="0"/>
              </p:cNvCxnSpPr>
              <p:nvPr/>
            </p:nvCxnSpPr>
            <p:spPr>
              <a:xfrm rot="5400000" flipH="1" flipV="1">
                <a:off x="3520576" y="2748216"/>
                <a:ext cx="12700" cy="1387840"/>
              </a:xfrm>
              <a:prstGeom prst="bentConnector3">
                <a:avLst>
                  <a:gd name="adj1" fmla="val 600000"/>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2AD1134D-283B-4488-9D13-B801D254860B}"/>
                  </a:ext>
                </a:extLst>
              </p:cNvPr>
              <p:cNvCxnSpPr>
                <a:stCxn id="16" idx="2"/>
              </p:cNvCxnSpPr>
              <p:nvPr/>
            </p:nvCxnSpPr>
            <p:spPr>
              <a:xfrm flipH="1">
                <a:off x="3526926" y="3311694"/>
                <a:ext cx="1560" cy="6522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1900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Các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r>
              <a:rPr lang="vi-VN" altLang="ko-KR" dirty="0">
                <a:latin typeface="iCiel Samsung Sharp Sans Bold" pitchFamily="2" charset="0"/>
                <a:ea typeface="iCiel Samsung Sharp Sans Bold" pitchFamily="2" charset="0"/>
                <a:cs typeface="iCiel Samsung Sharp Sans Bold" pitchFamily="2" charset="0"/>
              </a:rPr>
              <a:t> 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4417128" cy="914400"/>
          </a:xfrm>
        </p:spPr>
        <p:txBody>
          <a:bodyPr/>
          <a:lstStyle/>
          <a:p>
            <a:r>
              <a:rPr lang="vi-VN" altLang="ko-KR" dirty="0"/>
              <a:t>Giám sát</a:t>
            </a:r>
            <a:endParaRPr lang="en-US" altLang="ko-KR" dirty="0"/>
          </a:p>
          <a:p>
            <a:pPr lvl="1"/>
            <a:r>
              <a:rPr lang="vi-VN" altLang="ko-KR" dirty="0"/>
              <a:t>Cách đào tạo mô hình bằng dữ liệu đầu vào và dữ liệu câu trả lời đúng tương ứng (nhãn)</a:t>
            </a:r>
            <a:endParaRPr lang="en" altLang="ko-KR" dirty="0"/>
          </a:p>
          <a:p>
            <a:r>
              <a:rPr lang="vi-VN" altLang="ko-KR" dirty="0"/>
              <a:t>Không giám sát</a:t>
            </a:r>
            <a:endParaRPr lang="en-US" altLang="ko-KR" dirty="0"/>
          </a:p>
          <a:p>
            <a:pPr lvl="1"/>
            <a:r>
              <a:rPr lang="en-US" altLang="ko-KR" dirty="0" err="1"/>
              <a:t>Chỉ</a:t>
            </a:r>
            <a:r>
              <a:rPr lang="en-US" altLang="ko-KR" dirty="0"/>
              <a:t> </a:t>
            </a:r>
            <a:r>
              <a:rPr lang="en-US" altLang="ko-KR" dirty="0" err="1"/>
              <a:t>học</a:t>
            </a:r>
            <a:r>
              <a:rPr lang="en-US" altLang="ko-KR" dirty="0"/>
              <a:t> </a:t>
            </a:r>
            <a:r>
              <a:rPr lang="en-US" altLang="ko-KR" dirty="0" err="1"/>
              <a:t>với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câu</a:t>
            </a:r>
            <a:r>
              <a:rPr lang="en-US" altLang="ko-KR" dirty="0"/>
              <a:t> </a:t>
            </a:r>
            <a:r>
              <a:rPr lang="en-US" altLang="ko-KR" dirty="0" err="1"/>
              <a:t>trả</a:t>
            </a:r>
            <a:r>
              <a:rPr lang="en-US" altLang="ko-KR" dirty="0"/>
              <a:t> </a:t>
            </a:r>
            <a:r>
              <a:rPr lang="en-US" altLang="ko-KR" dirty="0" err="1"/>
              <a:t>lời</a:t>
            </a:r>
            <a:r>
              <a:rPr lang="en-US" altLang="ko-KR" dirty="0"/>
              <a:t> </a:t>
            </a:r>
            <a:r>
              <a:rPr lang="en-US" altLang="ko-KR" dirty="0" err="1"/>
              <a:t>đúng</a:t>
            </a:r>
            <a:endParaRPr lang="en" altLang="ko-KR" dirty="0"/>
          </a:p>
          <a:p>
            <a:r>
              <a:rPr lang="vi-VN" altLang="ko-KR" dirty="0"/>
              <a:t>Tăng cường hơn</a:t>
            </a:r>
            <a:endParaRPr lang="en" altLang="ko-KR" dirty="0"/>
          </a:p>
          <a:p>
            <a:pPr lvl="1"/>
            <a:r>
              <a:rPr lang="vi-VN" altLang="ko-KR" dirty="0"/>
              <a:t>Cho phép một tác nhân học hỏi trong một môi trường tương tác bằng cách thử và sai bằng cách sử dụng phản hồi từ các hành động và trải nghiệm của chính nó</a:t>
            </a:r>
            <a:endParaRPr lang="ko-KR" altLang="en-US" dirty="0"/>
          </a:p>
        </p:txBody>
      </p:sp>
      <p:grpSp>
        <p:nvGrpSpPr>
          <p:cNvPr id="11" name="그룹 10">
            <a:extLst>
              <a:ext uri="{FF2B5EF4-FFF2-40B4-BE49-F238E27FC236}">
                <a16:creationId xmlns:a16="http://schemas.microsoft.com/office/drawing/2014/main" id="{21742750-5632-4178-869E-654F4AF63D03}"/>
              </a:ext>
            </a:extLst>
          </p:cNvPr>
          <p:cNvGrpSpPr/>
          <p:nvPr/>
        </p:nvGrpSpPr>
        <p:grpSpPr>
          <a:xfrm>
            <a:off x="5328459" y="2528888"/>
            <a:ext cx="3567212" cy="3231832"/>
            <a:chOff x="5778401" y="2528888"/>
            <a:chExt cx="3567212" cy="3231832"/>
          </a:xfrm>
        </p:grpSpPr>
        <p:pic>
          <p:nvPicPr>
            <p:cNvPr id="12" name="그림 11">
              <a:extLst>
                <a:ext uri="{FF2B5EF4-FFF2-40B4-BE49-F238E27FC236}">
                  <a16:creationId xmlns:a16="http://schemas.microsoft.com/office/drawing/2014/main" id="{E447D918-37D1-4F61-BF68-BFE79997DF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8401" y="2528888"/>
              <a:ext cx="3567212" cy="3231832"/>
            </a:xfrm>
            <a:prstGeom prst="rect">
              <a:avLst/>
            </a:prstGeom>
          </p:spPr>
        </p:pic>
        <p:sp>
          <p:nvSpPr>
            <p:cNvPr id="13" name="직사각형 12">
              <a:extLst>
                <a:ext uri="{FF2B5EF4-FFF2-40B4-BE49-F238E27FC236}">
                  <a16:creationId xmlns:a16="http://schemas.microsoft.com/office/drawing/2014/main" id="{45EA813A-9C86-461E-95E8-CDB4F6986BD1}"/>
                </a:ext>
              </a:extLst>
            </p:cNvPr>
            <p:cNvSpPr/>
            <p:nvPr/>
          </p:nvSpPr>
          <p:spPr>
            <a:xfrm>
              <a:off x="7094571" y="3480297"/>
              <a:ext cx="934871" cy="584775"/>
            </a:xfrm>
            <a:prstGeom prst="rect">
              <a:avLst/>
            </a:prstGeom>
          </p:spPr>
          <p:txBody>
            <a:bodyPr wrap="none">
              <a:spAutoFit/>
            </a:bodyPr>
            <a:lstStyle/>
            <a:p>
              <a:pPr algn="ctr"/>
              <a:r>
                <a:rPr lang="en-US" altLang="ko-KR" sz="1600" dirty="0">
                  <a:solidFill>
                    <a:schemeClr val="bg1"/>
                  </a:solidFill>
                  <a:latin typeface="SamsungOne-600C" panose="020B0706030303020204" pitchFamily="34" charset="0"/>
                  <a:ea typeface="SamsungOne-600C" panose="020B0706030303020204" pitchFamily="34" charset="0"/>
                </a:rPr>
                <a:t>Machine</a:t>
              </a:r>
            </a:p>
            <a:p>
              <a:pPr algn="ctr"/>
              <a:r>
                <a:rPr lang="en-US" altLang="ko-KR" sz="1600" dirty="0">
                  <a:solidFill>
                    <a:schemeClr val="bg1"/>
                  </a:solidFill>
                  <a:latin typeface="SamsungOne-600C" panose="020B0706030303020204" pitchFamily="34" charset="0"/>
                  <a:ea typeface="SamsungOne-600C" panose="020B0706030303020204" pitchFamily="34" charset="0"/>
                </a:rPr>
                <a:t>Learning</a:t>
              </a:r>
              <a:endParaRPr lang="ko-KR" altLang="en-US" sz="1600" dirty="0">
                <a:solidFill>
                  <a:schemeClr val="bg1"/>
                </a:solidFill>
                <a:latin typeface="SamsungOneKorean 400" panose="020B0503030303020204" pitchFamily="50" charset="-127"/>
                <a:ea typeface="SamsungOneKorean 400" panose="020B0503030303020204" pitchFamily="50" charset="-127"/>
              </a:endParaRPr>
            </a:p>
          </p:txBody>
        </p:sp>
        <p:sp>
          <p:nvSpPr>
            <p:cNvPr id="14" name="직사각형 13">
              <a:extLst>
                <a:ext uri="{FF2B5EF4-FFF2-40B4-BE49-F238E27FC236}">
                  <a16:creationId xmlns:a16="http://schemas.microsoft.com/office/drawing/2014/main" id="{78133FB2-FA4B-4FE8-8668-9E3EA827CB1D}"/>
                </a:ext>
              </a:extLst>
            </p:cNvPr>
            <p:cNvSpPr/>
            <p:nvPr/>
          </p:nvSpPr>
          <p:spPr>
            <a:xfrm>
              <a:off x="8370884" y="2841067"/>
              <a:ext cx="888385" cy="461665"/>
            </a:xfrm>
            <a:prstGeom prst="rect">
              <a:avLst/>
            </a:prstGeom>
          </p:spPr>
          <p:txBody>
            <a:bodyPr wrap="none">
              <a:spAutoFit/>
            </a:bodyPr>
            <a:lstStyle/>
            <a:p>
              <a:pPr algn="ctr"/>
              <a:r>
                <a:rPr lang="en-US" altLang="ko-KR" sz="1200" dirty="0">
                  <a:solidFill>
                    <a:schemeClr val="bg1"/>
                  </a:solidFill>
                  <a:latin typeface="SamsungOne-600C" panose="020B0706030303020204" pitchFamily="34" charset="0"/>
                  <a:ea typeface="SamsungOne-600C" panose="020B0706030303020204" pitchFamily="34" charset="0"/>
                </a:rPr>
                <a:t>Supervised</a:t>
              </a:r>
            </a:p>
            <a:p>
              <a:pPr algn="ctr"/>
              <a:r>
                <a:rPr lang="en-US" altLang="ko-KR" sz="1200" dirty="0">
                  <a:solidFill>
                    <a:schemeClr val="bg1"/>
                  </a:solidFill>
                  <a:latin typeface="SamsungOne-600C" panose="020B0706030303020204" pitchFamily="34" charset="0"/>
                  <a:ea typeface="SamsungOne-600C" panose="020B0706030303020204" pitchFamily="34" charset="0"/>
                </a:rPr>
                <a:t>Learning</a:t>
              </a:r>
              <a:endParaRPr lang="ko-KR" altLang="en-US" sz="1200" dirty="0">
                <a:solidFill>
                  <a:schemeClr val="bg1"/>
                </a:solidFill>
                <a:latin typeface="SamsungOne-600C" panose="020B0706030303020204" pitchFamily="34" charset="0"/>
                <a:ea typeface="SamsungOne-600C" panose="020B0706030303020204" pitchFamily="34" charset="0"/>
              </a:endParaRPr>
            </a:p>
          </p:txBody>
        </p:sp>
        <p:sp>
          <p:nvSpPr>
            <p:cNvPr id="15" name="직사각형 14">
              <a:extLst>
                <a:ext uri="{FF2B5EF4-FFF2-40B4-BE49-F238E27FC236}">
                  <a16:creationId xmlns:a16="http://schemas.microsoft.com/office/drawing/2014/main" id="{F503BCB7-EF45-4E60-BF92-B3484B113C5C}"/>
                </a:ext>
              </a:extLst>
            </p:cNvPr>
            <p:cNvSpPr/>
            <p:nvPr/>
          </p:nvSpPr>
          <p:spPr>
            <a:xfrm>
              <a:off x="5795369" y="2841066"/>
              <a:ext cx="1053494" cy="461665"/>
            </a:xfrm>
            <a:prstGeom prst="rect">
              <a:avLst/>
            </a:prstGeom>
          </p:spPr>
          <p:txBody>
            <a:bodyPr wrap="none">
              <a:spAutoFit/>
            </a:bodyPr>
            <a:lstStyle/>
            <a:p>
              <a:pPr algn="ctr"/>
              <a:r>
                <a:rPr lang="en-US" altLang="ko-KR" sz="1200" dirty="0">
                  <a:solidFill>
                    <a:schemeClr val="bg1"/>
                  </a:solidFill>
                  <a:latin typeface="SamsungOne-600C" panose="020B0706030303020204" pitchFamily="34" charset="0"/>
                  <a:ea typeface="SamsungOne-600C" panose="020B0706030303020204" pitchFamily="34" charset="0"/>
                </a:rPr>
                <a:t>Unsupervised</a:t>
              </a:r>
            </a:p>
            <a:p>
              <a:pPr algn="ctr"/>
              <a:r>
                <a:rPr lang="en-US" altLang="ko-KR" sz="1200" dirty="0">
                  <a:solidFill>
                    <a:schemeClr val="bg1"/>
                  </a:solidFill>
                  <a:latin typeface="SamsungOne-600C" panose="020B0706030303020204" pitchFamily="34" charset="0"/>
                  <a:ea typeface="SamsungOne-600C" panose="020B0706030303020204" pitchFamily="34" charset="0"/>
                </a:rPr>
                <a:t>Learning</a:t>
              </a:r>
              <a:endParaRPr lang="ko-KR" altLang="en-US" sz="1200" dirty="0">
                <a:solidFill>
                  <a:schemeClr val="bg1"/>
                </a:solidFill>
                <a:latin typeface="SamsungOne-600C" panose="020B0706030303020204" pitchFamily="34" charset="0"/>
                <a:ea typeface="SamsungOne-600C" panose="020B0706030303020204" pitchFamily="34" charset="0"/>
              </a:endParaRPr>
            </a:p>
          </p:txBody>
        </p:sp>
        <p:sp>
          <p:nvSpPr>
            <p:cNvPr id="16" name="직사각형 15">
              <a:extLst>
                <a:ext uri="{FF2B5EF4-FFF2-40B4-BE49-F238E27FC236}">
                  <a16:creationId xmlns:a16="http://schemas.microsoft.com/office/drawing/2014/main" id="{23FE208B-4892-420C-8711-08BC2B532724}"/>
                </a:ext>
              </a:extLst>
            </p:cNvPr>
            <p:cNvSpPr/>
            <p:nvPr/>
          </p:nvSpPr>
          <p:spPr>
            <a:xfrm>
              <a:off x="6997590" y="5033415"/>
              <a:ext cx="1128834" cy="461665"/>
            </a:xfrm>
            <a:prstGeom prst="rect">
              <a:avLst/>
            </a:prstGeom>
          </p:spPr>
          <p:txBody>
            <a:bodyPr wrap="none">
              <a:spAutoFit/>
            </a:bodyPr>
            <a:lstStyle/>
            <a:p>
              <a:pPr algn="ctr"/>
              <a:r>
                <a:rPr lang="en-US" altLang="ko-KR" sz="1200" dirty="0">
                  <a:solidFill>
                    <a:srgbClr val="1F45BC"/>
                  </a:solidFill>
                  <a:latin typeface="SamsungOne-600C" panose="020B0706030303020204" pitchFamily="34" charset="0"/>
                  <a:ea typeface="SamsungOne-600C" panose="020B0706030303020204" pitchFamily="34" charset="0"/>
                </a:rPr>
                <a:t>Reinforcement</a:t>
              </a:r>
            </a:p>
            <a:p>
              <a:pPr algn="ctr"/>
              <a:r>
                <a:rPr lang="en-US" altLang="ko-KR" sz="1200" dirty="0">
                  <a:solidFill>
                    <a:srgbClr val="1F45BC"/>
                  </a:solidFill>
                  <a:latin typeface="SamsungOne-600C" panose="020B0706030303020204" pitchFamily="34" charset="0"/>
                  <a:ea typeface="SamsungOne-600C" panose="020B0706030303020204" pitchFamily="34" charset="0"/>
                </a:rPr>
                <a:t>Learning</a:t>
              </a:r>
              <a:endParaRPr lang="ko-KR" altLang="en-US" sz="1200" dirty="0">
                <a:solidFill>
                  <a:srgbClr val="1F45BC"/>
                </a:solidFill>
                <a:latin typeface="SamsungOne-600C" panose="020B0706030303020204" pitchFamily="34" charset="0"/>
                <a:ea typeface="SamsungOne-600C" panose="020B0706030303020204" pitchFamily="34" charset="0"/>
              </a:endParaRPr>
            </a:p>
          </p:txBody>
        </p:sp>
      </p:grpSp>
    </p:spTree>
    <p:extLst>
      <p:ext uri="{BB962C8B-B14F-4D97-AF65-F5344CB8AC3E}">
        <p14:creationId xmlns:p14="http://schemas.microsoft.com/office/powerpoint/2010/main" val="3844976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Ví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tiền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xử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lý</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Tokenizer -&gt; StopWordsRemover -&gt; Word2Vec</a:t>
            </a:r>
          </a:p>
        </p:txBody>
      </p:sp>
      <p:sp>
        <p:nvSpPr>
          <p:cNvPr id="11" name="직사각형 3">
            <a:extLst>
              <a:ext uri="{FF2B5EF4-FFF2-40B4-BE49-F238E27FC236}">
                <a16:creationId xmlns:a16="http://schemas.microsoft.com/office/drawing/2014/main" id="{FB6FBC72-DD34-4D38-9B6E-F324E140A9B8}"/>
              </a:ext>
            </a:extLst>
          </p:cNvPr>
          <p:cNvSpPr/>
          <p:nvPr/>
        </p:nvSpPr>
        <p:spPr>
          <a:xfrm>
            <a:off x="704849" y="2528889"/>
            <a:ext cx="7812000" cy="100138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a:p>
            <a:pPr marL="180000"/>
            <a:endParaRPr lang="en-US" altLang="ko-KR" sz="1400" dirty="0">
              <a:solidFill>
                <a:srgbClr val="000000"/>
              </a:solidFill>
              <a:latin typeface="SamsungOne-400" panose="020B0503030303020204" pitchFamily="34" charset="0"/>
              <a:ea typeface="SamsungOneKorean 400" panose="020B0503030303020204" pitchFamily="50" charset="-127"/>
            </a:endParaRPr>
          </a:p>
        </p:txBody>
      </p:sp>
      <p:graphicFrame>
        <p:nvGraphicFramePr>
          <p:cNvPr id="12" name="표 11">
            <a:extLst>
              <a:ext uri="{FF2B5EF4-FFF2-40B4-BE49-F238E27FC236}">
                <a16:creationId xmlns:a16="http://schemas.microsoft.com/office/drawing/2014/main" id="{40C20A03-C925-49A8-8317-2240F9E6A1F0}"/>
              </a:ext>
            </a:extLst>
          </p:cNvPr>
          <p:cNvGraphicFramePr>
            <a:graphicFrameLocks noGrp="1"/>
          </p:cNvGraphicFramePr>
          <p:nvPr/>
        </p:nvGraphicFramePr>
        <p:xfrm>
          <a:off x="870580" y="2611867"/>
          <a:ext cx="5866913" cy="822960"/>
        </p:xfrm>
        <a:graphic>
          <a:graphicData uri="http://schemas.openxmlformats.org/drawingml/2006/table">
            <a:tbl>
              <a:tblPr firstRow="1" bandRow="1">
                <a:tableStyleId>{5C22544A-7EE6-4342-B048-85BDC9FD1C3A}</a:tableStyleId>
              </a:tblPr>
              <a:tblGrid>
                <a:gridCol w="836681">
                  <a:extLst>
                    <a:ext uri="{9D8B030D-6E8A-4147-A177-3AD203B41FA5}">
                      <a16:colId xmlns:a16="http://schemas.microsoft.com/office/drawing/2014/main" val="3426661151"/>
                    </a:ext>
                  </a:extLst>
                </a:gridCol>
                <a:gridCol w="2177545">
                  <a:extLst>
                    <a:ext uri="{9D8B030D-6E8A-4147-A177-3AD203B41FA5}">
                      <a16:colId xmlns:a16="http://schemas.microsoft.com/office/drawing/2014/main" val="2153896063"/>
                    </a:ext>
                  </a:extLst>
                </a:gridCol>
                <a:gridCol w="2852687">
                  <a:extLst>
                    <a:ext uri="{9D8B030D-6E8A-4147-A177-3AD203B41FA5}">
                      <a16:colId xmlns:a16="http://schemas.microsoft.com/office/drawing/2014/main" val="1116367727"/>
                    </a:ext>
                  </a:extLst>
                </a:gridCol>
              </a:tblGrid>
              <a:tr h="198154">
                <a:tc>
                  <a:txBody>
                    <a:bodyPr/>
                    <a:lstStyle/>
                    <a:p>
                      <a:pPr latinLnBrk="1"/>
                      <a:r>
                        <a:rPr kumimoji="1" lang="en-US" altLang="ko-KR" sz="1400" b="0" kern="1200" dirty="0">
                          <a:solidFill>
                            <a:srgbClr val="000000"/>
                          </a:solidFill>
                          <a:latin typeface="SamsungOne-400" panose="020B0503030303020204" pitchFamily="34" charset="0"/>
                          <a:ea typeface="SamsungOneKorean 400" panose="020B0503030303020204" pitchFamily="50" charset="-127"/>
                          <a:cs typeface="+mn-cs"/>
                        </a:rPr>
                        <a:t>id</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ea typeface="SamsungOneKorean 400" panose="020B0503030303020204" pitchFamily="50" charset="-127"/>
                          <a:cs typeface="+mn-cs"/>
                        </a:rPr>
                        <a:t>raw</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ea typeface="SamsungOneKorean 400" panose="020B0503030303020204" pitchFamily="50" charset="-127"/>
                          <a:cs typeface="+mn-cs"/>
                        </a:rPr>
                        <a:t>filtered</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336862">
                <a:tc>
                  <a:txBody>
                    <a:bodyPr/>
                    <a:lstStyle/>
                    <a:p>
                      <a:pPr latinLnBrk="1"/>
                      <a:r>
                        <a:rPr kumimoji="1" lang="en-US" altLang="ko-KR" sz="1400" kern="1200" dirty="0">
                          <a:solidFill>
                            <a:srgbClr val="000000"/>
                          </a:solidFill>
                          <a:latin typeface="SamsungOne-400" panose="020B0503030303020204" pitchFamily="34" charset="0"/>
                          <a:ea typeface="SamsungOneKorean 400" panose="020B0503030303020204" pitchFamily="50" charset="-127"/>
                          <a:cs typeface="+mn-cs"/>
                        </a:rPr>
                        <a:t>0</a:t>
                      </a:r>
                    </a:p>
                    <a:p>
                      <a:pPr latinLnBrk="1"/>
                      <a:r>
                        <a:rPr kumimoji="1" lang="en-US" altLang="ko-KR" sz="1400" kern="1200" dirty="0">
                          <a:solidFill>
                            <a:srgbClr val="000000"/>
                          </a:solidFill>
                          <a:latin typeface="SamsungOne-400" panose="020B0503030303020204" pitchFamily="34" charset="0"/>
                          <a:cs typeface="+mn-cs"/>
                        </a:rPr>
                        <a:t>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ea typeface="SamsungOneKorean 400" panose="020B0503030303020204" pitchFamily="50" charset="-127"/>
                          <a:cs typeface="+mn-cs"/>
                        </a:rPr>
                        <a:t>[I, saw, the, red, balloon]</a:t>
                      </a:r>
                    </a:p>
                    <a:p>
                      <a:pPr latinLnBrk="1"/>
                      <a:r>
                        <a:rPr kumimoji="1" lang="en-US" altLang="ko-KR" sz="1400" kern="1200" dirty="0">
                          <a:solidFill>
                            <a:srgbClr val="000000"/>
                          </a:solidFill>
                          <a:latin typeface="SamsungOne-400" panose="020B0503030303020204" pitchFamily="34" charset="0"/>
                          <a:cs typeface="+mn-cs"/>
                        </a:rPr>
                        <a:t>[Mary, had, a, little, lamb]</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ea typeface="SamsungOneKorean 400" panose="020B0503030303020204" pitchFamily="50" charset="-127"/>
                          <a:cs typeface="+mn-cs"/>
                        </a:rPr>
                        <a:t>[saw, red, balloon]</a:t>
                      </a:r>
                    </a:p>
                    <a:p>
                      <a:pPr latinLnBrk="1"/>
                      <a:r>
                        <a:rPr kumimoji="1" lang="en-US" altLang="ko-KR" sz="1400" kern="1200" dirty="0">
                          <a:solidFill>
                            <a:srgbClr val="000000"/>
                          </a:solidFill>
                          <a:latin typeface="SamsungOne-400" panose="020B0503030303020204" pitchFamily="34" charset="0"/>
                          <a:cs typeface="+mn-cs"/>
                        </a:rPr>
                        <a:t>[Mary, little, lamb]</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
        <p:nvSpPr>
          <p:cNvPr id="13" name="TextBox 12">
            <a:extLst>
              <a:ext uri="{FF2B5EF4-FFF2-40B4-BE49-F238E27FC236}">
                <a16:creationId xmlns:a16="http://schemas.microsoft.com/office/drawing/2014/main" id="{74CFB214-6250-44E9-97FE-2F5CC27DD43F}"/>
              </a:ext>
            </a:extLst>
          </p:cNvPr>
          <p:cNvSpPr txBox="1"/>
          <p:nvPr/>
        </p:nvSpPr>
        <p:spPr>
          <a:xfrm>
            <a:off x="718452" y="3717032"/>
            <a:ext cx="7812000" cy="257363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Courier New" panose="02070309020205020404" pitchFamily="49" charset="0"/>
                <a:cs typeface="Courier New" panose="02070309020205020404" pitchFamily="49" charset="0"/>
              </a:rPr>
              <a:t>import org.apache.spark.ml.feature.StopWordsRemover</a:t>
            </a:r>
          </a:p>
          <a:p>
            <a:endParaRPr lang="en-US" altLang="ko-KR" sz="1200" dirty="0">
              <a:latin typeface="Courier New" panose="02070309020205020404" pitchFamily="49" charset="0"/>
              <a:cs typeface="Courier New" panose="02070309020205020404" pitchFamily="49" charset="0"/>
            </a:endParaRPr>
          </a:p>
          <a:p>
            <a:r>
              <a:rPr lang="en-US" altLang="ko-KR" sz="1200" dirty="0">
                <a:latin typeface="Courier New" panose="02070309020205020404" pitchFamily="49" charset="0"/>
                <a:cs typeface="Courier New" panose="02070309020205020404" pitchFamily="49" charset="0"/>
              </a:rPr>
              <a:t>val remover = new StopWordsRemover()</a:t>
            </a:r>
          </a:p>
          <a:p>
            <a:r>
              <a:rPr lang="en-US" altLang="ko-KR" sz="1200" dirty="0">
                <a:latin typeface="Courier New" panose="02070309020205020404" pitchFamily="49" charset="0"/>
                <a:cs typeface="Courier New" panose="02070309020205020404" pitchFamily="49" charset="0"/>
              </a:rPr>
              <a:t>    .setInputCol("raw")</a:t>
            </a:r>
          </a:p>
          <a:p>
            <a:r>
              <a:rPr lang="en-US" altLang="ko-KR" sz="1200" dirty="0">
                <a:latin typeface="Courier New" panose="02070309020205020404" pitchFamily="49" charset="0"/>
                <a:cs typeface="Courier New" panose="02070309020205020404" pitchFamily="49" charset="0"/>
              </a:rPr>
              <a:t>    .setOutputCol("filtered")</a:t>
            </a:r>
          </a:p>
          <a:p>
            <a:r>
              <a:rPr lang="en-US" altLang="ko-KR" sz="1200" dirty="0">
                <a:latin typeface="Courier New" panose="02070309020205020404" pitchFamily="49" charset="0"/>
                <a:cs typeface="Courier New" panose="02070309020205020404" pitchFamily="49" charset="0"/>
              </a:rPr>
              <a:t>val dataSet = spark.createDataFrame(Seq(</a:t>
            </a:r>
          </a:p>
          <a:p>
            <a:r>
              <a:rPr lang="en-US" altLang="ko-KR" sz="1200" dirty="0">
                <a:latin typeface="Courier New" panose="02070309020205020404" pitchFamily="49" charset="0"/>
                <a:cs typeface="Courier New" panose="02070309020205020404" pitchFamily="49" charset="0"/>
              </a:rPr>
              <a:t>    (0, Seq("I", "saw", "the", "red", "balloon")),</a:t>
            </a:r>
          </a:p>
          <a:p>
            <a:r>
              <a:rPr lang="en-US" altLang="ko-KR" sz="1200" dirty="0">
                <a:latin typeface="Courier New" panose="02070309020205020404" pitchFamily="49" charset="0"/>
                <a:cs typeface="Courier New" panose="02070309020205020404" pitchFamily="49" charset="0"/>
              </a:rPr>
              <a:t>    (1. Seq("Mary", "had", "a", "little", "lamb"))</a:t>
            </a:r>
          </a:p>
          <a:p>
            <a:r>
              <a:rPr lang="en-US" altLang="ko-KR" sz="1200" dirty="0">
                <a:latin typeface="Courier New" panose="02070309020205020404" pitchFamily="49" charset="0"/>
                <a:cs typeface="Courier New" panose="02070309020205020404" pitchFamily="49" charset="0"/>
              </a:rPr>
              <a:t>)).toDF("id", "raw")</a:t>
            </a:r>
          </a:p>
          <a:p>
            <a:endParaRPr lang="en-US" altLang="ko-KR" sz="1200" dirty="0">
              <a:latin typeface="Courier New" panose="02070309020205020404" pitchFamily="49" charset="0"/>
              <a:cs typeface="Courier New" panose="02070309020205020404" pitchFamily="49" charset="0"/>
            </a:endParaRPr>
          </a:p>
          <a:p>
            <a:r>
              <a:rPr lang="en-US" altLang="ko-KR" sz="1200" dirty="0">
                <a:latin typeface="Courier New" panose="02070309020205020404" pitchFamily="49" charset="0"/>
                <a:cs typeface="Courier New" panose="02070309020205020404" pitchFamily="49" charset="0"/>
              </a:rPr>
              <a:t>remover.transform(dataSet).show(false)</a:t>
            </a:r>
          </a:p>
        </p:txBody>
      </p:sp>
      <p:sp>
        <p:nvSpPr>
          <p:cNvPr id="14" name="TextBox 13">
            <a:extLst>
              <a:ext uri="{FF2B5EF4-FFF2-40B4-BE49-F238E27FC236}">
                <a16:creationId xmlns:a16="http://schemas.microsoft.com/office/drawing/2014/main" id="{006CA76B-A8E7-407F-A3F7-131702B59778}"/>
              </a:ext>
            </a:extLst>
          </p:cNvPr>
          <p:cNvSpPr txBox="1"/>
          <p:nvPr/>
        </p:nvSpPr>
        <p:spPr>
          <a:xfrm>
            <a:off x="7882452" y="3727304"/>
            <a:ext cx="648000" cy="28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algn="ctr"/>
            <a:r>
              <a:rPr lang="en-US" altLang="ko-KR" sz="1100" dirty="0">
                <a:solidFill>
                  <a:schemeClr val="bg1"/>
                </a:solidFill>
                <a:latin typeface="SamsungOne-700" panose="020B0803030303020204" pitchFamily="34" charset="0"/>
                <a:ea typeface="SamsungOne-700" panose="020B0803030303020204" pitchFamily="34" charset="0"/>
              </a:rPr>
              <a:t>Input</a:t>
            </a:r>
          </a:p>
        </p:txBody>
      </p:sp>
    </p:spTree>
    <p:extLst>
      <p:ext uri="{BB962C8B-B14F-4D97-AF65-F5344CB8AC3E}">
        <p14:creationId xmlns:p14="http://schemas.microsoft.com/office/powerpoint/2010/main" val="2816200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Ví dụ về đường dẫn Spark ML</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pic>
        <p:nvPicPr>
          <p:cNvPr id="9" name="그림 8">
            <a:extLst>
              <a:ext uri="{FF2B5EF4-FFF2-40B4-BE49-F238E27FC236}">
                <a16:creationId xmlns:a16="http://schemas.microsoft.com/office/drawing/2014/main" id="{D2CB5DA8-D0B7-477A-80FE-6AA7F63AD10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9612" y="2383230"/>
            <a:ext cx="9019388" cy="3697621"/>
          </a:xfrm>
          <a:prstGeom prst="rect">
            <a:avLst/>
          </a:prstGeom>
        </p:spPr>
      </p:pic>
    </p:spTree>
    <p:extLst>
      <p:ext uri="{BB962C8B-B14F-4D97-AF65-F5344CB8AC3E}">
        <p14:creationId xmlns:p14="http://schemas.microsoft.com/office/powerpoint/2010/main" val="16134809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gì</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vi-VN" altLang="ko-KR" dirty="0"/>
              <a:t>Một kỹ thuật học có giám sát trong đó giá trị nhãn Boolean y được dự đoán từ một vectơ đặc trưng</a:t>
            </a:r>
          </a:p>
          <a:p>
            <a:r>
              <a:rPr lang="vi-VN" altLang="ko-KR" dirty="0"/>
              <a:t>Học từ một tập hợp dữ liệu đào tạo đã được gắn nhãn với các quan sát thực tế cơ bản</a:t>
            </a:r>
          </a:p>
          <a:p>
            <a:r>
              <a:rPr lang="vi-VN" altLang="ko-KR" dirty="0"/>
              <a:t>Xác định một hàm (f) mà khi áp dụng cho x sẽ tạo ra giá trị dương (đúng) hoặc âm (sai) tương ứng với y</a:t>
            </a:r>
            <a:endParaRPr lang="en-US" altLang="ko-KR" dirty="0"/>
          </a:p>
        </p:txBody>
      </p:sp>
    </p:spTree>
    <p:extLst>
      <p:ext uri="{BB962C8B-B14F-4D97-AF65-F5344CB8AC3E}">
        <p14:creationId xmlns:p14="http://schemas.microsoft.com/office/powerpoint/2010/main" val="1098767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Ví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nhị</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phân</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vi-VN" altLang="ko-KR" dirty="0"/>
              <a:t>Dự đoán xem sinh viên tốt nghiệp có được tuyển dụng trong vòng 6 tháng hay không dựa trên bộ dữ liệu được thu thập cho mỗi sinh viên</a:t>
            </a:r>
          </a:p>
          <a:p>
            <a:r>
              <a:rPr lang="vi-VN" altLang="ko-KR" dirty="0"/>
              <a:t>Mỗi quan sát được đại diện bởi một true/false</a:t>
            </a:r>
            <a:endParaRPr lang="en-US" altLang="ko-KR" dirty="0"/>
          </a:p>
          <a:p>
            <a:pPr lvl="1"/>
            <a:r>
              <a:rPr lang="vi-VN" altLang="ko-KR" dirty="0"/>
              <a:t>Mỗi học sinh được biểu diễn dưới dạng một tập hợp các số</a:t>
            </a:r>
            <a:endParaRPr lang="en-US" altLang="ko-KR" dirty="0"/>
          </a:p>
          <a:p>
            <a:endParaRPr lang="en-US" altLang="ko-KR" dirty="0"/>
          </a:p>
          <a:p>
            <a:pPr lvl="1"/>
            <a:endParaRPr lang="en-US" altLang="ko-KR" dirty="0"/>
          </a:p>
        </p:txBody>
      </p:sp>
      <p:sp>
        <p:nvSpPr>
          <p:cNvPr id="2" name="TextBox 1">
            <a:extLst>
              <a:ext uri="{FF2B5EF4-FFF2-40B4-BE49-F238E27FC236}">
                <a16:creationId xmlns:a16="http://schemas.microsoft.com/office/drawing/2014/main" id="{A3E9F0D2-6A86-4857-AA9F-074FAD21EB45}"/>
              </a:ext>
            </a:extLst>
          </p:cNvPr>
          <p:cNvSpPr txBox="1"/>
          <p:nvPr/>
        </p:nvSpPr>
        <p:spPr>
          <a:xfrm>
            <a:off x="2694542" y="3429000"/>
            <a:ext cx="1848739" cy="338554"/>
          </a:xfrm>
          <a:prstGeom prst="rect">
            <a:avLst/>
          </a:prstGeom>
          <a:noFill/>
        </p:spPr>
        <p:txBody>
          <a:bodyPr wrap="square" rtlCol="0">
            <a:spAutoFit/>
          </a:bodyPr>
          <a:lstStyle/>
          <a:p>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Vectơ đặc trưng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𝑋𝑖</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
        <p:nvSpPr>
          <p:cNvPr id="16" name="TextBox 15">
            <a:extLst>
              <a:ext uri="{FF2B5EF4-FFF2-40B4-BE49-F238E27FC236}">
                <a16:creationId xmlns:a16="http://schemas.microsoft.com/office/drawing/2014/main" id="{1F888962-10AA-4C0C-A282-127EE32074BB}"/>
              </a:ext>
            </a:extLst>
          </p:cNvPr>
          <p:cNvSpPr txBox="1"/>
          <p:nvPr/>
        </p:nvSpPr>
        <p:spPr>
          <a:xfrm>
            <a:off x="7312539" y="3433235"/>
            <a:ext cx="1823243" cy="338554"/>
          </a:xfrm>
          <a:prstGeom prst="rect">
            <a:avLst/>
          </a:prstGeom>
          <a:noFill/>
        </p:spPr>
        <p:txBody>
          <a:bodyPr wrap="square" rtlCol="0">
            <a:spAutoFit/>
          </a:bodyPr>
          <a:lstStyle/>
          <a:p>
            <a:pPr algn="ct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Labels </a:t>
            </a:r>
            <a:r>
              <a:rPr lang="ko-KR" altLang="en-US" sz="1600" b="1" dirty="0">
                <a:solidFill>
                  <a:prstClr val="black">
                    <a:lumMod val="85000"/>
                    <a:lumOff val="15000"/>
                  </a:prstClr>
                </a:solidFill>
                <a:latin typeface="SamsungOne-400" panose="020B0503030303020204" pitchFamily="34" charset="0"/>
                <a:ea typeface="SamsungOne-400" panose="020B0503030303020204" pitchFamily="34" charset="0"/>
              </a:rPr>
              <a:t>𝒀𝒊</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grpSp>
        <p:nvGrpSpPr>
          <p:cNvPr id="12" name="그룹 11">
            <a:extLst>
              <a:ext uri="{FF2B5EF4-FFF2-40B4-BE49-F238E27FC236}">
                <a16:creationId xmlns:a16="http://schemas.microsoft.com/office/drawing/2014/main" id="{1118F433-EE80-4E90-A412-FCEAFC4285EA}"/>
              </a:ext>
            </a:extLst>
          </p:cNvPr>
          <p:cNvGrpSpPr/>
          <p:nvPr/>
        </p:nvGrpSpPr>
        <p:grpSpPr>
          <a:xfrm>
            <a:off x="860311" y="4104451"/>
            <a:ext cx="7734191" cy="1768976"/>
            <a:chOff x="1469235" y="3943544"/>
            <a:chExt cx="7734191" cy="1768976"/>
          </a:xfrm>
        </p:grpSpPr>
        <p:sp>
          <p:nvSpPr>
            <p:cNvPr id="13" name="모서리가 둥근 직사각형 13">
              <a:extLst>
                <a:ext uri="{FF2B5EF4-FFF2-40B4-BE49-F238E27FC236}">
                  <a16:creationId xmlns:a16="http://schemas.microsoft.com/office/drawing/2014/main" id="{BE9FC015-1A74-4D18-8C78-123483D7063D}"/>
                </a:ext>
              </a:extLst>
            </p:cNvPr>
            <p:cNvSpPr/>
            <p:nvPr/>
          </p:nvSpPr>
          <p:spPr>
            <a:xfrm>
              <a:off x="1469235" y="3943544"/>
              <a:ext cx="5860082" cy="1768976"/>
            </a:xfrm>
            <a:prstGeom prst="roundRect">
              <a:avLst>
                <a:gd name="adj" fmla="val 1010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Courier New" panose="02070309020205020404" pitchFamily="49" charset="0"/>
                <a:ea typeface="SamsungOneKorean 400" panose="020B0503030303020204" pitchFamily="50" charset="-127"/>
                <a:cs typeface="Courier New" panose="02070309020205020404" pitchFamily="49" charset="0"/>
              </a:endParaRPr>
            </a:p>
          </p:txBody>
        </p:sp>
        <p:sp>
          <p:nvSpPr>
            <p:cNvPr id="17" name="직사각형 16">
              <a:extLst>
                <a:ext uri="{FF2B5EF4-FFF2-40B4-BE49-F238E27FC236}">
                  <a16:creationId xmlns:a16="http://schemas.microsoft.com/office/drawing/2014/main" id="{755F9932-2464-48B0-A1A0-0A75EADB3654}"/>
                </a:ext>
              </a:extLst>
            </p:cNvPr>
            <p:cNvSpPr/>
            <p:nvPr/>
          </p:nvSpPr>
          <p:spPr>
            <a:xfrm>
              <a:off x="1620905" y="4276156"/>
              <a:ext cx="5569795" cy="1107996"/>
            </a:xfrm>
            <a:prstGeom prst="rect">
              <a:avLst/>
            </a:prstGeom>
          </p:spPr>
          <p:txBody>
            <a:bodyPr wrap="square">
              <a:spAutoFit/>
            </a:bodyPr>
            <a:lstStyle/>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[3.8    2200    3.5    8    100000    100000    0.9    1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[3.3    2000    3.7    8     50000    100000    0.3    0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    2100    3.3    9     90000     30000    0.6    0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    2300    3.8    7     50000    150000    0.9    1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[2.5    1800    2.9   10     50000         0    0.7    1    0]</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[2.6    1900    3.0    8    100000     60000    0.4    0    1] </a:t>
              </a:r>
            </a:p>
          </p:txBody>
        </p:sp>
        <p:sp>
          <p:nvSpPr>
            <p:cNvPr id="18" name="모서리가 둥근 직사각형 15">
              <a:extLst>
                <a:ext uri="{FF2B5EF4-FFF2-40B4-BE49-F238E27FC236}">
                  <a16:creationId xmlns:a16="http://schemas.microsoft.com/office/drawing/2014/main" id="{A970B633-0BB6-4354-8463-7E1F2321E3E9}"/>
                </a:ext>
              </a:extLst>
            </p:cNvPr>
            <p:cNvSpPr/>
            <p:nvPr/>
          </p:nvSpPr>
          <p:spPr>
            <a:xfrm>
              <a:off x="8462744" y="3943544"/>
              <a:ext cx="740682" cy="1768976"/>
            </a:xfrm>
            <a:prstGeom prst="roundRect">
              <a:avLst>
                <a:gd name="adj" fmla="val 1402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p:txBody>
        </p:sp>
      </p:grpSp>
    </p:spTree>
    <p:extLst>
      <p:ext uri="{BB962C8B-B14F-4D97-AF65-F5344CB8AC3E}">
        <p14:creationId xmlns:p14="http://schemas.microsoft.com/office/powerpoint/2010/main" val="4141431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r>
              <a:rPr lang="en-US" altLang="ko-KR" dirty="0">
                <a:latin typeface="iCiel Samsung Sharp Sans Bold" pitchFamily="2" charset="0"/>
                <a:ea typeface="iCiel Samsung Sharp Sans Bold" pitchFamily="2" charset="0"/>
                <a:cs typeface="iCiel Samsung Sharp Sans Bold" pitchFamily="2" charset="0"/>
              </a:rPr>
              <a:t> – </a:t>
            </a:r>
            <a:r>
              <a:rPr lang="en-US" altLang="ko-KR" dirty="0" err="1">
                <a:latin typeface="iCiel Samsung Sharp Sans Bold" pitchFamily="2" charset="0"/>
                <a:ea typeface="iCiel Samsung Sharp Sans Bold" pitchFamily="2" charset="0"/>
                <a:cs typeface="iCiel Samsung Sharp Sans Bold" pitchFamily="2" charset="0"/>
              </a:rPr>
              <a:t>Bộ</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huấn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luyện</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586313"/>
          </a:xfrm>
        </p:spPr>
        <p:txBody>
          <a:bodyPr/>
          <a:lstStyle/>
          <a:p>
            <a:r>
              <a:rPr lang="en-US" altLang="ko-KR" dirty="0"/>
              <a:t>Let’s limit to Graduating GPA and Total Student Loan</a:t>
            </a:r>
          </a:p>
        </p:txBody>
      </p:sp>
      <p:sp>
        <p:nvSpPr>
          <p:cNvPr id="44" name="TextBox 43">
            <a:extLst>
              <a:ext uri="{FF2B5EF4-FFF2-40B4-BE49-F238E27FC236}">
                <a16:creationId xmlns:a16="http://schemas.microsoft.com/office/drawing/2014/main" id="{335BE15D-27E4-4371-AF95-58DCB6C737C4}"/>
              </a:ext>
            </a:extLst>
          </p:cNvPr>
          <p:cNvSpPr txBox="1"/>
          <p:nvPr/>
        </p:nvSpPr>
        <p:spPr>
          <a:xfrm>
            <a:off x="6030577" y="3434380"/>
            <a:ext cx="3647309" cy="338554"/>
          </a:xfrm>
          <a:prstGeom prst="rect">
            <a:avLst/>
          </a:prstGeom>
          <a:noFill/>
        </p:spPr>
        <p:txBody>
          <a:bodyPr wrap="square" rtlCol="0">
            <a:spAutoFit/>
          </a:bodyPr>
          <a:lstStyle/>
          <a:p>
            <a:pPr algn="ctr"/>
            <a:r>
              <a:rPr lang="en-US" altLang="ko-KR" sz="1600" b="1" dirty="0" err="1">
                <a:solidFill>
                  <a:prstClr val="black">
                    <a:lumMod val="85000"/>
                    <a:lumOff val="15000"/>
                  </a:prstClr>
                </a:solidFill>
                <a:latin typeface="SamsungOne-400" panose="020B0503030303020204" pitchFamily="34" charset="0"/>
                <a:ea typeface="SamsungOne-400" panose="020B0503030303020204" pitchFamily="34" charset="0"/>
              </a:rPr>
              <a:t>Nhãn</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600" b="1" dirty="0">
                <a:solidFill>
                  <a:prstClr val="black">
                    <a:lumMod val="85000"/>
                    <a:lumOff val="15000"/>
                  </a:prstClr>
                </a:solidFill>
                <a:latin typeface="SamsungOne-400" panose="020B0503030303020204" pitchFamily="34" charset="0"/>
                <a:ea typeface="SamsungOne-400" panose="020B0503030303020204" pitchFamily="34" charset="0"/>
              </a:rPr>
              <a:t>𝒀𝒊 </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600" b="1" dirty="0" err="1">
                <a:solidFill>
                  <a:prstClr val="black">
                    <a:lumMod val="85000"/>
                    <a:lumOff val="15000"/>
                  </a:prstClr>
                </a:solidFill>
                <a:latin typeface="SamsungOne-400" panose="020B0503030303020204" pitchFamily="34" charset="0"/>
                <a:ea typeface="SamsungOne-400" panose="020B0503030303020204" pitchFamily="34" charset="0"/>
              </a:rPr>
              <a:t>Thuê</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b="1"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b="1" dirty="0" err="1">
                <a:solidFill>
                  <a:prstClr val="black">
                    <a:lumMod val="85000"/>
                    <a:lumOff val="15000"/>
                  </a:prstClr>
                </a:solidFill>
                <a:latin typeface="SamsungOne-400" panose="020B0503030303020204" pitchFamily="34" charset="0"/>
                <a:ea typeface="SamsungOne-400" panose="020B0503030303020204" pitchFamily="34" charset="0"/>
              </a:rPr>
              <a:t>vòng</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 6 </a:t>
            </a:r>
            <a:r>
              <a:rPr lang="en-US" altLang="ko-KR" sz="1600" b="1" dirty="0" err="1">
                <a:solidFill>
                  <a:prstClr val="black">
                    <a:lumMod val="85000"/>
                    <a:lumOff val="15000"/>
                  </a:prstClr>
                </a:solidFill>
                <a:latin typeface="SamsungOne-400" panose="020B0503030303020204" pitchFamily="34" charset="0"/>
                <a:ea typeface="SamsungOne-400" panose="020B0503030303020204" pitchFamily="34" charset="0"/>
              </a:rPr>
              <a:t>tháng</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
        <p:nvSpPr>
          <p:cNvPr id="46" name="TextBox 45">
            <a:extLst>
              <a:ext uri="{FF2B5EF4-FFF2-40B4-BE49-F238E27FC236}">
                <a16:creationId xmlns:a16="http://schemas.microsoft.com/office/drawing/2014/main" id="{1E3C7FF3-B8B4-4664-AC35-8F0A6E6F1176}"/>
              </a:ext>
            </a:extLst>
          </p:cNvPr>
          <p:cNvSpPr txBox="1"/>
          <p:nvPr/>
        </p:nvSpPr>
        <p:spPr>
          <a:xfrm>
            <a:off x="2694542" y="3429000"/>
            <a:ext cx="1848739" cy="338554"/>
          </a:xfrm>
          <a:prstGeom prst="rect">
            <a:avLst/>
          </a:prstGeom>
          <a:noFill/>
        </p:spPr>
        <p:txBody>
          <a:bodyPr wrap="square" rtlCol="0">
            <a:spAutoFit/>
          </a:bodyPr>
          <a:lstStyle/>
          <a:p>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Vectơ đặc trưng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𝑋𝑖</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DB3B8F7E-0543-47EA-9919-075E7FF73A9B}"/>
              </a:ext>
            </a:extLst>
          </p:cNvPr>
          <p:cNvGrpSpPr/>
          <p:nvPr/>
        </p:nvGrpSpPr>
        <p:grpSpPr>
          <a:xfrm>
            <a:off x="2145031" y="4104451"/>
            <a:ext cx="6230112" cy="1768976"/>
            <a:chOff x="2753955" y="3943544"/>
            <a:chExt cx="6230112" cy="1768976"/>
          </a:xfrm>
        </p:grpSpPr>
        <p:sp>
          <p:nvSpPr>
            <p:cNvPr id="12" name="모서리가 둥근 직사각형 13">
              <a:extLst>
                <a:ext uri="{FF2B5EF4-FFF2-40B4-BE49-F238E27FC236}">
                  <a16:creationId xmlns:a16="http://schemas.microsoft.com/office/drawing/2014/main" id="{B270AED0-827D-41CE-9DA3-44A8C767DB0F}"/>
                </a:ext>
              </a:extLst>
            </p:cNvPr>
            <p:cNvSpPr/>
            <p:nvPr/>
          </p:nvSpPr>
          <p:spPr>
            <a:xfrm>
              <a:off x="2753955" y="3943544"/>
              <a:ext cx="2947760" cy="1768976"/>
            </a:xfrm>
            <a:prstGeom prst="roundRect">
              <a:avLst>
                <a:gd name="adj" fmla="val 1010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Courier New" panose="02070309020205020404" pitchFamily="49" charset="0"/>
                <a:ea typeface="SamsungOneKorean 400" panose="020B0503030303020204" pitchFamily="50" charset="-127"/>
                <a:cs typeface="Courier New" panose="02070309020205020404" pitchFamily="49" charset="0"/>
              </a:endParaRPr>
            </a:p>
          </p:txBody>
        </p:sp>
        <p:sp>
          <p:nvSpPr>
            <p:cNvPr id="13" name="직사각형 12">
              <a:extLst>
                <a:ext uri="{FF2B5EF4-FFF2-40B4-BE49-F238E27FC236}">
                  <a16:creationId xmlns:a16="http://schemas.microsoft.com/office/drawing/2014/main" id="{F82AA08A-E752-44FC-88F0-3B9D6B6A7F90}"/>
                </a:ext>
              </a:extLst>
            </p:cNvPr>
            <p:cNvSpPr/>
            <p:nvPr/>
          </p:nvSpPr>
          <p:spPr>
            <a:xfrm>
              <a:off x="3386899" y="4233526"/>
              <a:ext cx="1569171" cy="1200329"/>
            </a:xfrm>
            <a:prstGeom prst="rect">
              <a:avLst/>
            </a:prstGeom>
          </p:spPr>
          <p:txBody>
            <a:bodyPr wrap="square">
              <a:spAutoFit/>
            </a:bodyPr>
            <a:lstStyle/>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[3.5     100000]</a:t>
              </a:r>
            </a:p>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[3.7      50000]</a:t>
              </a:r>
            </a:p>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[3.3      90000]</a:t>
              </a:r>
            </a:p>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[3.8      50000]</a:t>
              </a:r>
            </a:p>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[2.9      50000]</a:t>
              </a:r>
            </a:p>
            <a:p>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     100000]</a:t>
              </a:r>
            </a:p>
          </p:txBody>
        </p:sp>
        <p:sp>
          <p:nvSpPr>
            <p:cNvPr id="14" name="모서리가 둥근 직사각형 15">
              <a:extLst>
                <a:ext uri="{FF2B5EF4-FFF2-40B4-BE49-F238E27FC236}">
                  <a16:creationId xmlns:a16="http://schemas.microsoft.com/office/drawing/2014/main" id="{E80E3B36-CD22-4CB3-92F2-8C7AA99E00BE}"/>
                </a:ext>
              </a:extLst>
            </p:cNvPr>
            <p:cNvSpPr/>
            <p:nvPr/>
          </p:nvSpPr>
          <p:spPr>
            <a:xfrm>
              <a:off x="8243385" y="3943544"/>
              <a:ext cx="740682" cy="1768976"/>
            </a:xfrm>
            <a:prstGeom prst="roundRect">
              <a:avLst>
                <a:gd name="adj" fmla="val 1402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a:p>
              <a:pPr algn="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a:t>
              </a:r>
            </a:p>
          </p:txBody>
        </p:sp>
      </p:grpSp>
    </p:spTree>
    <p:extLst>
      <p:ext uri="{BB962C8B-B14F-4D97-AF65-F5344CB8AC3E}">
        <p14:creationId xmlns:p14="http://schemas.microsoft.com/office/powerpoint/2010/main" val="30954037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Định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nghĩa</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chính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thức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của</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1" y="2226568"/>
            <a:ext cx="4352651" cy="2601464"/>
          </a:xfrm>
        </p:spPr>
        <p:txBody>
          <a:bodyPr/>
          <a:lstStyle/>
          <a:p>
            <a:r>
              <a:rPr lang="vi-VN" altLang="ko-KR" dirty="0"/>
              <a:t>Đưa ra một tập huấn luyện (xi , yi) cho i=1..n, trong đó</a:t>
            </a:r>
            <a:endParaRPr lang="en-US" altLang="ko-KR" dirty="0"/>
          </a:p>
          <a:p>
            <a:pPr lvl="1"/>
            <a:r>
              <a:rPr lang="vi-VN" altLang="ko-KR" dirty="0"/>
              <a:t>xi là một vectơ đặc trưng mô tả một số đặc điểm</a:t>
            </a:r>
          </a:p>
          <a:p>
            <a:pPr lvl="1"/>
            <a:r>
              <a:rPr lang="vi-VN" altLang="ko-KR" dirty="0"/>
              <a:t>yi là nhãn</a:t>
            </a:r>
            <a:endParaRPr lang="en-US" altLang="ko-KR" dirty="0"/>
          </a:p>
          <a:p>
            <a:pPr lvl="1"/>
            <a:endParaRPr lang="en-US" altLang="ko-KR" dirty="0"/>
          </a:p>
          <a:p>
            <a:r>
              <a:rPr lang="en-US" altLang="ko-KR" dirty="0" err="1"/>
              <a:t>Chúng</a:t>
            </a:r>
            <a:r>
              <a:rPr lang="en-US" altLang="ko-KR" dirty="0"/>
              <a:t> </a:t>
            </a:r>
            <a:r>
              <a:rPr lang="en-US" altLang="ko-KR" dirty="0" err="1"/>
              <a:t>tôi</a:t>
            </a:r>
            <a:r>
              <a:rPr lang="en-US" altLang="ko-KR" dirty="0"/>
              <a:t> </a:t>
            </a:r>
            <a:r>
              <a:rPr lang="en-US" altLang="ko-KR" dirty="0" err="1"/>
              <a:t>muốn</a:t>
            </a:r>
            <a:r>
              <a:rPr lang="en-US" altLang="ko-KR" dirty="0"/>
              <a:t> </a:t>
            </a:r>
            <a:r>
              <a:rPr lang="en-US" altLang="ko-KR" dirty="0" err="1"/>
              <a:t>tạo</a:t>
            </a:r>
            <a:r>
              <a:rPr lang="en-US" altLang="ko-KR" dirty="0"/>
              <a:t> </a:t>
            </a:r>
            <a:r>
              <a:rPr lang="en-US" altLang="ko-KR" dirty="0" err="1"/>
              <a:t>một</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phân</a:t>
            </a:r>
            <a:r>
              <a:rPr lang="en-US" altLang="ko-KR" dirty="0"/>
              <a:t> </a:t>
            </a:r>
            <a:r>
              <a:rPr lang="en-US" altLang="ko-KR" dirty="0" err="1"/>
              <a:t>loại</a:t>
            </a:r>
            <a:r>
              <a:rPr lang="en-US" altLang="ko-KR" dirty="0"/>
              <a:t> f </a:t>
            </a:r>
            <a:r>
              <a:rPr lang="en-US" altLang="ko-KR" dirty="0" err="1"/>
              <a:t>có</a:t>
            </a:r>
            <a:r>
              <a:rPr lang="en-US" altLang="ko-KR" dirty="0"/>
              <a:t> </a:t>
            </a:r>
            <a:r>
              <a:rPr lang="en-US" altLang="ko-KR" dirty="0" err="1"/>
              <a:t>thể</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nhãn</a:t>
            </a:r>
            <a:r>
              <a:rPr lang="en-US" altLang="ko-KR" dirty="0"/>
              <a:t> y </a:t>
            </a:r>
            <a:r>
              <a:rPr lang="en-US" altLang="ko-KR" dirty="0" err="1"/>
              <a:t>cho</a:t>
            </a:r>
            <a:r>
              <a:rPr lang="en-US" altLang="ko-KR" dirty="0"/>
              <a:t> </a:t>
            </a:r>
            <a:r>
              <a:rPr lang="en-US" altLang="ko-KR" dirty="0" err="1"/>
              <a:t>một</a:t>
            </a:r>
            <a:r>
              <a:rPr lang="en-US" altLang="ko-KR" dirty="0"/>
              <a:t> x </a:t>
            </a:r>
            <a:r>
              <a:rPr lang="en-US" altLang="ko-KR" dirty="0" err="1"/>
              <a:t>mới</a:t>
            </a:r>
            <a:endParaRPr lang="en-US" altLang="ko-KR" dirty="0"/>
          </a:p>
          <a:p>
            <a:pPr lvl="1"/>
            <a:endParaRPr lang="en-US" altLang="ko-KR" dirty="0"/>
          </a:p>
        </p:txBody>
      </p:sp>
      <p:pic>
        <p:nvPicPr>
          <p:cNvPr id="2" name="그림 1">
            <a:extLst>
              <a:ext uri="{FF2B5EF4-FFF2-40B4-BE49-F238E27FC236}">
                <a16:creationId xmlns:a16="http://schemas.microsoft.com/office/drawing/2014/main" id="{E530BF3C-5111-0A41-B976-58B90DFC038A}"/>
              </a:ext>
            </a:extLst>
          </p:cNvPr>
          <p:cNvPicPr>
            <a:picLocks noChangeAspect="1"/>
          </p:cNvPicPr>
          <p:nvPr/>
        </p:nvPicPr>
        <p:blipFill>
          <a:blip r:embed="rId3"/>
          <a:stretch>
            <a:fillRect/>
          </a:stretch>
        </p:blipFill>
        <p:spPr>
          <a:xfrm>
            <a:off x="4982308" y="2462096"/>
            <a:ext cx="4485692" cy="3659882"/>
          </a:xfrm>
          <a:prstGeom prst="rect">
            <a:avLst/>
          </a:prstGeom>
        </p:spPr>
      </p:pic>
    </p:spTree>
    <p:extLst>
      <p:ext uri="{BB962C8B-B14F-4D97-AF65-F5344CB8AC3E}">
        <p14:creationId xmlns:p14="http://schemas.microsoft.com/office/powerpoint/2010/main" val="22293010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hồi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quy</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gì</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Một kỹ thuật học có giám sát được sử dụng để dự đoán các giá trị liên tục</a:t>
            </a:r>
          </a:p>
          <a:p>
            <a:r>
              <a:rPr lang="vi-VN" altLang="ko-KR" dirty="0"/>
              <a:t>Chia làm hai gói:</a:t>
            </a:r>
            <a:endParaRPr lang="en-US" altLang="ko-KR" dirty="0"/>
          </a:p>
          <a:p>
            <a:pPr lvl="1"/>
            <a:r>
              <a:rPr lang="en-US" altLang="ko-KR" dirty="0"/>
              <a:t> </a:t>
            </a:r>
            <a:r>
              <a:rPr lang="vi-VN" altLang="ko-KR" dirty="0"/>
              <a:t>spark.mllib chứa API gốc được xây dựng trên RDD</a:t>
            </a:r>
          </a:p>
          <a:p>
            <a:pPr lvl="1"/>
            <a:r>
              <a:rPr lang="vi-VN" altLang="ko-KR" dirty="0"/>
              <a:t>spark.ml cung cấp API cấp cao hơn được xây dựng trên DataFrames</a:t>
            </a:r>
            <a:endParaRPr lang="en-US" altLang="ko-KR" dirty="0"/>
          </a:p>
          <a:p>
            <a:r>
              <a:rPr lang="vi-VN" altLang="ko-KR" dirty="0"/>
              <a:t>Nên sử dụng spark.ml vì với DataFrames, API linh hoạt và linh hoạt hơn. Kế hoạch là tiếp tục hỗ trợ spark.mllib cùng với sự phát triển của spark.ml</a:t>
            </a:r>
            <a:endParaRPr lang="en-US" altLang="ko-KR" dirty="0"/>
          </a:p>
        </p:txBody>
      </p:sp>
    </p:spTree>
    <p:extLst>
      <p:ext uri="{BB962C8B-B14F-4D97-AF65-F5344CB8AC3E}">
        <p14:creationId xmlns:p14="http://schemas.microsoft.com/office/powerpoint/2010/main" val="28414821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Ví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hồi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quy</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1" y="2226568"/>
            <a:ext cx="9062153" cy="914400"/>
          </a:xfrm>
        </p:spPr>
        <p:txBody>
          <a:bodyPr/>
          <a:lstStyle/>
          <a:p>
            <a:r>
              <a:rPr lang="vi-VN" altLang="ko-KR" dirty="0"/>
              <a:t>Dự đoán thu nhập trong tương lai của một sinh viên</a:t>
            </a:r>
            <a:endParaRPr lang="en-US" altLang="ko-KR" dirty="0"/>
          </a:p>
          <a:p>
            <a:pPr lvl="1"/>
            <a:r>
              <a:rPr lang="vi-VN" altLang="ko-KR" dirty="0"/>
              <a:t>Dự đoán mức thu nhập trong tương lai của sinh viên sắp tốt nghiệp dựa trên bộ dữ liệu được thu thập cho từng sinh viên</a:t>
            </a:r>
            <a:endParaRPr lang="en-US" altLang="ko-KR" dirty="0"/>
          </a:p>
          <a:p>
            <a:r>
              <a:rPr lang="en-US" altLang="ko-KR" dirty="0" err="1"/>
              <a:t>Bộ</a:t>
            </a:r>
            <a:r>
              <a:rPr lang="vi-VN" altLang="ko-KR" dirty="0"/>
              <a:t> huấn luyện - mỗi quan sát được biểu thị bằng một bộ số</a:t>
            </a:r>
            <a:endParaRPr lang="en-US" altLang="ko-KR" dirty="0"/>
          </a:p>
          <a:p>
            <a:pPr lvl="1"/>
            <a:r>
              <a:rPr lang="vi-VN" altLang="ko-KR" dirty="0"/>
              <a:t>Mỗi học sinh được biểu diễn dưới dạng một tập hợp các số</a:t>
            </a:r>
            <a:endParaRPr lang="en-US" altLang="ko-KR" dirty="0"/>
          </a:p>
        </p:txBody>
      </p:sp>
      <p:sp>
        <p:nvSpPr>
          <p:cNvPr id="17" name="TextBox 16">
            <a:extLst>
              <a:ext uri="{FF2B5EF4-FFF2-40B4-BE49-F238E27FC236}">
                <a16:creationId xmlns:a16="http://schemas.microsoft.com/office/drawing/2014/main" id="{0826A8D0-E02C-41EC-B3BA-7A3DDEB81268}"/>
              </a:ext>
            </a:extLst>
          </p:cNvPr>
          <p:cNvSpPr txBox="1"/>
          <p:nvPr/>
        </p:nvSpPr>
        <p:spPr>
          <a:xfrm>
            <a:off x="2730050" y="3429000"/>
            <a:ext cx="1848739" cy="338554"/>
          </a:xfrm>
          <a:prstGeom prst="rect">
            <a:avLst/>
          </a:prstGeom>
          <a:noFill/>
        </p:spPr>
        <p:txBody>
          <a:bodyPr wrap="square" rtlCol="0">
            <a:spAutoFit/>
          </a:bodyPr>
          <a:lstStyle/>
          <a:p>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Vectơ đặc trưng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𝑋𝑖</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
        <p:nvSpPr>
          <p:cNvPr id="18" name="TextBox 17">
            <a:extLst>
              <a:ext uri="{FF2B5EF4-FFF2-40B4-BE49-F238E27FC236}">
                <a16:creationId xmlns:a16="http://schemas.microsoft.com/office/drawing/2014/main" id="{42566BE5-E9FC-48F7-928A-79707E496BB7}"/>
              </a:ext>
            </a:extLst>
          </p:cNvPr>
          <p:cNvSpPr txBox="1"/>
          <p:nvPr/>
        </p:nvSpPr>
        <p:spPr>
          <a:xfrm>
            <a:off x="6850298" y="3429000"/>
            <a:ext cx="2747727" cy="584775"/>
          </a:xfrm>
          <a:prstGeom prst="rect">
            <a:avLst/>
          </a:prstGeom>
          <a:noFill/>
        </p:spPr>
        <p:txBody>
          <a:bodyPr wrap="square" rtlCol="0">
            <a:spAutoFit/>
          </a:bodyPr>
          <a:lstStyle/>
          <a:p>
            <a:pPr algn="ctr"/>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Nhãn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𝒀𝒊 </a:t>
            </a:r>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(Thu nhập trong tương lai)</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EB044F5E-BF48-4671-AA3E-3ABAB46CB25B}"/>
              </a:ext>
            </a:extLst>
          </p:cNvPr>
          <p:cNvGrpSpPr/>
          <p:nvPr/>
        </p:nvGrpSpPr>
        <p:grpSpPr>
          <a:xfrm>
            <a:off x="860311" y="4104451"/>
            <a:ext cx="7734191" cy="1768976"/>
            <a:chOff x="1469235" y="3943544"/>
            <a:chExt cx="7734191" cy="1768976"/>
          </a:xfrm>
        </p:grpSpPr>
        <p:sp>
          <p:nvSpPr>
            <p:cNvPr id="15" name="모서리가 둥근 직사각형 13">
              <a:extLst>
                <a:ext uri="{FF2B5EF4-FFF2-40B4-BE49-F238E27FC236}">
                  <a16:creationId xmlns:a16="http://schemas.microsoft.com/office/drawing/2014/main" id="{14A32962-3387-4CB0-980C-E250991BF981}"/>
                </a:ext>
              </a:extLst>
            </p:cNvPr>
            <p:cNvSpPr/>
            <p:nvPr/>
          </p:nvSpPr>
          <p:spPr>
            <a:xfrm>
              <a:off x="1469235" y="3943544"/>
              <a:ext cx="5860082" cy="1768976"/>
            </a:xfrm>
            <a:prstGeom prst="roundRect">
              <a:avLst>
                <a:gd name="adj" fmla="val 1010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Courier New" panose="02070309020205020404" pitchFamily="49" charset="0"/>
                <a:ea typeface="SamsungOneKorean 400" panose="020B0503030303020204" pitchFamily="50" charset="-127"/>
                <a:cs typeface="Courier New" panose="02070309020205020404" pitchFamily="49" charset="0"/>
              </a:endParaRPr>
            </a:p>
          </p:txBody>
        </p:sp>
        <p:sp>
          <p:nvSpPr>
            <p:cNvPr id="16" name="직사각형 15">
              <a:extLst>
                <a:ext uri="{FF2B5EF4-FFF2-40B4-BE49-F238E27FC236}">
                  <a16:creationId xmlns:a16="http://schemas.microsoft.com/office/drawing/2014/main" id="{05D09AEE-5664-43A1-8663-691EE62F7F06}"/>
                </a:ext>
              </a:extLst>
            </p:cNvPr>
            <p:cNvSpPr/>
            <p:nvPr/>
          </p:nvSpPr>
          <p:spPr>
            <a:xfrm>
              <a:off x="1620905" y="4276156"/>
              <a:ext cx="5569795" cy="1107996"/>
            </a:xfrm>
            <a:prstGeom prst="rect">
              <a:avLst/>
            </a:prstGeom>
          </p:spPr>
          <p:txBody>
            <a:bodyPr wrap="square">
              <a:spAutoFit/>
            </a:bodyPr>
            <a:lstStyle/>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[3.8    2200    3.5    8    100000    100000    0.9    1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[3.3    2000    3.7    8     50000    100000    0.3    0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    2100    3.3    9     90000     30000    0.6    0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    2300    3.8    7     50000    150000    0.9    1    1]</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[2.5    1800    2.9   10     50000         0    0.7    1    0]</a:t>
              </a:r>
            </a:p>
            <a:p>
              <a:pPr algn="dist"/>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[2.6    1900    3.0    8    100000     60000    0.4    0    1] </a:t>
              </a:r>
            </a:p>
          </p:txBody>
        </p:sp>
        <p:sp>
          <p:nvSpPr>
            <p:cNvPr id="19" name="모서리가 둥근 직사각형 15">
              <a:extLst>
                <a:ext uri="{FF2B5EF4-FFF2-40B4-BE49-F238E27FC236}">
                  <a16:creationId xmlns:a16="http://schemas.microsoft.com/office/drawing/2014/main" id="{87A83C6E-E718-4A28-8107-C9C9BF62F889}"/>
                </a:ext>
              </a:extLst>
            </p:cNvPr>
            <p:cNvSpPr/>
            <p:nvPr/>
          </p:nvSpPr>
          <p:spPr>
            <a:xfrm>
              <a:off x="8462744" y="3943544"/>
              <a:ext cx="740682" cy="1768976"/>
            </a:xfrm>
            <a:prstGeom prst="roundRect">
              <a:avLst>
                <a:gd name="adj" fmla="val 1402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120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100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90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150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100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95</a:t>
              </a:r>
            </a:p>
          </p:txBody>
        </p:sp>
      </p:grpSp>
    </p:spTree>
    <p:extLst>
      <p:ext uri="{BB962C8B-B14F-4D97-AF65-F5344CB8AC3E}">
        <p14:creationId xmlns:p14="http://schemas.microsoft.com/office/powerpoint/2010/main" val="3341999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Hồi quy tuyến tính đơn giản – tập dữ liệu</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Chỉ có một tính năng duy nhất được bao gồm từ quan sát</a:t>
            </a:r>
            <a:endParaRPr lang="en-US" altLang="ko-KR" dirty="0"/>
          </a:p>
          <a:p>
            <a:pPr lvl="1"/>
            <a:r>
              <a:rPr lang="vi-VN" altLang="ko-KR" dirty="0"/>
              <a:t>Mỗi học sinh được đại diện với một tính năng duy nhất </a:t>
            </a:r>
            <a:r>
              <a:rPr lang="ko-KR" altLang="vi-VN" dirty="0"/>
              <a:t>𝑋𝑖</a:t>
            </a:r>
            <a:r>
              <a:rPr lang="vi-VN" altLang="ko-KR" dirty="0"/>
              <a:t>, Điểm trung bình đầu ra</a:t>
            </a:r>
            <a:endParaRPr lang="en-US" altLang="ko-KR" dirty="0"/>
          </a:p>
          <a:p>
            <a:endParaRPr lang="en-US" altLang="ko-KR" dirty="0"/>
          </a:p>
        </p:txBody>
      </p:sp>
      <p:sp>
        <p:nvSpPr>
          <p:cNvPr id="19" name="TextBox 18">
            <a:extLst>
              <a:ext uri="{FF2B5EF4-FFF2-40B4-BE49-F238E27FC236}">
                <a16:creationId xmlns:a16="http://schemas.microsoft.com/office/drawing/2014/main" id="{47D8C892-AE82-4440-841D-A5405934B026}"/>
              </a:ext>
            </a:extLst>
          </p:cNvPr>
          <p:cNvSpPr txBox="1"/>
          <p:nvPr/>
        </p:nvSpPr>
        <p:spPr>
          <a:xfrm>
            <a:off x="6850298" y="3429000"/>
            <a:ext cx="2747727" cy="584775"/>
          </a:xfrm>
          <a:prstGeom prst="rect">
            <a:avLst/>
          </a:prstGeom>
          <a:noFill/>
        </p:spPr>
        <p:txBody>
          <a:bodyPr wrap="square" rtlCol="0">
            <a:spAutoFit/>
          </a:bodyPr>
          <a:lstStyle/>
          <a:p>
            <a:pPr algn="ctr"/>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Nhãn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𝒀𝒊 </a:t>
            </a:r>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(Thu nhập trong tương lai)</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
        <p:nvSpPr>
          <p:cNvPr id="20" name="TextBox 19">
            <a:extLst>
              <a:ext uri="{FF2B5EF4-FFF2-40B4-BE49-F238E27FC236}">
                <a16:creationId xmlns:a16="http://schemas.microsoft.com/office/drawing/2014/main" id="{0FF2B7D4-092D-4D88-9311-3AE5E1CC1095}"/>
              </a:ext>
            </a:extLst>
          </p:cNvPr>
          <p:cNvSpPr txBox="1"/>
          <p:nvPr/>
        </p:nvSpPr>
        <p:spPr>
          <a:xfrm>
            <a:off x="2730050" y="3429000"/>
            <a:ext cx="1848739" cy="338554"/>
          </a:xfrm>
          <a:prstGeom prst="rect">
            <a:avLst/>
          </a:prstGeom>
          <a:noFill/>
        </p:spPr>
        <p:txBody>
          <a:bodyPr wrap="square" rtlCol="0">
            <a:spAutoFit/>
          </a:bodyPr>
          <a:lstStyle/>
          <a:p>
            <a:r>
              <a:rPr lang="vi-VN" altLang="ko-KR" sz="1600" b="1" dirty="0">
                <a:solidFill>
                  <a:prstClr val="black">
                    <a:lumMod val="85000"/>
                    <a:lumOff val="15000"/>
                  </a:prstClr>
                </a:solidFill>
                <a:latin typeface="SamsungOne-400" panose="020B0503030303020204" pitchFamily="34" charset="0"/>
                <a:ea typeface="SamsungOne-400" panose="020B0503030303020204" pitchFamily="34" charset="0"/>
              </a:rPr>
              <a:t>Vectơ đặc trưng </a:t>
            </a:r>
            <a:r>
              <a:rPr lang="ko-KR" altLang="vi-VN" sz="1600" b="1" dirty="0">
                <a:solidFill>
                  <a:prstClr val="black">
                    <a:lumMod val="85000"/>
                    <a:lumOff val="15000"/>
                  </a:prstClr>
                </a:solidFill>
                <a:latin typeface="SamsungOne-400" panose="020B0503030303020204" pitchFamily="34" charset="0"/>
                <a:ea typeface="SamsungOne-400" panose="020B0503030303020204" pitchFamily="34" charset="0"/>
              </a:rPr>
              <a:t>𝑋𝑖</a:t>
            </a:r>
            <a:endParaRPr lang="ko-KR" altLang="en-US" sz="16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
        <p:nvSpPr>
          <p:cNvPr id="11" name="모서리가 둥근 직사각형 11">
            <a:extLst>
              <a:ext uri="{FF2B5EF4-FFF2-40B4-BE49-F238E27FC236}">
                <a16:creationId xmlns:a16="http://schemas.microsoft.com/office/drawing/2014/main" id="{0C19D484-5D60-4DA6-8EB6-837E0D8396A5}"/>
              </a:ext>
            </a:extLst>
          </p:cNvPr>
          <p:cNvSpPr/>
          <p:nvPr/>
        </p:nvSpPr>
        <p:spPr>
          <a:xfrm>
            <a:off x="3113816" y="4104451"/>
            <a:ext cx="1081205" cy="1768976"/>
          </a:xfrm>
          <a:prstGeom prst="roundRect">
            <a:avLst>
              <a:gd name="adj" fmla="val 1010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[3.5]</a:t>
            </a:r>
          </a:p>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[3.7]</a:t>
            </a:r>
          </a:p>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[3.3]</a:t>
            </a:r>
          </a:p>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[3.8]</a:t>
            </a:r>
          </a:p>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[2.9]</a:t>
            </a:r>
          </a:p>
          <a:p>
            <a:pPr marL="182563">
              <a:tabLst>
                <a:tab pos="390525" algn="l"/>
              </a:tabLst>
            </a:pPr>
            <a:r>
              <a:rPr lang="en-US" altLang="ko-KR"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[3.0]</a:t>
            </a:r>
            <a:endParaRPr lang="ko-KR" altLang="en-US" sz="12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endParaRPr>
          </a:p>
        </p:txBody>
      </p:sp>
      <p:sp>
        <p:nvSpPr>
          <p:cNvPr id="13" name="모서리가 둥근 직사각형 15">
            <a:extLst>
              <a:ext uri="{FF2B5EF4-FFF2-40B4-BE49-F238E27FC236}">
                <a16:creationId xmlns:a16="http://schemas.microsoft.com/office/drawing/2014/main" id="{6F94C94D-BCFF-49F2-95A2-778A9E54A1B5}"/>
              </a:ext>
            </a:extLst>
          </p:cNvPr>
          <p:cNvSpPr/>
          <p:nvPr/>
        </p:nvSpPr>
        <p:spPr>
          <a:xfrm>
            <a:off x="7853820" y="4104451"/>
            <a:ext cx="740682" cy="1768976"/>
          </a:xfrm>
          <a:prstGeom prst="roundRect">
            <a:avLst>
              <a:gd name="adj" fmla="val 1402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120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100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90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150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100</a:t>
            </a:r>
          </a:p>
          <a:p>
            <a:pPr algn="r"/>
            <a:r>
              <a:rPr lang="en-US" altLang="ko-KR" sz="1100" dirty="0">
                <a:solidFill>
                  <a:srgbClr val="1F45BC"/>
                </a:solidFill>
                <a:latin typeface="Courier New" panose="02070309020205020404" pitchFamily="49" charset="0"/>
                <a:ea typeface="SamsungOneKorean 400" panose="020B0503030303020204" pitchFamily="50" charset="-127"/>
                <a:cs typeface="Courier New" panose="02070309020205020404" pitchFamily="49" charset="0"/>
              </a:rPr>
              <a:t>95</a:t>
            </a:r>
          </a:p>
        </p:txBody>
      </p:sp>
    </p:spTree>
    <p:extLst>
      <p:ext uri="{BB962C8B-B14F-4D97-AF65-F5344CB8AC3E}">
        <p14:creationId xmlns:p14="http://schemas.microsoft.com/office/powerpoint/2010/main" val="26535628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Hồi quy tuyến tính đơn giản - Hàm</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3324928" cy="2601464"/>
              </a:xfrm>
            </p:spPr>
            <p:txBody>
              <a:bodyPr/>
              <a:lstStyle/>
              <a:p>
                <a:r>
                  <a:rPr lang="vi-VN" altLang="ko-KR" dirty="0"/>
                  <a:t>Một phương trình tuyến tính đơn giản</a:t>
                </a:r>
                <a:endParaRPr lang="en-US" altLang="ko-KR" dirty="0"/>
              </a:p>
              <a:p>
                <a:pPr lvl="1"/>
                <a14:m>
                  <m:oMath xmlns:m="http://schemas.openxmlformats.org/officeDocument/2006/math">
                    <m:r>
                      <m:rPr>
                        <m:sty m:val="p"/>
                      </m:rPr>
                      <a:rPr lang="en-US" altLang="ko-KR">
                        <a:latin typeface="Cambria Math" panose="02040503050406030204" pitchFamily="18" charset="0"/>
                        <a:ea typeface="Cambria Math" panose="02040503050406030204" pitchFamily="18" charset="0"/>
                      </a:rPr>
                      <m:t>f</m:t>
                    </m:r>
                    <m:d>
                      <m:dPr>
                        <m:ctrlPr>
                          <a:rPr lang="en-US" altLang="ko-KR" i="1">
                            <a:latin typeface="Cambria Math" panose="02040503050406030204" pitchFamily="18" charset="0"/>
                            <a:ea typeface="Cambria Math" panose="02040503050406030204" pitchFamily="18" charset="0"/>
                          </a:rPr>
                        </m:ctrlPr>
                      </m:d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e>
                    </m:d>
                    <m:r>
                      <a:rPr lang="en-US" altLang="ko-KR">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0</m:t>
                        </m:r>
                      </m:sub>
                    </m:sSub>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1</m:t>
                        </m:r>
                      </m:sub>
                    </m:sSub>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oMath>
                </a14:m>
                <a:endParaRPr lang="en-US" altLang="ko-KR" i="1" dirty="0">
                  <a:latin typeface="Courier New" panose="02070309020205020404" pitchFamily="49" charset="0"/>
                </a:endParaRPr>
              </a:p>
              <a:p>
                <a:pPr lvl="1"/>
                <a14:m>
                  <m:oMath xmlns:m="http://schemas.openxmlformats.org/officeDocument/2006/math">
                    <m:r>
                      <m:rPr>
                        <m:sty m:val="p"/>
                      </m:rPr>
                      <a:rPr lang="en-US" altLang="ko-KR">
                        <a:latin typeface="Cambria Math" panose="02040503050406030204" pitchFamily="18" charset="0"/>
                        <a:ea typeface="Cambria Math" panose="02040503050406030204" pitchFamily="18" charset="0"/>
                      </a:rPr>
                      <m:t>f</m:t>
                    </m:r>
                    <m:d>
                      <m:dPr>
                        <m:ctrlPr>
                          <a:rPr lang="en-US" altLang="ko-KR" i="1">
                            <a:latin typeface="Cambria Math" panose="02040503050406030204" pitchFamily="18" charset="0"/>
                            <a:ea typeface="Cambria Math" panose="02040503050406030204" pitchFamily="18" charset="0"/>
                          </a:rPr>
                        </m:ctrlPr>
                      </m:d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e>
                    </m:d>
                    <m:r>
                      <a:rPr lang="en-US" altLang="ko-KR">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75+20∗</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oMath>
                </a14:m>
                <a:endParaRPr lang="en-US" altLang="ko-KR" dirty="0"/>
              </a:p>
              <a:p>
                <a:endParaRPr lang="en-US" altLang="ko-KR" dirty="0"/>
              </a:p>
              <a:p>
                <a:r>
                  <a:rPr lang="en-US" altLang="ko-KR" dirty="0" err="1"/>
                  <a:t>hàm</a:t>
                </a:r>
                <a:r>
                  <a:rPr lang="en-US" altLang="ko-KR" dirty="0"/>
                  <a:t> (</a:t>
                </a:r>
                <a:r>
                  <a:rPr lang="en-US" altLang="ko-KR" dirty="0" err="1"/>
                  <a:t>điểm</a:t>
                </a:r>
                <a:r>
                  <a:rPr lang="en-US" altLang="ko-KR" dirty="0"/>
                  <a:t> </a:t>
                </a:r>
                <a:r>
                  <a:rPr lang="en-US" altLang="ko-KR" dirty="0" err="1"/>
                  <a:t>trung</a:t>
                </a:r>
                <a:r>
                  <a:rPr lang="en-US" altLang="ko-KR" dirty="0"/>
                  <a:t> </a:t>
                </a:r>
                <a:r>
                  <a:rPr lang="en-US" altLang="ko-KR" dirty="0" err="1"/>
                  <a:t>bình</a:t>
                </a:r>
                <a:r>
                  <a:rPr lang="en-US" altLang="ko-KR" dirty="0"/>
                  <a:t> </a:t>
                </a:r>
                <a:r>
                  <a:rPr lang="en-US" altLang="ko-KR" dirty="0" err="1"/>
                  <a:t>tốt</a:t>
                </a:r>
                <a:r>
                  <a:rPr lang="en-US" altLang="ko-KR" dirty="0"/>
                  <a:t> </a:t>
                </a:r>
                <a:r>
                  <a:rPr lang="en-US" altLang="ko-KR" dirty="0" err="1"/>
                  <a:t>nghiệp</a:t>
                </a:r>
                <a:r>
                  <a:rPr lang="en-US" altLang="ko-KR" dirty="0"/>
                  <a:t>)</a:t>
                </a:r>
              </a:p>
              <a:p>
                <a:pPr lvl="1"/>
                <a:r>
                  <a:rPr lang="en-US" altLang="ko-KR" dirty="0"/>
                  <a:t>=75K + 20K * GPA</a:t>
                </a:r>
              </a:p>
            </p:txBody>
          </p:sp>
        </mc:Choice>
        <mc:Fallback xmlns="">
          <p:sp>
            <p:nvSpPr>
              <p:cNvPr id="9" name="텍스트 개체 틀 8">
                <a:extLst>
                  <a:ext uri="{FF2B5EF4-FFF2-40B4-BE49-F238E27FC236}">
                    <a16:creationId xmlns:a16="http://schemas.microsoft.com/office/drawing/2014/main" id="{010C68CC-7310-4008-B70F-D68E053345A2}"/>
                  </a:ext>
                </a:extLst>
              </p:cNvPr>
              <p:cNvSpPr>
                <a:spLocks noGrp="1" noRot="1" noChangeAspect="1" noMove="1" noResize="1" noEditPoints="1" noAdjustHandles="1" noChangeArrowheads="1" noChangeShapeType="1" noTextEdit="1"/>
              </p:cNvSpPr>
              <p:nvPr>
                <p:ph type="body" sz="quarter" idx="15"/>
              </p:nvPr>
            </p:nvSpPr>
            <p:spPr>
              <a:xfrm>
                <a:off x="535872" y="2226568"/>
                <a:ext cx="3324928" cy="2601464"/>
              </a:xfrm>
              <a:blipFill>
                <a:blip r:embed="rId3"/>
                <a:stretch>
                  <a:fillRect l="-183" t="-1874"/>
                </a:stretch>
              </a:blipFill>
            </p:spPr>
            <p:txBody>
              <a:bodyPr/>
              <a:lstStyle/>
              <a:p>
                <a:r>
                  <a:rPr lang="en-US">
                    <a:noFill/>
                  </a:rPr>
                  <a:t> </a:t>
                </a:r>
              </a:p>
            </p:txBody>
          </p:sp>
        </mc:Fallback>
      </mc:AlternateContent>
      <p:pic>
        <p:nvPicPr>
          <p:cNvPr id="3" name="그림 2">
            <a:extLst>
              <a:ext uri="{FF2B5EF4-FFF2-40B4-BE49-F238E27FC236}">
                <a16:creationId xmlns:a16="http://schemas.microsoft.com/office/drawing/2014/main" id="{6D467A03-2FEF-6C4B-BA2D-14AA225DA16D}"/>
              </a:ext>
            </a:extLst>
          </p:cNvPr>
          <p:cNvPicPr>
            <a:picLocks noChangeAspect="1"/>
          </p:cNvPicPr>
          <p:nvPr/>
        </p:nvPicPr>
        <p:blipFill>
          <a:blip r:embed="rId4"/>
          <a:stretch>
            <a:fillRect/>
          </a:stretch>
        </p:blipFill>
        <p:spPr>
          <a:xfrm>
            <a:off x="3641784" y="2417399"/>
            <a:ext cx="5690616" cy="3689416"/>
          </a:xfrm>
          <a:prstGeom prst="rect">
            <a:avLst/>
          </a:prstGeom>
        </p:spPr>
      </p:pic>
    </p:spTree>
    <p:extLst>
      <p:ext uri="{BB962C8B-B14F-4D97-AF65-F5344CB8AC3E}">
        <p14:creationId xmlns:p14="http://schemas.microsoft.com/office/powerpoint/2010/main" val="1446939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có</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Mục đích chính của học có giám sát là đào tạo một mô hình trên dữ liệu đào tạo được gắn nhãn để đưa ra dự đoán về dữ liệu không nhìn thấy được trong tương lai. Được giám sát ở đây có nghĩa là một loạt mẫu có tín hiệu đầu ra mong muốn (nhãn)</a:t>
            </a:r>
            <a:endParaRPr lang="en-US" altLang="ko-KR" dirty="0"/>
          </a:p>
          <a:p>
            <a:pPr lvl="1"/>
            <a:r>
              <a:rPr lang="vi-VN" altLang="ko-KR" dirty="0"/>
              <a:t>P</a:t>
            </a:r>
            <a:r>
              <a:rPr lang="en-US" altLang="ko-KR" dirty="0" err="1"/>
              <a:t>hân</a:t>
            </a:r>
            <a:r>
              <a:rPr lang="en-US" altLang="ko-KR" dirty="0"/>
              <a:t> </a:t>
            </a:r>
            <a:r>
              <a:rPr lang="en-US" altLang="ko-KR" dirty="0" err="1"/>
              <a:t>loại</a:t>
            </a:r>
            <a:endParaRPr lang="en-US" altLang="ko-KR" dirty="0"/>
          </a:p>
          <a:p>
            <a:pPr lvl="1"/>
            <a:r>
              <a:rPr lang="vi-VN" altLang="ko-KR" dirty="0"/>
              <a:t>H</a:t>
            </a:r>
            <a:r>
              <a:rPr lang="en-US" altLang="ko-KR" dirty="0" err="1"/>
              <a:t>ồi</a:t>
            </a:r>
            <a:r>
              <a:rPr lang="en-US" altLang="ko-KR" dirty="0"/>
              <a:t> </a:t>
            </a:r>
            <a:r>
              <a:rPr lang="en-US" altLang="ko-KR" dirty="0" err="1"/>
              <a:t>quy</a:t>
            </a:r>
            <a:endParaRPr lang="ko-KR" altLang="en-US" dirty="0"/>
          </a:p>
        </p:txBody>
      </p:sp>
      <p:grpSp>
        <p:nvGrpSpPr>
          <p:cNvPr id="14" name="그룹 13">
            <a:extLst>
              <a:ext uri="{FF2B5EF4-FFF2-40B4-BE49-F238E27FC236}">
                <a16:creationId xmlns:a16="http://schemas.microsoft.com/office/drawing/2014/main" id="{F160037B-00D7-445B-9F0C-0FC426F04231}"/>
              </a:ext>
            </a:extLst>
          </p:cNvPr>
          <p:cNvGrpSpPr/>
          <p:nvPr/>
        </p:nvGrpSpPr>
        <p:grpSpPr>
          <a:xfrm>
            <a:off x="687151" y="3647358"/>
            <a:ext cx="4736212" cy="2353320"/>
            <a:chOff x="556521" y="3647358"/>
            <a:chExt cx="4736212" cy="2353320"/>
          </a:xfrm>
        </p:grpSpPr>
        <p:pic>
          <p:nvPicPr>
            <p:cNvPr id="15" name="그림 14">
              <a:extLst>
                <a:ext uri="{FF2B5EF4-FFF2-40B4-BE49-F238E27FC236}">
                  <a16:creationId xmlns:a16="http://schemas.microsoft.com/office/drawing/2014/main" id="{99DB7659-E922-475E-A21A-820FFF1D31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6640" y="4504865"/>
              <a:ext cx="569898" cy="473123"/>
            </a:xfrm>
            <a:prstGeom prst="rect">
              <a:avLst/>
            </a:prstGeom>
          </p:spPr>
        </p:pic>
        <p:pic>
          <p:nvPicPr>
            <p:cNvPr id="16" name="그림 15">
              <a:extLst>
                <a:ext uri="{FF2B5EF4-FFF2-40B4-BE49-F238E27FC236}">
                  <a16:creationId xmlns:a16="http://schemas.microsoft.com/office/drawing/2014/main" id="{62B124CE-6B3D-4C98-B182-4D113B5C8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437" y="4436626"/>
              <a:ext cx="734569" cy="609601"/>
            </a:xfrm>
            <a:prstGeom prst="rect">
              <a:avLst/>
            </a:prstGeom>
          </p:spPr>
        </p:pic>
        <p:grpSp>
          <p:nvGrpSpPr>
            <p:cNvPr id="17" name="그룹 16">
              <a:extLst>
                <a:ext uri="{FF2B5EF4-FFF2-40B4-BE49-F238E27FC236}">
                  <a16:creationId xmlns:a16="http://schemas.microsoft.com/office/drawing/2014/main" id="{863E7A10-34BA-4B70-BC51-B7FCE71E2384}"/>
                </a:ext>
              </a:extLst>
            </p:cNvPr>
            <p:cNvGrpSpPr/>
            <p:nvPr/>
          </p:nvGrpSpPr>
          <p:grpSpPr>
            <a:xfrm>
              <a:off x="556521" y="3647358"/>
              <a:ext cx="1447464" cy="2188137"/>
              <a:chOff x="556521" y="3545758"/>
              <a:chExt cx="1447464" cy="2188137"/>
            </a:xfrm>
          </p:grpSpPr>
          <p:grpSp>
            <p:nvGrpSpPr>
              <p:cNvPr id="38" name="그룹 37">
                <a:extLst>
                  <a:ext uri="{FF2B5EF4-FFF2-40B4-BE49-F238E27FC236}">
                    <a16:creationId xmlns:a16="http://schemas.microsoft.com/office/drawing/2014/main" id="{2550B92D-5FDA-4DE2-83E7-5226221D0266}"/>
                  </a:ext>
                </a:extLst>
              </p:cNvPr>
              <p:cNvGrpSpPr/>
              <p:nvPr/>
            </p:nvGrpSpPr>
            <p:grpSpPr>
              <a:xfrm>
                <a:off x="556521" y="4722055"/>
                <a:ext cx="1092414" cy="1011840"/>
                <a:chOff x="556521" y="4722055"/>
                <a:chExt cx="1092414" cy="1011840"/>
              </a:xfrm>
            </p:grpSpPr>
            <p:sp>
              <p:nvSpPr>
                <p:cNvPr id="50" name="직사각형 49">
                  <a:extLst>
                    <a:ext uri="{FF2B5EF4-FFF2-40B4-BE49-F238E27FC236}">
                      <a16:creationId xmlns:a16="http://schemas.microsoft.com/office/drawing/2014/main" id="{DC1931FB-BF41-4F69-BD68-23DD9012A1C2}"/>
                    </a:ext>
                  </a:extLst>
                </p:cNvPr>
                <p:cNvSpPr/>
                <p:nvPr/>
              </p:nvSpPr>
              <p:spPr>
                <a:xfrm>
                  <a:off x="820648" y="4722055"/>
                  <a:ext cx="575799" cy="261610"/>
                </a:xfrm>
                <a:prstGeom prst="rect">
                  <a:avLst/>
                </a:prstGeom>
              </p:spPr>
              <p:txBody>
                <a:bodyPr wrap="none">
                  <a:spAutoFit/>
                </a:bodyPr>
                <a:lstStyle/>
                <a:p>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Nhãn</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grpSp>
              <p:nvGrpSpPr>
                <p:cNvPr id="51" name="그룹 50">
                  <a:extLst>
                    <a:ext uri="{FF2B5EF4-FFF2-40B4-BE49-F238E27FC236}">
                      <a16:creationId xmlns:a16="http://schemas.microsoft.com/office/drawing/2014/main" id="{FC30C61B-B7C6-4082-B135-EA25D9CAB536}"/>
                    </a:ext>
                  </a:extLst>
                </p:cNvPr>
                <p:cNvGrpSpPr/>
                <p:nvPr/>
              </p:nvGrpSpPr>
              <p:grpSpPr>
                <a:xfrm>
                  <a:off x="556521" y="5029125"/>
                  <a:ext cx="1092414" cy="704770"/>
                  <a:chOff x="909884" y="6965534"/>
                  <a:chExt cx="1092414" cy="704770"/>
                </a:xfrm>
              </p:grpSpPr>
              <p:grpSp>
                <p:nvGrpSpPr>
                  <p:cNvPr id="52" name="그룹 51">
                    <a:extLst>
                      <a:ext uri="{FF2B5EF4-FFF2-40B4-BE49-F238E27FC236}">
                        <a16:creationId xmlns:a16="http://schemas.microsoft.com/office/drawing/2014/main" id="{8463CA18-8B3F-4156-BA89-04C921A1DDC0}"/>
                      </a:ext>
                    </a:extLst>
                  </p:cNvPr>
                  <p:cNvGrpSpPr/>
                  <p:nvPr/>
                </p:nvGrpSpPr>
                <p:grpSpPr>
                  <a:xfrm>
                    <a:off x="1159835" y="6965534"/>
                    <a:ext cx="595831" cy="514527"/>
                    <a:chOff x="1159835" y="6965534"/>
                    <a:chExt cx="595831" cy="514527"/>
                  </a:xfrm>
                </p:grpSpPr>
                <p:sp>
                  <p:nvSpPr>
                    <p:cNvPr id="57" name="모서리가 둥근 직사각형 33">
                      <a:extLst>
                        <a:ext uri="{FF2B5EF4-FFF2-40B4-BE49-F238E27FC236}">
                          <a16:creationId xmlns:a16="http://schemas.microsoft.com/office/drawing/2014/main" id="{CD581AF9-E3C2-4867-A594-204921FDC184}"/>
                        </a:ext>
                      </a:extLst>
                    </p:cNvPr>
                    <p:cNvSpPr/>
                    <p:nvPr/>
                  </p:nvSpPr>
                  <p:spPr>
                    <a:xfrm>
                      <a:off x="1159835" y="6974107"/>
                      <a:ext cx="205740" cy="144780"/>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8" name="타원 57">
                      <a:extLst>
                        <a:ext uri="{FF2B5EF4-FFF2-40B4-BE49-F238E27FC236}">
                          <a16:creationId xmlns:a16="http://schemas.microsoft.com/office/drawing/2014/main" id="{B705A8BE-EDA5-4132-907C-ADFEFDC74E2A}"/>
                        </a:ext>
                      </a:extLst>
                    </p:cNvPr>
                    <p:cNvSpPr/>
                    <p:nvPr/>
                  </p:nvSpPr>
                  <p:spPr>
                    <a:xfrm>
                      <a:off x="1587105" y="6965534"/>
                      <a:ext cx="161925" cy="161925"/>
                    </a:xfrm>
                    <a:prstGeom prst="ellipse">
                      <a:avLst/>
                    </a:prstGeom>
                    <a:solidFill>
                      <a:schemeClr val="bg1"/>
                    </a:solid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9" name="순서도: 추출 58">
                      <a:extLst>
                        <a:ext uri="{FF2B5EF4-FFF2-40B4-BE49-F238E27FC236}">
                          <a16:creationId xmlns:a16="http://schemas.microsoft.com/office/drawing/2014/main" id="{62F79409-858E-458B-A2BD-442351E0B332}"/>
                        </a:ext>
                      </a:extLst>
                    </p:cNvPr>
                    <p:cNvSpPr/>
                    <p:nvPr/>
                  </p:nvSpPr>
                  <p:spPr>
                    <a:xfrm>
                      <a:off x="1159835" y="7307783"/>
                      <a:ext cx="205740" cy="172278"/>
                    </a:xfrm>
                    <a:prstGeom prst="flowChartExtra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0" name="육각형 59">
                      <a:extLst>
                        <a:ext uri="{FF2B5EF4-FFF2-40B4-BE49-F238E27FC236}">
                          <a16:creationId xmlns:a16="http://schemas.microsoft.com/office/drawing/2014/main" id="{F0C10CCB-08E9-44AD-96FF-0B897774FF53}"/>
                        </a:ext>
                      </a:extLst>
                    </p:cNvPr>
                    <p:cNvSpPr/>
                    <p:nvPr/>
                  </p:nvSpPr>
                  <p:spPr>
                    <a:xfrm>
                      <a:off x="1580467" y="7320786"/>
                      <a:ext cx="175199" cy="151034"/>
                    </a:xfrm>
                    <a:prstGeom prst="hexagon">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53" name="직사각형 52">
                    <a:extLst>
                      <a:ext uri="{FF2B5EF4-FFF2-40B4-BE49-F238E27FC236}">
                        <a16:creationId xmlns:a16="http://schemas.microsoft.com/office/drawing/2014/main" id="{B91E4118-7CBE-4FA0-8C94-EDCD95274C1C}"/>
                      </a:ext>
                    </a:extLst>
                  </p:cNvPr>
                  <p:cNvSpPr/>
                  <p:nvPr/>
                </p:nvSpPr>
                <p:spPr>
                  <a:xfrm>
                    <a:off x="909884" y="7099547"/>
                    <a:ext cx="705642" cy="200055"/>
                  </a:xfrm>
                  <a:prstGeom prst="rect">
                    <a:avLst/>
                  </a:prstGeom>
                </p:spPr>
                <p:txBody>
                  <a:bodyPr wrap="none">
                    <a:spAutoFit/>
                  </a:bodyPr>
                  <a:lstStyle/>
                  <a:p>
                    <a:r>
                      <a:rPr lang="vi-VN" altLang="ko-KR" sz="700">
                        <a:solidFill>
                          <a:srgbClr val="1F45BC"/>
                        </a:solidFill>
                        <a:latin typeface="SamsungOne-600C" panose="020B0706030303020204" pitchFamily="34" charset="0"/>
                        <a:ea typeface="SamsungOne-600C" panose="020B0706030303020204" pitchFamily="34" charset="0"/>
                      </a:rPr>
                      <a:t>Hình chữ nhật</a:t>
                    </a:r>
                    <a:endParaRPr lang="ko-KR" altLang="en-US" sz="700" dirty="0">
                      <a:latin typeface="SamsungOneKorean 400" panose="020B0503030303020204" pitchFamily="50" charset="-127"/>
                      <a:ea typeface="SamsungOneKorean 400" panose="020B0503030303020204" pitchFamily="50" charset="-127"/>
                    </a:endParaRPr>
                  </a:p>
                </p:txBody>
              </p:sp>
              <p:sp>
                <p:nvSpPr>
                  <p:cNvPr id="54" name="직사각형 53">
                    <a:extLst>
                      <a:ext uri="{FF2B5EF4-FFF2-40B4-BE49-F238E27FC236}">
                        <a16:creationId xmlns:a16="http://schemas.microsoft.com/office/drawing/2014/main" id="{D9C2C810-178E-4CEF-BFFD-69BB9E4C69F5}"/>
                      </a:ext>
                    </a:extLst>
                  </p:cNvPr>
                  <p:cNvSpPr/>
                  <p:nvPr/>
                </p:nvSpPr>
                <p:spPr>
                  <a:xfrm>
                    <a:off x="1469780" y="7099547"/>
                    <a:ext cx="532518" cy="200055"/>
                  </a:xfrm>
                  <a:prstGeom prst="rect">
                    <a:avLst/>
                  </a:prstGeom>
                </p:spPr>
                <p:txBody>
                  <a:bodyPr wrap="none">
                    <a:spAutoFit/>
                  </a:bodyPr>
                  <a:lstStyle/>
                  <a:p>
                    <a:r>
                      <a:rPr lang="vi-VN" altLang="ko-KR" sz="700" dirty="0">
                        <a:solidFill>
                          <a:srgbClr val="1F45BC"/>
                        </a:solidFill>
                        <a:latin typeface="SamsungOne-600C" panose="020B0706030303020204" pitchFamily="34" charset="0"/>
                        <a:ea typeface="SamsungOne-600C" panose="020B0706030303020204" pitchFamily="34" charset="0"/>
                      </a:rPr>
                      <a:t>Hình tròn</a:t>
                    </a:r>
                    <a:endParaRPr lang="ko-KR" altLang="en-US" sz="700" dirty="0">
                      <a:latin typeface="SamsungOneKorean 400" panose="020B0503030303020204" pitchFamily="50" charset="-127"/>
                      <a:ea typeface="SamsungOneKorean 400" panose="020B0503030303020204" pitchFamily="50" charset="-127"/>
                    </a:endParaRPr>
                  </a:p>
                </p:txBody>
              </p:sp>
              <p:sp>
                <p:nvSpPr>
                  <p:cNvPr id="55" name="직사각형 54">
                    <a:extLst>
                      <a:ext uri="{FF2B5EF4-FFF2-40B4-BE49-F238E27FC236}">
                        <a16:creationId xmlns:a16="http://schemas.microsoft.com/office/drawing/2014/main" id="{DB85C7F6-E145-40AB-B086-CA4B842ADA03}"/>
                      </a:ext>
                    </a:extLst>
                  </p:cNvPr>
                  <p:cNvSpPr/>
                  <p:nvPr/>
                </p:nvSpPr>
                <p:spPr>
                  <a:xfrm>
                    <a:off x="1016841" y="7470249"/>
                    <a:ext cx="513282" cy="200055"/>
                  </a:xfrm>
                  <a:prstGeom prst="rect">
                    <a:avLst/>
                  </a:prstGeom>
                </p:spPr>
                <p:txBody>
                  <a:bodyPr wrap="none">
                    <a:spAutoFit/>
                  </a:bodyPr>
                  <a:lstStyle/>
                  <a:p>
                    <a:r>
                      <a:rPr lang="vi-VN" altLang="ko-KR" sz="700" dirty="0">
                        <a:solidFill>
                          <a:srgbClr val="1F45BC"/>
                        </a:solidFill>
                        <a:latin typeface="SamsungOne-600C" panose="020B0706030303020204" pitchFamily="34" charset="0"/>
                        <a:ea typeface="SamsungOne-600C" panose="020B0706030303020204" pitchFamily="34" charset="0"/>
                      </a:rPr>
                      <a:t>Tam giác</a:t>
                    </a:r>
                    <a:endParaRPr lang="ko-KR" altLang="en-US" sz="700" dirty="0">
                      <a:latin typeface="SamsungOneKorean 400" panose="020B0503030303020204" pitchFamily="50" charset="-127"/>
                      <a:ea typeface="SamsungOneKorean 400" panose="020B0503030303020204" pitchFamily="50" charset="-127"/>
                    </a:endParaRPr>
                  </a:p>
                </p:txBody>
              </p:sp>
              <p:sp>
                <p:nvSpPr>
                  <p:cNvPr id="56" name="직사각형 55">
                    <a:extLst>
                      <a:ext uri="{FF2B5EF4-FFF2-40B4-BE49-F238E27FC236}">
                        <a16:creationId xmlns:a16="http://schemas.microsoft.com/office/drawing/2014/main" id="{B0D03F85-2A88-4B50-A2CB-CE960E7CC63A}"/>
                      </a:ext>
                    </a:extLst>
                  </p:cNvPr>
                  <p:cNvSpPr/>
                  <p:nvPr/>
                </p:nvSpPr>
                <p:spPr>
                  <a:xfrm>
                    <a:off x="1412480" y="7470249"/>
                    <a:ext cx="482824" cy="200055"/>
                  </a:xfrm>
                  <a:prstGeom prst="rect">
                    <a:avLst/>
                  </a:prstGeom>
                </p:spPr>
                <p:txBody>
                  <a:bodyPr wrap="none">
                    <a:spAutoFit/>
                  </a:bodyPr>
                  <a:lstStyle/>
                  <a:p>
                    <a:r>
                      <a:rPr lang="vi-VN" altLang="ko-KR" sz="700" dirty="0">
                        <a:solidFill>
                          <a:srgbClr val="1F45BC"/>
                        </a:solidFill>
                        <a:latin typeface="SamsungOne-600C" panose="020B0706030303020204" pitchFamily="34" charset="0"/>
                        <a:ea typeface="SamsungOne-600C" panose="020B0706030303020204" pitchFamily="34" charset="0"/>
                      </a:rPr>
                      <a:t>Lục giác</a:t>
                    </a:r>
                    <a:endParaRPr lang="ko-KR" altLang="en-US" sz="700" dirty="0">
                      <a:latin typeface="SamsungOneKorean 400" panose="020B0503030303020204" pitchFamily="50" charset="-127"/>
                      <a:ea typeface="SamsungOneKorean 400" panose="020B0503030303020204" pitchFamily="50" charset="-127"/>
                    </a:endParaRPr>
                  </a:p>
                </p:txBody>
              </p:sp>
            </p:grpSp>
          </p:grpSp>
          <p:grpSp>
            <p:nvGrpSpPr>
              <p:cNvPr id="39" name="그룹 38">
                <a:extLst>
                  <a:ext uri="{FF2B5EF4-FFF2-40B4-BE49-F238E27FC236}">
                    <a16:creationId xmlns:a16="http://schemas.microsoft.com/office/drawing/2014/main" id="{8AC5EEC7-9264-46D1-94C9-2D2B76B0F053}"/>
                  </a:ext>
                </a:extLst>
              </p:cNvPr>
              <p:cNvGrpSpPr/>
              <p:nvPr/>
            </p:nvGrpSpPr>
            <p:grpSpPr>
              <a:xfrm>
                <a:off x="716453" y="3545758"/>
                <a:ext cx="1287532" cy="945457"/>
                <a:chOff x="743115" y="3427225"/>
                <a:chExt cx="1287532" cy="945457"/>
              </a:xfrm>
            </p:grpSpPr>
            <p:grpSp>
              <p:nvGrpSpPr>
                <p:cNvPr id="40" name="그룹 39">
                  <a:extLst>
                    <a:ext uri="{FF2B5EF4-FFF2-40B4-BE49-F238E27FC236}">
                      <a16:creationId xmlns:a16="http://schemas.microsoft.com/office/drawing/2014/main" id="{343F4DF5-0607-41BF-BE75-AB35582A0B39}"/>
                    </a:ext>
                  </a:extLst>
                </p:cNvPr>
                <p:cNvGrpSpPr/>
                <p:nvPr/>
              </p:nvGrpSpPr>
              <p:grpSpPr>
                <a:xfrm>
                  <a:off x="773944" y="3742763"/>
                  <a:ext cx="695836" cy="629919"/>
                  <a:chOff x="1051560" y="5875973"/>
                  <a:chExt cx="695836" cy="629919"/>
                </a:xfrm>
                <a:solidFill>
                  <a:schemeClr val="bg1"/>
                </a:solidFill>
              </p:grpSpPr>
              <p:sp>
                <p:nvSpPr>
                  <p:cNvPr id="42" name="모서리가 둥근 직사각형 21">
                    <a:extLst>
                      <a:ext uri="{FF2B5EF4-FFF2-40B4-BE49-F238E27FC236}">
                        <a16:creationId xmlns:a16="http://schemas.microsoft.com/office/drawing/2014/main" id="{6F3476EA-B2D6-4068-A156-9578D97ABD3E}"/>
                      </a:ext>
                    </a:extLst>
                  </p:cNvPr>
                  <p:cNvSpPr/>
                  <p:nvPr/>
                </p:nvSpPr>
                <p:spPr>
                  <a:xfrm>
                    <a:off x="1051560" y="5884545"/>
                    <a:ext cx="205740" cy="144780"/>
                  </a:xfrm>
                  <a:prstGeom prst="roundRe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3" name="타원 42">
                    <a:extLst>
                      <a:ext uri="{FF2B5EF4-FFF2-40B4-BE49-F238E27FC236}">
                        <a16:creationId xmlns:a16="http://schemas.microsoft.com/office/drawing/2014/main" id="{77952FBD-5C1F-4B37-8E84-EAE340C6D62F}"/>
                      </a:ext>
                    </a:extLst>
                  </p:cNvPr>
                  <p:cNvSpPr/>
                  <p:nvPr/>
                </p:nvSpPr>
                <p:spPr>
                  <a:xfrm>
                    <a:off x="1319213" y="5875973"/>
                    <a:ext cx="161925" cy="161925"/>
                  </a:xfrm>
                  <a:prstGeom prst="ellipse">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4" name="타원 43">
                    <a:extLst>
                      <a:ext uri="{FF2B5EF4-FFF2-40B4-BE49-F238E27FC236}">
                        <a16:creationId xmlns:a16="http://schemas.microsoft.com/office/drawing/2014/main" id="{A95B5F05-4FD8-47FF-B1B5-F95ED24333BB}"/>
                      </a:ext>
                    </a:extLst>
                  </p:cNvPr>
                  <p:cNvSpPr/>
                  <p:nvPr/>
                </p:nvSpPr>
                <p:spPr>
                  <a:xfrm>
                    <a:off x="1319213" y="6113656"/>
                    <a:ext cx="161925" cy="161925"/>
                  </a:xfrm>
                  <a:prstGeom prst="ellipse">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5" name="순서도: 추출 44">
                    <a:extLst>
                      <a:ext uri="{FF2B5EF4-FFF2-40B4-BE49-F238E27FC236}">
                        <a16:creationId xmlns:a16="http://schemas.microsoft.com/office/drawing/2014/main" id="{B6B0C7C7-B237-4FC3-80E5-68DFBB315EED}"/>
                      </a:ext>
                    </a:extLst>
                  </p:cNvPr>
                  <p:cNvSpPr/>
                  <p:nvPr/>
                </p:nvSpPr>
                <p:spPr>
                  <a:xfrm>
                    <a:off x="1051560" y="6108479"/>
                    <a:ext cx="205740" cy="172278"/>
                  </a:xfrm>
                  <a:prstGeom prst="flowChartExtra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6" name="순서도: 추출 45">
                    <a:extLst>
                      <a:ext uri="{FF2B5EF4-FFF2-40B4-BE49-F238E27FC236}">
                        <a16:creationId xmlns:a16="http://schemas.microsoft.com/office/drawing/2014/main" id="{E7156BCF-7B00-4A79-87C8-0592B97DA0E1}"/>
                      </a:ext>
                    </a:extLst>
                  </p:cNvPr>
                  <p:cNvSpPr/>
                  <p:nvPr/>
                </p:nvSpPr>
                <p:spPr>
                  <a:xfrm>
                    <a:off x="1541656" y="6108479"/>
                    <a:ext cx="205740" cy="172278"/>
                  </a:xfrm>
                  <a:prstGeom prst="flowChartExtra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7" name="육각형 46">
                    <a:extLst>
                      <a:ext uri="{FF2B5EF4-FFF2-40B4-BE49-F238E27FC236}">
                        <a16:creationId xmlns:a16="http://schemas.microsoft.com/office/drawing/2014/main" id="{C0601F0B-36DF-4760-9792-0FB96A549F5D}"/>
                      </a:ext>
                    </a:extLst>
                  </p:cNvPr>
                  <p:cNvSpPr/>
                  <p:nvPr/>
                </p:nvSpPr>
                <p:spPr>
                  <a:xfrm>
                    <a:off x="1556927" y="5881418"/>
                    <a:ext cx="175199" cy="151034"/>
                  </a:xfrm>
                  <a:prstGeom prst="hexagon">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8" name="육각형 47">
                    <a:extLst>
                      <a:ext uri="{FF2B5EF4-FFF2-40B4-BE49-F238E27FC236}">
                        <a16:creationId xmlns:a16="http://schemas.microsoft.com/office/drawing/2014/main" id="{21F73593-AE74-400C-A7CB-3EADE53224A4}"/>
                      </a:ext>
                    </a:extLst>
                  </p:cNvPr>
                  <p:cNvSpPr/>
                  <p:nvPr/>
                </p:nvSpPr>
                <p:spPr>
                  <a:xfrm>
                    <a:off x="1169700" y="6354858"/>
                    <a:ext cx="175199" cy="151034"/>
                  </a:xfrm>
                  <a:prstGeom prst="hexagon">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9" name="모서리가 둥근 직사각형 30">
                    <a:extLst>
                      <a:ext uri="{FF2B5EF4-FFF2-40B4-BE49-F238E27FC236}">
                        <a16:creationId xmlns:a16="http://schemas.microsoft.com/office/drawing/2014/main" id="{605295AA-C5F3-41F3-AD40-E5DD1B6AC447}"/>
                      </a:ext>
                    </a:extLst>
                  </p:cNvPr>
                  <p:cNvSpPr/>
                  <p:nvPr/>
                </p:nvSpPr>
                <p:spPr>
                  <a:xfrm>
                    <a:off x="1438786" y="6357985"/>
                    <a:ext cx="205740" cy="144780"/>
                  </a:xfrm>
                  <a:prstGeom prst="roundRe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41" name="직사각형 40">
                  <a:extLst>
                    <a:ext uri="{FF2B5EF4-FFF2-40B4-BE49-F238E27FC236}">
                      <a16:creationId xmlns:a16="http://schemas.microsoft.com/office/drawing/2014/main" id="{92B01FE6-94F0-4A38-8106-85EC872ADE27}"/>
                    </a:ext>
                  </a:extLst>
                </p:cNvPr>
                <p:cNvSpPr/>
                <p:nvPr/>
              </p:nvSpPr>
              <p:spPr>
                <a:xfrm>
                  <a:off x="743115" y="3427225"/>
                  <a:ext cx="1287532" cy="261610"/>
                </a:xfrm>
                <a:prstGeom prst="rect">
                  <a:avLst/>
                </a:prstGeom>
              </p:spPr>
              <p:txBody>
                <a:bodyPr wrap="none">
                  <a:spAutoFit/>
                </a:bodyPr>
                <a:lstStyle/>
                <a:p>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Đào tạo dữ liệu</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grpSp>
        </p:grpSp>
        <p:sp>
          <p:nvSpPr>
            <p:cNvPr id="18" name="직사각형 17">
              <a:extLst>
                <a:ext uri="{FF2B5EF4-FFF2-40B4-BE49-F238E27FC236}">
                  <a16:creationId xmlns:a16="http://schemas.microsoft.com/office/drawing/2014/main" id="{1D455A06-51F8-446B-A22C-7DA2D7706CC4}"/>
                </a:ext>
              </a:extLst>
            </p:cNvPr>
            <p:cNvSpPr/>
            <p:nvPr/>
          </p:nvSpPr>
          <p:spPr>
            <a:xfrm>
              <a:off x="2102019" y="4092207"/>
              <a:ext cx="494046" cy="261610"/>
            </a:xfrm>
            <a:prstGeom prst="rect">
              <a:avLst/>
            </a:prstGeom>
          </p:spPr>
          <p:txBody>
            <a:bodyPr wrap="none">
              <a:spAutoFit/>
            </a:bodyPr>
            <a:lstStyle/>
            <a:p>
              <a:pPr algn="ctr"/>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Máy</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sp>
          <p:nvSpPr>
            <p:cNvPr id="19" name="직사각형 18">
              <a:extLst>
                <a:ext uri="{FF2B5EF4-FFF2-40B4-BE49-F238E27FC236}">
                  <a16:creationId xmlns:a16="http://schemas.microsoft.com/office/drawing/2014/main" id="{0CC91BCC-E833-44B8-B95A-67982CD303BD}"/>
                </a:ext>
              </a:extLst>
            </p:cNvPr>
            <p:cNvSpPr/>
            <p:nvPr/>
          </p:nvSpPr>
          <p:spPr>
            <a:xfrm>
              <a:off x="3130174" y="4092207"/>
              <a:ext cx="978153" cy="261610"/>
            </a:xfrm>
            <a:prstGeom prst="rect">
              <a:avLst/>
            </a:prstGeom>
          </p:spPr>
          <p:txBody>
            <a:bodyPr wrap="none">
              <a:spAutoFit/>
            </a:bodyPr>
            <a:lstStyle/>
            <a:p>
              <a:pPr algn="ctr"/>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Mô hình </a:t>
              </a:r>
              <a:r>
                <a:rPr lang="en-US" altLang="ko-KR" sz="1100" dirty="0">
                  <a:solidFill>
                    <a:srgbClr val="1F45BC"/>
                  </a:solidFill>
                  <a:latin typeface="iCiel Samsung Sharp Sans Medium" pitchFamily="2" charset="0"/>
                  <a:ea typeface="iCiel Samsung Sharp Sans Medium" pitchFamily="2" charset="0"/>
                  <a:cs typeface="iCiel Samsung Sharp Sans Medium" pitchFamily="2" charset="0"/>
                </a:rPr>
                <a:t>ML</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sp>
          <p:nvSpPr>
            <p:cNvPr id="20" name="직사각형 19">
              <a:extLst>
                <a:ext uri="{FF2B5EF4-FFF2-40B4-BE49-F238E27FC236}">
                  <a16:creationId xmlns:a16="http://schemas.microsoft.com/office/drawing/2014/main" id="{BDCEECE0-A3B0-4156-9E75-A074667101E4}"/>
                </a:ext>
              </a:extLst>
            </p:cNvPr>
            <p:cNvSpPr/>
            <p:nvPr/>
          </p:nvSpPr>
          <p:spPr>
            <a:xfrm>
              <a:off x="4457388" y="4092207"/>
              <a:ext cx="800219" cy="261610"/>
            </a:xfrm>
            <a:prstGeom prst="rect">
              <a:avLst/>
            </a:prstGeom>
          </p:spPr>
          <p:txBody>
            <a:bodyPr wrap="none">
              <a:spAutoFit/>
            </a:bodyPr>
            <a:lstStyle/>
            <a:p>
              <a:pPr algn="ctr"/>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Dự đoán</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grpSp>
          <p:nvGrpSpPr>
            <p:cNvPr id="21" name="그룹 20">
              <a:extLst>
                <a:ext uri="{FF2B5EF4-FFF2-40B4-BE49-F238E27FC236}">
                  <a16:creationId xmlns:a16="http://schemas.microsoft.com/office/drawing/2014/main" id="{929DE922-D50B-42A0-A377-04944E259179}"/>
                </a:ext>
              </a:extLst>
            </p:cNvPr>
            <p:cNvGrpSpPr/>
            <p:nvPr/>
          </p:nvGrpSpPr>
          <p:grpSpPr>
            <a:xfrm>
              <a:off x="3125508" y="5495864"/>
              <a:ext cx="966931" cy="504814"/>
              <a:chOff x="3119160" y="5424422"/>
              <a:chExt cx="966931" cy="504814"/>
            </a:xfrm>
          </p:grpSpPr>
          <p:grpSp>
            <p:nvGrpSpPr>
              <p:cNvPr id="34" name="그룹 33">
                <a:extLst>
                  <a:ext uri="{FF2B5EF4-FFF2-40B4-BE49-F238E27FC236}">
                    <a16:creationId xmlns:a16="http://schemas.microsoft.com/office/drawing/2014/main" id="{66F7474B-1446-4112-B34B-CF73E9CF66F9}"/>
                  </a:ext>
                </a:extLst>
              </p:cNvPr>
              <p:cNvGrpSpPr/>
              <p:nvPr/>
            </p:nvGrpSpPr>
            <p:grpSpPr>
              <a:xfrm>
                <a:off x="3333558" y="5424422"/>
                <a:ext cx="508165" cy="190343"/>
                <a:chOff x="3409982" y="7367770"/>
                <a:chExt cx="508165" cy="190343"/>
              </a:xfrm>
            </p:grpSpPr>
            <p:sp>
              <p:nvSpPr>
                <p:cNvPr id="36" name="타원 35">
                  <a:extLst>
                    <a:ext uri="{FF2B5EF4-FFF2-40B4-BE49-F238E27FC236}">
                      <a16:creationId xmlns:a16="http://schemas.microsoft.com/office/drawing/2014/main" id="{0A1FFE3E-704A-4325-9D19-9C5C0E5F56FB}"/>
                    </a:ext>
                  </a:extLst>
                </p:cNvPr>
                <p:cNvSpPr/>
                <p:nvPr/>
              </p:nvSpPr>
              <p:spPr>
                <a:xfrm>
                  <a:off x="3729643" y="7369609"/>
                  <a:ext cx="188504" cy="188504"/>
                </a:xfrm>
                <a:prstGeom prst="ellipse">
                  <a:avLst/>
                </a:prstGeom>
                <a:solidFill>
                  <a:schemeClr val="bg1"/>
                </a:solid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7" name="순서도: 추출 36">
                  <a:extLst>
                    <a:ext uri="{FF2B5EF4-FFF2-40B4-BE49-F238E27FC236}">
                      <a16:creationId xmlns:a16="http://schemas.microsoft.com/office/drawing/2014/main" id="{AA608AAE-38EC-432F-8C95-86D0DC11EF99}"/>
                    </a:ext>
                  </a:extLst>
                </p:cNvPr>
                <p:cNvSpPr/>
                <p:nvPr/>
              </p:nvSpPr>
              <p:spPr>
                <a:xfrm>
                  <a:off x="3409982" y="7367770"/>
                  <a:ext cx="205740" cy="172278"/>
                </a:xfrm>
                <a:prstGeom prst="flowChartExtra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35" name="직사각형 34">
                <a:extLst>
                  <a:ext uri="{FF2B5EF4-FFF2-40B4-BE49-F238E27FC236}">
                    <a16:creationId xmlns:a16="http://schemas.microsoft.com/office/drawing/2014/main" id="{4A6F7026-2BB4-4E48-B4A0-1AB36F80B6D2}"/>
                  </a:ext>
                </a:extLst>
              </p:cNvPr>
              <p:cNvSpPr/>
              <p:nvPr/>
            </p:nvSpPr>
            <p:spPr>
              <a:xfrm>
                <a:off x="3119160" y="5667626"/>
                <a:ext cx="966931" cy="261610"/>
              </a:xfrm>
              <a:prstGeom prst="rect">
                <a:avLst/>
              </a:prstGeom>
            </p:spPr>
            <p:txBody>
              <a:bodyPr wrap="none">
                <a:spAutoFit/>
              </a:bodyPr>
              <a:lstStyle/>
              <a:p>
                <a:pPr algn="ctr"/>
                <a:r>
                  <a:rPr lang="vi-VN" altLang="ko-KR" sz="1100" dirty="0">
                    <a:solidFill>
                      <a:srgbClr val="1F45BC"/>
                    </a:solidFill>
                    <a:latin typeface="iCiel Samsung Sharp Sans Medium" pitchFamily="2" charset="0"/>
                    <a:ea typeface="iCiel Samsung Sharp Sans Medium" pitchFamily="2" charset="0"/>
                    <a:cs typeface="iCiel Samsung Sharp Sans Medium" pitchFamily="2" charset="0"/>
                  </a:rPr>
                  <a:t>Thử dữ liệu</a:t>
                </a:r>
                <a:endParaRPr lang="ko-KR" altLang="en-US" sz="1100" dirty="0">
                  <a:latin typeface="iCiel Samsung Sharp Sans Medium" pitchFamily="2" charset="0"/>
                  <a:ea typeface="SamsungOneKorean 400" panose="020B0503030303020204" pitchFamily="50" charset="-127"/>
                  <a:cs typeface="iCiel Samsung Sharp Sans Medium" pitchFamily="2" charset="0"/>
                </a:endParaRPr>
              </a:p>
            </p:txBody>
          </p:sp>
        </p:grpSp>
        <p:grpSp>
          <p:nvGrpSpPr>
            <p:cNvPr id="22" name="그룹 21">
              <a:extLst>
                <a:ext uri="{FF2B5EF4-FFF2-40B4-BE49-F238E27FC236}">
                  <a16:creationId xmlns:a16="http://schemas.microsoft.com/office/drawing/2014/main" id="{2F463E87-20A3-404D-A65A-752DF5325879}"/>
                </a:ext>
              </a:extLst>
            </p:cNvPr>
            <p:cNvGrpSpPr/>
            <p:nvPr/>
          </p:nvGrpSpPr>
          <p:grpSpPr>
            <a:xfrm>
              <a:off x="4532260" y="4441081"/>
              <a:ext cx="760473" cy="579592"/>
              <a:chOff x="4576420" y="4422031"/>
              <a:chExt cx="760473" cy="579592"/>
            </a:xfrm>
          </p:grpSpPr>
          <p:grpSp>
            <p:nvGrpSpPr>
              <p:cNvPr id="29" name="그룹 28">
                <a:extLst>
                  <a:ext uri="{FF2B5EF4-FFF2-40B4-BE49-F238E27FC236}">
                    <a16:creationId xmlns:a16="http://schemas.microsoft.com/office/drawing/2014/main" id="{F5CD0C64-3F36-43EA-A125-500A476FB019}"/>
                  </a:ext>
                </a:extLst>
              </p:cNvPr>
              <p:cNvGrpSpPr/>
              <p:nvPr/>
            </p:nvGrpSpPr>
            <p:grpSpPr>
              <a:xfrm>
                <a:off x="4576420" y="4437063"/>
                <a:ext cx="205740" cy="546721"/>
                <a:chOff x="4627746" y="6292965"/>
                <a:chExt cx="205740" cy="546721"/>
              </a:xfrm>
            </p:grpSpPr>
            <p:sp>
              <p:nvSpPr>
                <p:cNvPr id="32" name="타원 31">
                  <a:extLst>
                    <a:ext uri="{FF2B5EF4-FFF2-40B4-BE49-F238E27FC236}">
                      <a16:creationId xmlns:a16="http://schemas.microsoft.com/office/drawing/2014/main" id="{9A0D8B09-6EF5-4B77-8042-23D483417055}"/>
                    </a:ext>
                  </a:extLst>
                </p:cNvPr>
                <p:cNvSpPr/>
                <p:nvPr/>
              </p:nvSpPr>
              <p:spPr>
                <a:xfrm>
                  <a:off x="4636364" y="6651182"/>
                  <a:ext cx="188504" cy="188504"/>
                </a:xfrm>
                <a:prstGeom prst="ellipse">
                  <a:avLst/>
                </a:prstGeom>
                <a:solidFill>
                  <a:schemeClr val="bg1"/>
                </a:solid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3" name="순서도: 추출 32">
                  <a:extLst>
                    <a:ext uri="{FF2B5EF4-FFF2-40B4-BE49-F238E27FC236}">
                      <a16:creationId xmlns:a16="http://schemas.microsoft.com/office/drawing/2014/main" id="{58F461D4-9929-4889-A9BD-14899EFAF184}"/>
                    </a:ext>
                  </a:extLst>
                </p:cNvPr>
                <p:cNvSpPr/>
                <p:nvPr/>
              </p:nvSpPr>
              <p:spPr>
                <a:xfrm>
                  <a:off x="4627746" y="6292965"/>
                  <a:ext cx="205740" cy="172278"/>
                </a:xfrm>
                <a:prstGeom prst="flowChartExtra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30" name="직사각형 29">
                <a:extLst>
                  <a:ext uri="{FF2B5EF4-FFF2-40B4-BE49-F238E27FC236}">
                    <a16:creationId xmlns:a16="http://schemas.microsoft.com/office/drawing/2014/main" id="{CC9CB833-7B1A-439A-BBFA-276FC49B5001}"/>
                  </a:ext>
                </a:extLst>
              </p:cNvPr>
              <p:cNvSpPr/>
              <p:nvPr/>
            </p:nvSpPr>
            <p:spPr>
              <a:xfrm>
                <a:off x="4765101" y="4422031"/>
                <a:ext cx="561372" cy="215444"/>
              </a:xfrm>
              <a:prstGeom prst="rect">
                <a:avLst/>
              </a:prstGeom>
            </p:spPr>
            <p:txBody>
              <a:bodyPr wrap="none">
                <a:spAutoFit/>
              </a:bodyPr>
              <a:lstStyle/>
              <a:p>
                <a:pPr algn="ctr"/>
                <a:r>
                  <a:rPr lang="vi-VN" altLang="ko-KR" sz="800" dirty="0">
                    <a:solidFill>
                      <a:srgbClr val="1F45BC"/>
                    </a:solidFill>
                    <a:latin typeface="SamsungOne-600C" panose="020B0706030303020204" pitchFamily="34" charset="0"/>
                    <a:ea typeface="SamsungOne-600C" panose="020B0706030303020204" pitchFamily="34" charset="0"/>
                  </a:rPr>
                  <a:t>Tam giác</a:t>
                </a:r>
                <a:endParaRPr lang="ko-KR" altLang="en-US" sz="1100" dirty="0">
                  <a:latin typeface="SamsungOne-700C" panose="020B0806030303020204" pitchFamily="34" charset="0"/>
                  <a:ea typeface="SamsungOneKorean 400" panose="020B0503030303020204" pitchFamily="50" charset="-127"/>
                </a:endParaRPr>
              </a:p>
            </p:txBody>
          </p:sp>
          <p:sp>
            <p:nvSpPr>
              <p:cNvPr id="31" name="직사각형 30">
                <a:extLst>
                  <a:ext uri="{FF2B5EF4-FFF2-40B4-BE49-F238E27FC236}">
                    <a16:creationId xmlns:a16="http://schemas.microsoft.com/office/drawing/2014/main" id="{084B5069-741A-46CB-9AAB-8BBA3BCB0329}"/>
                  </a:ext>
                </a:extLst>
              </p:cNvPr>
              <p:cNvSpPr/>
              <p:nvPr/>
            </p:nvSpPr>
            <p:spPr>
              <a:xfrm>
                <a:off x="4754681" y="4786179"/>
                <a:ext cx="582212" cy="215444"/>
              </a:xfrm>
              <a:prstGeom prst="rect">
                <a:avLst/>
              </a:prstGeom>
            </p:spPr>
            <p:txBody>
              <a:bodyPr wrap="none">
                <a:spAutoFit/>
              </a:bodyPr>
              <a:lstStyle/>
              <a:p>
                <a:pPr algn="ctr"/>
                <a:r>
                  <a:rPr lang="vi-VN" altLang="ko-KR" sz="800" dirty="0">
                    <a:solidFill>
                      <a:srgbClr val="1F45BC"/>
                    </a:solidFill>
                    <a:latin typeface="SamsungOne-600C" panose="020B0706030303020204" pitchFamily="34" charset="0"/>
                    <a:ea typeface="SamsungOne-600C" panose="020B0706030303020204" pitchFamily="34" charset="0"/>
                  </a:rPr>
                  <a:t>Hình tròn</a:t>
                </a:r>
                <a:endParaRPr lang="ko-KR" altLang="en-US" sz="1100" dirty="0">
                  <a:latin typeface="SamsungOne-700C" panose="020B0806030303020204" pitchFamily="34" charset="0"/>
                  <a:ea typeface="SamsungOneKorean 400" panose="020B0503030303020204" pitchFamily="50" charset="-127"/>
                </a:endParaRPr>
              </a:p>
            </p:txBody>
          </p:sp>
        </p:grpSp>
        <p:cxnSp>
          <p:nvCxnSpPr>
            <p:cNvPr id="23" name="직선 화살표 연결선 22">
              <a:extLst>
                <a:ext uri="{FF2B5EF4-FFF2-40B4-BE49-F238E27FC236}">
                  <a16:creationId xmlns:a16="http://schemas.microsoft.com/office/drawing/2014/main" id="{E2621D01-F6BA-4539-8AC2-C4DF2E2AE816}"/>
                </a:ext>
              </a:extLst>
            </p:cNvPr>
            <p:cNvCxnSpPr/>
            <p:nvPr/>
          </p:nvCxnSpPr>
          <p:spPr>
            <a:xfrm>
              <a:off x="2691443" y="4741426"/>
              <a:ext cx="43275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BE1E379-66E8-4F27-AD3B-857DF5905996}"/>
                </a:ext>
              </a:extLst>
            </p:cNvPr>
            <p:cNvCxnSpPr/>
            <p:nvPr/>
          </p:nvCxnSpPr>
          <p:spPr>
            <a:xfrm>
              <a:off x="4034174" y="4741426"/>
              <a:ext cx="43275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30CAFCC6-3A9F-4CF4-8E24-355874F261EA}"/>
                </a:ext>
              </a:extLst>
            </p:cNvPr>
            <p:cNvCxnSpPr/>
            <p:nvPr/>
          </p:nvCxnSpPr>
          <p:spPr>
            <a:xfrm flipV="1">
              <a:off x="3610438" y="5071142"/>
              <a:ext cx="4762" cy="339157"/>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1C324755-7C1D-477D-815A-A987D1EAF788}"/>
                </a:ext>
              </a:extLst>
            </p:cNvPr>
            <p:cNvGrpSpPr/>
            <p:nvPr/>
          </p:nvGrpSpPr>
          <p:grpSpPr>
            <a:xfrm>
              <a:off x="1514283" y="4223012"/>
              <a:ext cx="405957" cy="1069638"/>
              <a:chOff x="1514283" y="4223012"/>
              <a:chExt cx="405957" cy="1069638"/>
            </a:xfrm>
          </p:grpSpPr>
          <p:cxnSp>
            <p:nvCxnSpPr>
              <p:cNvPr id="27" name="직선 화살표 연결선 26">
                <a:extLst>
                  <a:ext uri="{FF2B5EF4-FFF2-40B4-BE49-F238E27FC236}">
                    <a16:creationId xmlns:a16="http://schemas.microsoft.com/office/drawing/2014/main" id="{8E9F5FCF-1593-4C0B-AC99-702AA693D6E5}"/>
                  </a:ext>
                </a:extLst>
              </p:cNvPr>
              <p:cNvCxnSpPr/>
              <p:nvPr/>
            </p:nvCxnSpPr>
            <p:spPr>
              <a:xfrm>
                <a:off x="1514283" y="4223012"/>
                <a:ext cx="405957" cy="325791"/>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212D4F2D-6E7C-47F7-92EA-0F92A069CB5B}"/>
                  </a:ext>
                </a:extLst>
              </p:cNvPr>
              <p:cNvCxnSpPr>
                <a:cxnSpLocks/>
              </p:cNvCxnSpPr>
              <p:nvPr/>
            </p:nvCxnSpPr>
            <p:spPr>
              <a:xfrm flipV="1">
                <a:off x="1550726" y="4936652"/>
                <a:ext cx="352711" cy="355998"/>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 name="직사각형 60">
            <a:extLst>
              <a:ext uri="{FF2B5EF4-FFF2-40B4-BE49-F238E27FC236}">
                <a16:creationId xmlns:a16="http://schemas.microsoft.com/office/drawing/2014/main" id="{3A17A1E2-2846-4AA2-802D-7B65F965D87D}"/>
              </a:ext>
            </a:extLst>
          </p:cNvPr>
          <p:cNvSpPr/>
          <p:nvPr/>
        </p:nvSpPr>
        <p:spPr>
          <a:xfrm>
            <a:off x="6155525" y="5174039"/>
            <a:ext cx="916533" cy="276999"/>
          </a:xfrm>
          <a:prstGeom prst="rect">
            <a:avLst/>
          </a:prstGeom>
        </p:spPr>
        <p:txBody>
          <a:bodyPr wrap="none">
            <a:spAutoFit/>
          </a:bodyPr>
          <a:lstStyle/>
          <a:p>
            <a:r>
              <a:rPr lang="vi-VN" altLang="ko-KR" sz="1200" dirty="0">
                <a:solidFill>
                  <a:srgbClr val="1F45BC"/>
                </a:solidFill>
                <a:latin typeface="iCiel Samsung Sharp Sans Medium" pitchFamily="2" charset="0"/>
                <a:ea typeface="iCiel Samsung Sharp Sans Medium" pitchFamily="2" charset="0"/>
                <a:cs typeface="iCiel Samsung Sharp Sans Medium" pitchFamily="2" charset="0"/>
              </a:rPr>
              <a:t>Phân loại</a:t>
            </a:r>
            <a:endParaRPr lang="ko-KR" altLang="en-US" sz="1200" dirty="0">
              <a:latin typeface="iCiel Samsung Sharp Sans Medium" pitchFamily="2" charset="0"/>
              <a:ea typeface="SamsungOneKorean 400" panose="020B0503030303020204" pitchFamily="50" charset="-127"/>
              <a:cs typeface="iCiel Samsung Sharp Sans Medium" pitchFamily="2" charset="0"/>
            </a:endParaRPr>
          </a:p>
        </p:txBody>
      </p:sp>
      <p:sp>
        <p:nvSpPr>
          <p:cNvPr id="62" name="직사각형 61">
            <a:extLst>
              <a:ext uri="{FF2B5EF4-FFF2-40B4-BE49-F238E27FC236}">
                <a16:creationId xmlns:a16="http://schemas.microsoft.com/office/drawing/2014/main" id="{B39F199C-5422-4D2C-BBC5-7D097D752020}"/>
              </a:ext>
            </a:extLst>
          </p:cNvPr>
          <p:cNvSpPr/>
          <p:nvPr/>
        </p:nvSpPr>
        <p:spPr>
          <a:xfrm>
            <a:off x="7939059" y="5174039"/>
            <a:ext cx="771365" cy="276999"/>
          </a:xfrm>
          <a:prstGeom prst="rect">
            <a:avLst/>
          </a:prstGeom>
        </p:spPr>
        <p:txBody>
          <a:bodyPr wrap="none">
            <a:spAutoFit/>
          </a:bodyPr>
          <a:lstStyle/>
          <a:p>
            <a:r>
              <a:rPr lang="vi-VN" altLang="ko-KR" sz="1200" dirty="0">
                <a:solidFill>
                  <a:srgbClr val="1F45BC"/>
                </a:solidFill>
                <a:latin typeface="iCiel Samsung Sharp Sans Medium" pitchFamily="2" charset="0"/>
                <a:ea typeface="iCiel Samsung Sharp Sans Medium" pitchFamily="2" charset="0"/>
                <a:cs typeface="iCiel Samsung Sharp Sans Medium" pitchFamily="2" charset="0"/>
              </a:rPr>
              <a:t>Hồi quy</a:t>
            </a:r>
            <a:endParaRPr lang="ko-KR" altLang="en-US" sz="1200" dirty="0">
              <a:latin typeface="iCiel Samsung Sharp Sans Medium" pitchFamily="2" charset="0"/>
              <a:ea typeface="SamsungOneKorean 400" panose="020B0503030303020204" pitchFamily="50" charset="-127"/>
              <a:cs typeface="iCiel Samsung Sharp Sans Medium" pitchFamily="2" charset="0"/>
            </a:endParaRPr>
          </a:p>
        </p:txBody>
      </p:sp>
      <p:grpSp>
        <p:nvGrpSpPr>
          <p:cNvPr id="63" name="그룹 62">
            <a:extLst>
              <a:ext uri="{FF2B5EF4-FFF2-40B4-BE49-F238E27FC236}">
                <a16:creationId xmlns:a16="http://schemas.microsoft.com/office/drawing/2014/main" id="{0D631AC0-C5EE-42CE-9AA0-80943E8F1238}"/>
              </a:ext>
            </a:extLst>
          </p:cNvPr>
          <p:cNvGrpSpPr/>
          <p:nvPr/>
        </p:nvGrpSpPr>
        <p:grpSpPr>
          <a:xfrm>
            <a:off x="5926430" y="3583097"/>
            <a:ext cx="1501935" cy="1501935"/>
            <a:chOff x="5432902" y="6848182"/>
            <a:chExt cx="1296000" cy="1296000"/>
          </a:xfrm>
        </p:grpSpPr>
        <p:grpSp>
          <p:nvGrpSpPr>
            <p:cNvPr id="64" name="Group 16">
              <a:extLst>
                <a:ext uri="{FF2B5EF4-FFF2-40B4-BE49-F238E27FC236}">
                  <a16:creationId xmlns:a16="http://schemas.microsoft.com/office/drawing/2014/main" id="{400A5F0A-E633-4228-A641-9945B0585FE8}"/>
                </a:ext>
              </a:extLst>
            </p:cNvPr>
            <p:cNvGrpSpPr/>
            <p:nvPr/>
          </p:nvGrpSpPr>
          <p:grpSpPr>
            <a:xfrm>
              <a:off x="5432902" y="6848182"/>
              <a:ext cx="1296000" cy="1296000"/>
              <a:chOff x="2711624" y="4907358"/>
              <a:chExt cx="969915" cy="969914"/>
            </a:xfrm>
          </p:grpSpPr>
          <p:cxnSp>
            <p:nvCxnSpPr>
              <p:cNvPr id="79" name="Straight Arrow Connector 7">
                <a:extLst>
                  <a:ext uri="{FF2B5EF4-FFF2-40B4-BE49-F238E27FC236}">
                    <a16:creationId xmlns:a16="http://schemas.microsoft.com/office/drawing/2014/main" id="{E524F653-0482-4DB5-A8E4-B0CA24D45D92}"/>
                  </a:ext>
                </a:extLst>
              </p:cNvPr>
              <p:cNvCxnSpPr/>
              <p:nvPr/>
            </p:nvCxnSpPr>
            <p:spPr>
              <a:xfrm>
                <a:off x="2711624" y="5877272"/>
                <a:ext cx="969915" cy="0"/>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22">
                <a:extLst>
                  <a:ext uri="{FF2B5EF4-FFF2-40B4-BE49-F238E27FC236}">
                    <a16:creationId xmlns:a16="http://schemas.microsoft.com/office/drawing/2014/main" id="{DD231FBF-23FD-415F-AC21-4E64FA042551}"/>
                  </a:ext>
                </a:extLst>
              </p:cNvPr>
              <p:cNvCxnSpPr/>
              <p:nvPr/>
            </p:nvCxnSpPr>
            <p:spPr>
              <a:xfrm flipH="1" flipV="1">
                <a:off x="2711624" y="4907358"/>
                <a:ext cx="0" cy="969914"/>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5" name="그룹 64">
              <a:extLst>
                <a:ext uri="{FF2B5EF4-FFF2-40B4-BE49-F238E27FC236}">
                  <a16:creationId xmlns:a16="http://schemas.microsoft.com/office/drawing/2014/main" id="{4758E80A-130A-4623-8F73-47D820151CCA}"/>
                </a:ext>
              </a:extLst>
            </p:cNvPr>
            <p:cNvGrpSpPr/>
            <p:nvPr/>
          </p:nvGrpSpPr>
          <p:grpSpPr>
            <a:xfrm>
              <a:off x="5543870" y="7085748"/>
              <a:ext cx="1129303" cy="974357"/>
              <a:chOff x="17076832" y="4653561"/>
              <a:chExt cx="1060244" cy="914773"/>
            </a:xfrm>
          </p:grpSpPr>
          <p:sp>
            <p:nvSpPr>
              <p:cNvPr id="66" name="Oval 40">
                <a:extLst>
                  <a:ext uri="{FF2B5EF4-FFF2-40B4-BE49-F238E27FC236}">
                    <a16:creationId xmlns:a16="http://schemas.microsoft.com/office/drawing/2014/main" id="{FEC2B740-02E0-421D-8032-8F79E421A157}"/>
                  </a:ext>
                </a:extLst>
              </p:cNvPr>
              <p:cNvSpPr/>
              <p:nvPr/>
            </p:nvSpPr>
            <p:spPr>
              <a:xfrm>
                <a:off x="17076832" y="526413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7" name="Oval 41">
                <a:extLst>
                  <a:ext uri="{FF2B5EF4-FFF2-40B4-BE49-F238E27FC236}">
                    <a16:creationId xmlns:a16="http://schemas.microsoft.com/office/drawing/2014/main" id="{1FEDB0C4-1D74-4FB4-AE10-5B9A31BE5613}"/>
                  </a:ext>
                </a:extLst>
              </p:cNvPr>
              <p:cNvSpPr/>
              <p:nvPr/>
            </p:nvSpPr>
            <p:spPr>
              <a:xfrm>
                <a:off x="17245180" y="521352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8" name="Oval 42">
                <a:extLst>
                  <a:ext uri="{FF2B5EF4-FFF2-40B4-BE49-F238E27FC236}">
                    <a16:creationId xmlns:a16="http://schemas.microsoft.com/office/drawing/2014/main" id="{A796CB2F-88F9-4AFB-BA41-C7DC732D6DDB}"/>
                  </a:ext>
                </a:extLst>
              </p:cNvPr>
              <p:cNvSpPr/>
              <p:nvPr/>
            </p:nvSpPr>
            <p:spPr>
              <a:xfrm>
                <a:off x="17348940" y="5433651"/>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69" name="Oval 44">
                <a:extLst>
                  <a:ext uri="{FF2B5EF4-FFF2-40B4-BE49-F238E27FC236}">
                    <a16:creationId xmlns:a16="http://schemas.microsoft.com/office/drawing/2014/main" id="{94BA0E0F-D793-4B9C-B880-414E4F129152}"/>
                  </a:ext>
                </a:extLst>
              </p:cNvPr>
              <p:cNvSpPr/>
              <p:nvPr/>
            </p:nvSpPr>
            <p:spPr>
              <a:xfrm>
                <a:off x="17139952" y="5466938"/>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0" name="Oval 45">
                <a:extLst>
                  <a:ext uri="{FF2B5EF4-FFF2-40B4-BE49-F238E27FC236}">
                    <a16:creationId xmlns:a16="http://schemas.microsoft.com/office/drawing/2014/main" id="{E29B1EB4-6EB7-4C54-A54B-C50BB3E28C90}"/>
                  </a:ext>
                </a:extLst>
              </p:cNvPr>
              <p:cNvSpPr/>
              <p:nvPr/>
            </p:nvSpPr>
            <p:spPr>
              <a:xfrm>
                <a:off x="17476076" y="529329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cxnSp>
            <p:nvCxnSpPr>
              <p:cNvPr id="71" name="Straight Connector 46">
                <a:extLst>
                  <a:ext uri="{FF2B5EF4-FFF2-40B4-BE49-F238E27FC236}">
                    <a16:creationId xmlns:a16="http://schemas.microsoft.com/office/drawing/2014/main" id="{4C2FFB7F-37D9-4405-B5CC-D15214E65C32}"/>
                  </a:ext>
                </a:extLst>
              </p:cNvPr>
              <p:cNvCxnSpPr/>
              <p:nvPr/>
            </p:nvCxnSpPr>
            <p:spPr>
              <a:xfrm>
                <a:off x="17127530" y="4851387"/>
                <a:ext cx="851052" cy="672119"/>
              </a:xfrm>
              <a:prstGeom prst="line">
                <a:avLst/>
              </a:prstGeom>
              <a:ln w="19050">
                <a:solidFill>
                  <a:srgbClr val="66A1FE"/>
                </a:solidFill>
                <a:prstDash val="sysDash"/>
              </a:ln>
            </p:spPr>
            <p:style>
              <a:lnRef idx="1">
                <a:schemeClr val="accent1"/>
              </a:lnRef>
              <a:fillRef idx="0">
                <a:schemeClr val="accent1"/>
              </a:fillRef>
              <a:effectRef idx="0">
                <a:schemeClr val="accent1"/>
              </a:effectRef>
              <a:fontRef idx="minor">
                <a:schemeClr val="tx1"/>
              </a:fontRef>
            </p:style>
          </p:cxnSp>
          <p:sp>
            <p:nvSpPr>
              <p:cNvPr id="72" name="Isosceles Triangle 48">
                <a:extLst>
                  <a:ext uri="{FF2B5EF4-FFF2-40B4-BE49-F238E27FC236}">
                    <a16:creationId xmlns:a16="http://schemas.microsoft.com/office/drawing/2014/main" id="{7208BEE3-C7AE-4815-901C-E87BD3A66C82}"/>
                  </a:ext>
                </a:extLst>
              </p:cNvPr>
              <p:cNvSpPr/>
              <p:nvPr/>
            </p:nvSpPr>
            <p:spPr>
              <a:xfrm>
                <a:off x="17396550" y="4812184"/>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3" name="Isosceles Triangle 49">
                <a:extLst>
                  <a:ext uri="{FF2B5EF4-FFF2-40B4-BE49-F238E27FC236}">
                    <a16:creationId xmlns:a16="http://schemas.microsoft.com/office/drawing/2014/main" id="{5914C531-3338-426C-B97C-DE816FEBA4EB}"/>
                  </a:ext>
                </a:extLst>
              </p:cNvPr>
              <p:cNvSpPr/>
              <p:nvPr/>
            </p:nvSpPr>
            <p:spPr>
              <a:xfrm>
                <a:off x="17548950" y="4964583"/>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4" name="Isosceles Triangle 50">
                <a:extLst>
                  <a:ext uri="{FF2B5EF4-FFF2-40B4-BE49-F238E27FC236}">
                    <a16:creationId xmlns:a16="http://schemas.microsoft.com/office/drawing/2014/main" id="{E651281F-BC7A-4DEE-A7FC-8FC77ACA8A17}"/>
                  </a:ext>
                </a:extLst>
              </p:cNvPr>
              <p:cNvSpPr/>
              <p:nvPr/>
            </p:nvSpPr>
            <p:spPr>
              <a:xfrm>
                <a:off x="17781742" y="5041970"/>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5" name="Isosceles Triangle 51">
                <a:extLst>
                  <a:ext uri="{FF2B5EF4-FFF2-40B4-BE49-F238E27FC236}">
                    <a16:creationId xmlns:a16="http://schemas.microsoft.com/office/drawing/2014/main" id="{51A884E5-968F-4359-A1D9-0427FE539BCB}"/>
                  </a:ext>
                </a:extLst>
              </p:cNvPr>
              <p:cNvSpPr/>
              <p:nvPr/>
            </p:nvSpPr>
            <p:spPr>
              <a:xfrm>
                <a:off x="17947232" y="5170300"/>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6" name="Isosceles Triangle 52">
                <a:extLst>
                  <a:ext uri="{FF2B5EF4-FFF2-40B4-BE49-F238E27FC236}">
                    <a16:creationId xmlns:a16="http://schemas.microsoft.com/office/drawing/2014/main" id="{BA32B116-158A-4DCF-9B36-5E7BA601E791}"/>
                  </a:ext>
                </a:extLst>
              </p:cNvPr>
              <p:cNvSpPr/>
              <p:nvPr/>
            </p:nvSpPr>
            <p:spPr>
              <a:xfrm>
                <a:off x="17805548" y="4781748"/>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7" name="Isosceles Triangle 53">
                <a:extLst>
                  <a:ext uri="{FF2B5EF4-FFF2-40B4-BE49-F238E27FC236}">
                    <a16:creationId xmlns:a16="http://schemas.microsoft.com/office/drawing/2014/main" id="{ED930FA0-1BD9-41F1-9F8B-2565B5B2051D}"/>
                  </a:ext>
                </a:extLst>
              </p:cNvPr>
              <p:cNvSpPr/>
              <p:nvPr/>
            </p:nvSpPr>
            <p:spPr>
              <a:xfrm>
                <a:off x="17548950" y="4653561"/>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78" name="Isosceles Triangle 54">
                <a:extLst>
                  <a:ext uri="{FF2B5EF4-FFF2-40B4-BE49-F238E27FC236}">
                    <a16:creationId xmlns:a16="http://schemas.microsoft.com/office/drawing/2014/main" id="{3BDAF45D-7B65-45FC-A1D3-D39B4C436620}"/>
                  </a:ext>
                </a:extLst>
              </p:cNvPr>
              <p:cNvSpPr/>
              <p:nvPr/>
            </p:nvSpPr>
            <p:spPr>
              <a:xfrm>
                <a:off x="17993060" y="4987268"/>
                <a:ext cx="144016" cy="109996"/>
              </a:xfrm>
              <a:prstGeom prst="triangle">
                <a:avLst/>
              </a:prstGeom>
              <a:solidFill>
                <a:srgbClr val="CADE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grpSp>
      </p:grpSp>
      <p:grpSp>
        <p:nvGrpSpPr>
          <p:cNvPr id="81" name="그룹 80">
            <a:extLst>
              <a:ext uri="{FF2B5EF4-FFF2-40B4-BE49-F238E27FC236}">
                <a16:creationId xmlns:a16="http://schemas.microsoft.com/office/drawing/2014/main" id="{36621CA2-F92F-4044-9C49-077530E3550C}"/>
              </a:ext>
            </a:extLst>
          </p:cNvPr>
          <p:cNvGrpSpPr/>
          <p:nvPr/>
        </p:nvGrpSpPr>
        <p:grpSpPr>
          <a:xfrm>
            <a:off x="7679826" y="3583097"/>
            <a:ext cx="1501935" cy="1501935"/>
            <a:chOff x="7679826" y="3583097"/>
            <a:chExt cx="1501935" cy="1501935"/>
          </a:xfrm>
        </p:grpSpPr>
        <p:grpSp>
          <p:nvGrpSpPr>
            <p:cNvPr id="82" name="Group 16">
              <a:extLst>
                <a:ext uri="{FF2B5EF4-FFF2-40B4-BE49-F238E27FC236}">
                  <a16:creationId xmlns:a16="http://schemas.microsoft.com/office/drawing/2014/main" id="{6F3603B0-7251-4823-AA56-5667D4B4320B}"/>
                </a:ext>
              </a:extLst>
            </p:cNvPr>
            <p:cNvGrpSpPr/>
            <p:nvPr/>
          </p:nvGrpSpPr>
          <p:grpSpPr>
            <a:xfrm>
              <a:off x="7679826" y="3583097"/>
              <a:ext cx="1501935" cy="1501935"/>
              <a:chOff x="2711624" y="4907358"/>
              <a:chExt cx="969915" cy="969914"/>
            </a:xfrm>
          </p:grpSpPr>
          <p:cxnSp>
            <p:nvCxnSpPr>
              <p:cNvPr id="89" name="Straight Arrow Connector 7">
                <a:extLst>
                  <a:ext uri="{FF2B5EF4-FFF2-40B4-BE49-F238E27FC236}">
                    <a16:creationId xmlns:a16="http://schemas.microsoft.com/office/drawing/2014/main" id="{C58C7A1D-A607-4A7B-8D22-D0EA06800031}"/>
                  </a:ext>
                </a:extLst>
              </p:cNvPr>
              <p:cNvCxnSpPr/>
              <p:nvPr/>
            </p:nvCxnSpPr>
            <p:spPr>
              <a:xfrm>
                <a:off x="2711624" y="5877272"/>
                <a:ext cx="969915" cy="0"/>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22">
                <a:extLst>
                  <a:ext uri="{FF2B5EF4-FFF2-40B4-BE49-F238E27FC236}">
                    <a16:creationId xmlns:a16="http://schemas.microsoft.com/office/drawing/2014/main" id="{05D45432-D952-4D18-A678-E3A42ED8BA0A}"/>
                  </a:ext>
                </a:extLst>
              </p:cNvPr>
              <p:cNvCxnSpPr/>
              <p:nvPr/>
            </p:nvCxnSpPr>
            <p:spPr>
              <a:xfrm flipH="1" flipV="1">
                <a:off x="2711624" y="4907358"/>
                <a:ext cx="0" cy="969914"/>
              </a:xfrm>
              <a:prstGeom prst="straightConnector1">
                <a:avLst/>
              </a:prstGeom>
              <a:ln w="28575">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3" name="그룹 82">
              <a:extLst>
                <a:ext uri="{FF2B5EF4-FFF2-40B4-BE49-F238E27FC236}">
                  <a16:creationId xmlns:a16="http://schemas.microsoft.com/office/drawing/2014/main" id="{4E360D66-F6F1-4CEF-8F7A-6AFE82298E10}"/>
                </a:ext>
              </a:extLst>
            </p:cNvPr>
            <p:cNvGrpSpPr/>
            <p:nvPr/>
          </p:nvGrpSpPr>
          <p:grpSpPr>
            <a:xfrm flipH="1">
              <a:off x="7995380" y="4048763"/>
              <a:ext cx="997131" cy="829655"/>
              <a:chOff x="17127530" y="4851387"/>
              <a:chExt cx="851052" cy="672119"/>
            </a:xfrm>
          </p:grpSpPr>
          <p:sp>
            <p:nvSpPr>
              <p:cNvPr id="84" name="Oval 41">
                <a:extLst>
                  <a:ext uri="{FF2B5EF4-FFF2-40B4-BE49-F238E27FC236}">
                    <a16:creationId xmlns:a16="http://schemas.microsoft.com/office/drawing/2014/main" id="{77DBAF1C-02A5-46C3-A6C4-3BBF47D5FF4A}"/>
                  </a:ext>
                </a:extLst>
              </p:cNvPr>
              <p:cNvSpPr/>
              <p:nvPr/>
            </p:nvSpPr>
            <p:spPr>
              <a:xfrm>
                <a:off x="17481987" y="5069039"/>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85" name="Oval 42">
                <a:extLst>
                  <a:ext uri="{FF2B5EF4-FFF2-40B4-BE49-F238E27FC236}">
                    <a16:creationId xmlns:a16="http://schemas.microsoft.com/office/drawing/2014/main" id="{9C4B43CE-A0A8-4FE7-AB8C-84C0BA48426A}"/>
                  </a:ext>
                </a:extLst>
              </p:cNvPr>
              <p:cNvSpPr/>
              <p:nvPr/>
            </p:nvSpPr>
            <p:spPr>
              <a:xfrm>
                <a:off x="17710742" y="5338946"/>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86" name="Oval 44">
                <a:extLst>
                  <a:ext uri="{FF2B5EF4-FFF2-40B4-BE49-F238E27FC236}">
                    <a16:creationId xmlns:a16="http://schemas.microsoft.com/office/drawing/2014/main" id="{1E794D5C-1A20-44F7-A409-0C34932ABD94}"/>
                  </a:ext>
                </a:extLst>
              </p:cNvPr>
              <p:cNvSpPr/>
              <p:nvPr/>
            </p:nvSpPr>
            <p:spPr>
              <a:xfrm>
                <a:off x="17578405" y="5230116"/>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87" name="Oval 45">
                <a:extLst>
                  <a:ext uri="{FF2B5EF4-FFF2-40B4-BE49-F238E27FC236}">
                    <a16:creationId xmlns:a16="http://schemas.microsoft.com/office/drawing/2014/main" id="{D757F689-D0D4-4EB9-8CF8-139B8A8DE656}"/>
                  </a:ext>
                </a:extLst>
              </p:cNvPr>
              <p:cNvSpPr/>
              <p:nvPr/>
            </p:nvSpPr>
            <p:spPr>
              <a:xfrm>
                <a:off x="17876767" y="5320955"/>
                <a:ext cx="101396" cy="101396"/>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cxnSp>
            <p:nvCxnSpPr>
              <p:cNvPr id="88" name="Straight Connector 46">
                <a:extLst>
                  <a:ext uri="{FF2B5EF4-FFF2-40B4-BE49-F238E27FC236}">
                    <a16:creationId xmlns:a16="http://schemas.microsoft.com/office/drawing/2014/main" id="{E0F1EE9D-352D-4666-9A58-D4BE7FEA8ABB}"/>
                  </a:ext>
                </a:extLst>
              </p:cNvPr>
              <p:cNvCxnSpPr/>
              <p:nvPr/>
            </p:nvCxnSpPr>
            <p:spPr>
              <a:xfrm>
                <a:off x="17127530" y="4851387"/>
                <a:ext cx="851052" cy="672119"/>
              </a:xfrm>
              <a:prstGeom prst="line">
                <a:avLst/>
              </a:prstGeom>
              <a:ln w="19050">
                <a:solidFill>
                  <a:srgbClr val="66A1FE"/>
                </a:solidFill>
                <a:prstDash val="sysDash"/>
              </a:ln>
            </p:spPr>
            <p:style>
              <a:lnRef idx="1">
                <a:schemeClr val="accent1"/>
              </a:lnRef>
              <a:fillRef idx="0">
                <a:schemeClr val="accent1"/>
              </a:fillRef>
              <a:effectRef idx="0">
                <a:schemeClr val="accent1"/>
              </a:effectRef>
              <a:fontRef idx="minor">
                <a:schemeClr val="tx1"/>
              </a:fontRef>
            </p:style>
          </p:cxnSp>
        </p:grpSp>
      </p:grpSp>
      <p:sp>
        <p:nvSpPr>
          <p:cNvPr id="91" name="Oval 40">
            <a:extLst>
              <a:ext uri="{FF2B5EF4-FFF2-40B4-BE49-F238E27FC236}">
                <a16:creationId xmlns:a16="http://schemas.microsoft.com/office/drawing/2014/main" id="{9A4E2B6E-F48F-41B4-93F1-2E47D37C5E21}"/>
              </a:ext>
            </a:extLst>
          </p:cNvPr>
          <p:cNvSpPr/>
          <p:nvPr/>
        </p:nvSpPr>
        <p:spPr>
          <a:xfrm flipH="1">
            <a:off x="8013265" y="4828287"/>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2" name="Oval 40">
            <a:extLst>
              <a:ext uri="{FF2B5EF4-FFF2-40B4-BE49-F238E27FC236}">
                <a16:creationId xmlns:a16="http://schemas.microsoft.com/office/drawing/2014/main" id="{4505A727-1043-4F53-B87D-86A53BE8690D}"/>
              </a:ext>
            </a:extLst>
          </p:cNvPr>
          <p:cNvSpPr/>
          <p:nvPr/>
        </p:nvSpPr>
        <p:spPr>
          <a:xfrm flipH="1">
            <a:off x="8557434" y="4158873"/>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3" name="Oval 40">
            <a:extLst>
              <a:ext uri="{FF2B5EF4-FFF2-40B4-BE49-F238E27FC236}">
                <a16:creationId xmlns:a16="http://schemas.microsoft.com/office/drawing/2014/main" id="{02AEB780-8DFA-4497-A8E9-7084952DA170}"/>
              </a:ext>
            </a:extLst>
          </p:cNvPr>
          <p:cNvSpPr/>
          <p:nvPr/>
        </p:nvSpPr>
        <p:spPr>
          <a:xfrm flipH="1">
            <a:off x="8666700" y="4342958"/>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4" name="Oval 40">
            <a:extLst>
              <a:ext uri="{FF2B5EF4-FFF2-40B4-BE49-F238E27FC236}">
                <a16:creationId xmlns:a16="http://schemas.microsoft.com/office/drawing/2014/main" id="{957C91CF-81C6-4725-B834-C3AB68A3786A}"/>
              </a:ext>
            </a:extLst>
          </p:cNvPr>
          <p:cNvSpPr/>
          <p:nvPr/>
        </p:nvSpPr>
        <p:spPr>
          <a:xfrm flipH="1">
            <a:off x="8785500" y="4124112"/>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5" name="Oval 40">
            <a:extLst>
              <a:ext uri="{FF2B5EF4-FFF2-40B4-BE49-F238E27FC236}">
                <a16:creationId xmlns:a16="http://schemas.microsoft.com/office/drawing/2014/main" id="{43F97FF9-4040-4384-BF80-04B97242FFE6}"/>
              </a:ext>
            </a:extLst>
          </p:cNvPr>
          <p:cNvSpPr/>
          <p:nvPr/>
        </p:nvSpPr>
        <p:spPr>
          <a:xfrm flipH="1">
            <a:off x="8933291" y="3931609"/>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6" name="Oval 40">
            <a:extLst>
              <a:ext uri="{FF2B5EF4-FFF2-40B4-BE49-F238E27FC236}">
                <a16:creationId xmlns:a16="http://schemas.microsoft.com/office/drawing/2014/main" id="{DFA0B48B-A5CB-4299-A56C-649264851B1B}"/>
              </a:ext>
            </a:extLst>
          </p:cNvPr>
          <p:cNvSpPr/>
          <p:nvPr/>
        </p:nvSpPr>
        <p:spPr>
          <a:xfrm flipH="1">
            <a:off x="8200239" y="4466861"/>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97" name="Oval 40">
            <a:extLst>
              <a:ext uri="{FF2B5EF4-FFF2-40B4-BE49-F238E27FC236}">
                <a16:creationId xmlns:a16="http://schemas.microsoft.com/office/drawing/2014/main" id="{C1FAE4DF-4427-4352-89BE-2F6E7633C73C}"/>
              </a:ext>
            </a:extLst>
          </p:cNvPr>
          <p:cNvSpPr/>
          <p:nvPr/>
        </p:nvSpPr>
        <p:spPr>
          <a:xfrm flipH="1">
            <a:off x="8968921" y="4100156"/>
            <a:ext cx="118800" cy="125162"/>
          </a:xfrm>
          <a:prstGeom prst="ellipse">
            <a:avLst/>
          </a:prstGeom>
          <a:solidFill>
            <a:srgbClr val="66A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Tree>
    <p:extLst>
      <p:ext uri="{BB962C8B-B14F-4D97-AF65-F5344CB8AC3E}">
        <p14:creationId xmlns:p14="http://schemas.microsoft.com/office/powerpoint/2010/main" val="3894773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r>
              <a:rPr lang="en-US" altLang="ko-KR" dirty="0">
                <a:ea typeface="SamsungOneKorean 400" panose="020B0503030303020204" pitchFamily="50" charset="-127"/>
              </a:rPr>
              <a:t> </a:t>
            </a:r>
            <a:r>
              <a:rPr lang="en-US" altLang="ko-KR" dirty="0" err="1">
                <a:ea typeface="SamsungOneKorean 400" panose="020B0503030303020204" pitchFamily="50" charset="-127"/>
              </a:rPr>
              <a:t>quy</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Hồi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quy</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mẫu</a:t>
            </a:r>
            <a:r>
              <a:rPr lang="en-US" altLang="ko-KR" dirty="0">
                <a:latin typeface="iCiel Samsung Sharp Sans Bold" pitchFamily="2" charset="0"/>
                <a:ea typeface="iCiel Samsung Sharp Sans Bold" pitchFamily="2" charset="0"/>
                <a:cs typeface="iCiel Samsung Sharp Sans Bold" pitchFamily="2" charset="0"/>
              </a:rPr>
              <a:t> logistic</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433505"/>
          </a:xfrm>
        </p:spPr>
        <p:txBody>
          <a:bodyPr/>
          <a:lstStyle/>
          <a:p>
            <a:r>
              <a:rPr lang="en-US" altLang="ko-KR" dirty="0" err="1"/>
              <a:t>Sử</a:t>
            </a:r>
            <a:r>
              <a:rPr lang="en-US" altLang="ko-KR" dirty="0"/>
              <a:t> </a:t>
            </a:r>
            <a:r>
              <a:rPr lang="en-US" altLang="ko-KR" dirty="0" err="1"/>
              <a:t>dụng</a:t>
            </a:r>
            <a:r>
              <a:rPr lang="en-US" altLang="ko-KR" dirty="0"/>
              <a:t> </a:t>
            </a:r>
            <a:r>
              <a:rPr lang="en-US" altLang="ko-KR" dirty="0" err="1"/>
              <a:t>PySpark</a:t>
            </a:r>
            <a:endParaRPr lang="en-US" altLang="ko-KR" dirty="0"/>
          </a:p>
        </p:txBody>
      </p:sp>
      <p:sp>
        <p:nvSpPr>
          <p:cNvPr id="11" name="TextBox 10">
            <a:extLst>
              <a:ext uri="{FF2B5EF4-FFF2-40B4-BE49-F238E27FC236}">
                <a16:creationId xmlns:a16="http://schemas.microsoft.com/office/drawing/2014/main" id="{ACEFDC21-52D4-4B4F-BDC1-FE164C610582}"/>
              </a:ext>
            </a:extLst>
          </p:cNvPr>
          <p:cNvSpPr txBox="1"/>
          <p:nvPr/>
        </p:nvSpPr>
        <p:spPr>
          <a:xfrm>
            <a:off x="718452" y="2545758"/>
            <a:ext cx="7812000" cy="37449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endParaRPr lang="en-US" altLang="ko-KR" sz="1000" dirty="0">
              <a:latin typeface="Courier New" panose="02070309020205020404" pitchFamily="49" charset="0"/>
              <a:cs typeface="Courier New" panose="02070309020205020404" pitchFamily="49" charset="0"/>
            </a:endParaRP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from pyspark.mllib.classification import LogisticRegressionWithLBFGS, LogisticRegressiorModel</a:t>
            </a:r>
          </a:p>
          <a:p>
            <a:r>
              <a:rPr lang="en-US" altLang="ko-KR" sz="1000" dirty="0">
                <a:latin typeface="Courier New" panose="02070309020205020404" pitchFamily="49" charset="0"/>
                <a:cs typeface="Courier New" panose="02070309020205020404" pitchFamily="49" charset="0"/>
              </a:rPr>
              <a:t>from pyspark.mllib.regression import LabeledPoint</a:t>
            </a: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 Load and parse the data</a:t>
            </a:r>
          </a:p>
          <a:p>
            <a:r>
              <a:rPr lang="en-US" altLang="ko-KR" sz="1000" dirty="0">
                <a:latin typeface="Courier New" panose="02070309020205020404" pitchFamily="49" charset="0"/>
                <a:cs typeface="Courier New" panose="02070309020205020404" pitchFamily="49" charset="0"/>
              </a:rPr>
              <a:t>def parsePoint(line):</a:t>
            </a:r>
          </a:p>
          <a:p>
            <a:r>
              <a:rPr lang="en-US" altLang="ko-KR" sz="1000" dirty="0">
                <a:latin typeface="Courier New" panose="02070309020205020404" pitchFamily="49" charset="0"/>
                <a:cs typeface="Courier New" panose="02070309020205020404" pitchFamily="49" charset="0"/>
              </a:rPr>
              <a:t>    values = [float(x) for x in line.split('')]</a:t>
            </a:r>
          </a:p>
          <a:p>
            <a:r>
              <a:rPr lang="en-US" altLang="ko-KR" sz="1000" dirty="0">
                <a:latin typeface="Courier New" panose="02070309020205020404" pitchFamily="49" charset="0"/>
                <a:cs typeface="Courier New" panose="02070309020205020404" pitchFamily="49" charset="0"/>
              </a:rPr>
              <a:t>    return LabeledPoint(values[0], values[1:])</a:t>
            </a: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data = sc.textFile("data/mllib/sample_svm_data.txt")</a:t>
            </a:r>
          </a:p>
          <a:p>
            <a:r>
              <a:rPr lang="en-US" altLang="ko-KR" sz="1000" dirty="0">
                <a:latin typeface="Courier New" panose="02070309020205020404" pitchFamily="49" charset="0"/>
                <a:cs typeface="Courier New" panose="02070309020205020404" pitchFamily="49" charset="0"/>
              </a:rPr>
              <a:t>parsedData = data.map(parsePoint)</a:t>
            </a: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 Build the model</a:t>
            </a:r>
          </a:p>
          <a:p>
            <a:r>
              <a:rPr lang="en-US" altLang="ko-KR" sz="1000" dirty="0">
                <a:latin typeface="Courier New" panose="02070309020205020404" pitchFamily="49" charset="0"/>
                <a:cs typeface="Courier New" panose="02070309020205020404" pitchFamily="49" charset="0"/>
              </a:rPr>
              <a:t>model = LogisticRegressionWithLBFGS.train(parsedData)</a:t>
            </a: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 Evaluating the model on training data</a:t>
            </a:r>
          </a:p>
          <a:p>
            <a:r>
              <a:rPr lang="en-US" altLang="ko-KR" sz="1000" dirty="0">
                <a:latin typeface="Courier New" panose="02070309020205020404" pitchFamily="49" charset="0"/>
                <a:cs typeface="Courier New" panose="02070309020205020404" pitchFamily="49" charset="0"/>
              </a:rPr>
              <a:t>labelsAndPreds = parsedData.map(lambda p: (p.label, model.predict(p.features)))</a:t>
            </a:r>
          </a:p>
          <a:p>
            <a:r>
              <a:rPr lang="en-US" altLang="ko-KR" sz="1000" dirty="0">
                <a:latin typeface="Courier New" panose="02070309020205020404" pitchFamily="49" charset="0"/>
                <a:cs typeface="Courier New" panose="02070309020205020404" pitchFamily="49" charset="0"/>
              </a:rPr>
              <a:t>trainErr = labelsAndPreds.filter(lambda (v, p): v != p).count() / float(parsedData.count())</a:t>
            </a:r>
          </a:p>
          <a:p>
            <a:r>
              <a:rPr lang="en-US" altLang="ko-KR" sz="1000" dirty="0">
                <a:latin typeface="Courier New" panose="02070309020205020404" pitchFamily="49" charset="0"/>
                <a:cs typeface="Courier New" panose="02070309020205020404" pitchFamily="49" charset="0"/>
              </a:rPr>
              <a:t>print("Training Error = " + str(trainErr))</a:t>
            </a:r>
          </a:p>
          <a:p>
            <a:endParaRPr lang="en-US" altLang="ko-KR" sz="1000" dirty="0">
              <a:latin typeface="Courier New" panose="02070309020205020404" pitchFamily="49" charset="0"/>
              <a:cs typeface="Courier New" panose="02070309020205020404" pitchFamily="49" charset="0"/>
            </a:endParaRPr>
          </a:p>
          <a:p>
            <a:r>
              <a:rPr lang="en-US" altLang="ko-KR" sz="1000" dirty="0">
                <a:latin typeface="Courier New" panose="02070309020205020404" pitchFamily="49" charset="0"/>
                <a:cs typeface="Courier New" panose="02070309020205020404" pitchFamily="49" charset="0"/>
              </a:rPr>
              <a:t># Save and load model</a:t>
            </a:r>
          </a:p>
          <a:p>
            <a:r>
              <a:rPr lang="en-US" altLang="ko-KR" sz="1000" dirty="0">
                <a:latin typeface="Courier New" panose="02070309020205020404" pitchFamily="49" charset="0"/>
                <a:cs typeface="Courier New" panose="02070309020205020404" pitchFamily="49" charset="0"/>
              </a:rPr>
              <a:t>model.save(sc, "myModelPath")</a:t>
            </a:r>
          </a:p>
          <a:p>
            <a:r>
              <a:rPr lang="en-US" altLang="ko-KR" sz="1000" dirty="0">
                <a:latin typeface="Courier New" panose="02070309020205020404" pitchFamily="49" charset="0"/>
                <a:cs typeface="Courier New" panose="02070309020205020404" pitchFamily="49" charset="0"/>
              </a:rPr>
              <a:t>sameModel = LogisticRegressionModel.load(sc, "myModelPath")</a:t>
            </a:r>
            <a:endParaRPr lang="en-US" altLang="ko-KR" sz="10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67712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Thư viện 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vi-VN" altLang="ko-KR" dirty="0">
                <a:latin typeface="iCiel Samsung Sharp Sans Bold" pitchFamily="2" charset="0"/>
                <a:ea typeface="iCiel Samsung Sharp Sans Bold" pitchFamily="2" charset="0"/>
                <a:cs typeface="iCiel Samsung Sharp Sans Bold" pitchFamily="2" charset="0"/>
              </a:rPr>
              <a:t> Spark</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1124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Korean 400" panose="020B0503030303020204" pitchFamily="50" charset="-127"/>
              </a:rPr>
              <a:t>2.1. Tạo đường ống Spark MLlib</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8259" y="407828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537191"/>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loại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hồi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
        <p:nvSpPr>
          <p:cNvPr id="13" name="직사각형 12">
            <a:extLst>
              <a:ext uri="{FF2B5EF4-FFF2-40B4-BE49-F238E27FC236}">
                <a16:creationId xmlns:a16="http://schemas.microsoft.com/office/drawing/2014/main" id="{D94D263F-58AE-6C4E-A5FB-DBDF3AE86858}"/>
              </a:ext>
            </a:extLst>
          </p:cNvPr>
          <p:cNvSpPr/>
          <p:nvPr/>
        </p:nvSpPr>
        <p:spPr>
          <a:xfrm>
            <a:off x="1234524" y="4977488"/>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2.3.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Phân</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cụm</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&amp;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Lọc</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cộng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tác</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14" name="직사각형 13">
            <a:extLst>
              <a:ext uri="{FF2B5EF4-FFF2-40B4-BE49-F238E27FC236}">
                <a16:creationId xmlns:a16="http://schemas.microsoft.com/office/drawing/2014/main" id="{6F564C16-5741-4B49-93C6-57324BAF2037}"/>
              </a:ext>
            </a:extLst>
          </p:cNvPr>
          <p:cNvSpPr/>
          <p:nvPr/>
        </p:nvSpPr>
        <p:spPr>
          <a:xfrm>
            <a:off x="1051644" y="4976315"/>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3809382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2.3.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cụm</a:t>
            </a:r>
            <a:r>
              <a:rPr lang="en-US" altLang="ko-KR" dirty="0">
                <a:ea typeface="SamsungOneKorean 400" panose="020B0503030303020204" pitchFamily="50" charset="-127"/>
              </a:rPr>
              <a:t> &amp; </a:t>
            </a:r>
            <a:r>
              <a:rPr lang="en-US" altLang="ko-KR" dirty="0" err="1">
                <a:ea typeface="SamsungOneKorean 400" panose="020B0503030303020204" pitchFamily="50" charset="-127"/>
              </a:rPr>
              <a:t>Lọc</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Bản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tóm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tắt</a:t>
            </a:r>
            <a:r>
              <a:rPr lang="en-US" altLang="ko-KR" dirty="0">
                <a:latin typeface="iCiel Samsung Sharp Sans Bold" pitchFamily="2" charset="0"/>
                <a:ea typeface="iCiel Samsung Sharp Sans Bold" pitchFamily="2" charset="0"/>
                <a:cs typeface="iCiel Samsung Sharp Sans Bold" pitchFamily="2" charset="0"/>
              </a:rPr>
              <a:t> Spark </a:t>
            </a:r>
            <a:r>
              <a:rPr lang="en-US" altLang="ko-KR" dirty="0" err="1">
                <a:latin typeface="iCiel Samsung Sharp Sans Bold" pitchFamily="2" charset="0"/>
                <a:ea typeface="iCiel Samsung Sharp Sans Bold" pitchFamily="2" charset="0"/>
                <a:cs typeface="iCiel Samsung Sharp Sans Bold" pitchFamily="2" charset="0"/>
              </a:rPr>
              <a:t>MLlib</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3572990" cy="3794222"/>
          </a:xfrm>
        </p:spPr>
        <p:txBody>
          <a:bodyPr/>
          <a:lstStyle/>
          <a:p>
            <a:r>
              <a:rPr lang="en-US" altLang="ko-KR" dirty="0" err="1"/>
              <a:t>Các</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của</a:t>
            </a:r>
            <a:r>
              <a:rPr lang="en-US" altLang="ko-KR" dirty="0"/>
              <a:t> </a:t>
            </a:r>
            <a:r>
              <a:rPr lang="en-US" altLang="ko-KR" dirty="0" err="1"/>
              <a:t>MLlib</a:t>
            </a:r>
            <a:endParaRPr lang="en-US" altLang="ko-KR" dirty="0"/>
          </a:p>
          <a:p>
            <a:pPr lvl="1"/>
            <a:r>
              <a:rPr lang="vi-VN" altLang="ko-KR" dirty="0"/>
              <a:t>Tiện ích: đại số tuyến tính, thống kê, v.v.</a:t>
            </a:r>
          </a:p>
          <a:p>
            <a:pPr lvl="1"/>
            <a:r>
              <a:rPr lang="vi-VN" altLang="ko-KR" dirty="0"/>
              <a:t>Trình trích xuất tính năng, Trình chuyển đổi tính năng, Bộ chọn tính năng</a:t>
            </a:r>
          </a:p>
          <a:p>
            <a:pPr lvl="1"/>
            <a:r>
              <a:rPr lang="vi-VN" altLang="ko-KR" dirty="0"/>
              <a:t>hồi quy</a:t>
            </a:r>
          </a:p>
          <a:p>
            <a:pPr lvl="1"/>
            <a:r>
              <a:rPr lang="vi-VN" altLang="ko-KR" dirty="0"/>
              <a:t>Phân loại nhị phân, Phân loại đa lớp</a:t>
            </a:r>
          </a:p>
          <a:p>
            <a:pPr lvl="1"/>
            <a:r>
              <a:rPr lang="en-US" altLang="ko-KR" dirty="0"/>
              <a:t>P</a:t>
            </a:r>
            <a:r>
              <a:rPr lang="vi-VN" altLang="ko-KR" dirty="0"/>
              <a:t>hân cụm</a:t>
            </a:r>
          </a:p>
          <a:p>
            <a:pPr lvl="1"/>
            <a:r>
              <a:rPr lang="vi-VN" altLang="ko-KR" dirty="0"/>
              <a:t>Lọc cộng tác</a:t>
            </a:r>
          </a:p>
          <a:p>
            <a:pPr lvl="1"/>
            <a:r>
              <a:rPr lang="vi-VN" altLang="ko-KR" dirty="0"/>
              <a:t>Giảm kích thước</a:t>
            </a:r>
            <a:endParaRPr lang="en-US" altLang="ko-KR" dirty="0"/>
          </a:p>
        </p:txBody>
      </p:sp>
      <p:grpSp>
        <p:nvGrpSpPr>
          <p:cNvPr id="12" name="그룹 11">
            <a:extLst>
              <a:ext uri="{FF2B5EF4-FFF2-40B4-BE49-F238E27FC236}">
                <a16:creationId xmlns:a16="http://schemas.microsoft.com/office/drawing/2014/main" id="{ACA27221-F7EE-4B56-99AF-2FC76B00E5F2}"/>
              </a:ext>
            </a:extLst>
          </p:cNvPr>
          <p:cNvGrpSpPr/>
          <p:nvPr/>
        </p:nvGrpSpPr>
        <p:grpSpPr>
          <a:xfrm>
            <a:off x="4480498" y="2093325"/>
            <a:ext cx="4789139" cy="3887551"/>
            <a:chOff x="4381493" y="2056048"/>
            <a:chExt cx="4789139" cy="3887551"/>
          </a:xfrm>
        </p:grpSpPr>
        <p:grpSp>
          <p:nvGrpSpPr>
            <p:cNvPr id="13" name="그룹 12">
              <a:extLst>
                <a:ext uri="{FF2B5EF4-FFF2-40B4-BE49-F238E27FC236}">
                  <a16:creationId xmlns:a16="http://schemas.microsoft.com/office/drawing/2014/main" id="{38D5FB65-B77F-4E2A-9141-5D3047075E80}"/>
                </a:ext>
              </a:extLst>
            </p:cNvPr>
            <p:cNvGrpSpPr/>
            <p:nvPr/>
          </p:nvGrpSpPr>
          <p:grpSpPr>
            <a:xfrm>
              <a:off x="4381499" y="2458110"/>
              <a:ext cx="4789133" cy="3485489"/>
              <a:chOff x="4363463" y="2458111"/>
              <a:chExt cx="4970938" cy="3749572"/>
            </a:xfrm>
          </p:grpSpPr>
          <p:grpSp>
            <p:nvGrpSpPr>
              <p:cNvPr id="15" name="그룹 14">
                <a:extLst>
                  <a:ext uri="{FF2B5EF4-FFF2-40B4-BE49-F238E27FC236}">
                    <a16:creationId xmlns:a16="http://schemas.microsoft.com/office/drawing/2014/main" id="{61085517-537B-46CE-B1E3-D04949C850CD}"/>
                  </a:ext>
                </a:extLst>
              </p:cNvPr>
              <p:cNvGrpSpPr/>
              <p:nvPr/>
            </p:nvGrpSpPr>
            <p:grpSpPr>
              <a:xfrm>
                <a:off x="6029225" y="2458111"/>
                <a:ext cx="3303175" cy="604177"/>
                <a:chOff x="6029225" y="2458111"/>
                <a:chExt cx="3303175" cy="604177"/>
              </a:xfrm>
            </p:grpSpPr>
            <p:sp>
              <p:nvSpPr>
                <p:cNvPr id="33" name="Rectangle 5">
                  <a:extLst>
                    <a:ext uri="{FF2B5EF4-FFF2-40B4-BE49-F238E27FC236}">
                      <a16:creationId xmlns:a16="http://schemas.microsoft.com/office/drawing/2014/main" id="{AACF25BF-E41C-4FD0-A941-5AFFDB6250BD}"/>
                    </a:ext>
                  </a:extLst>
                </p:cNvPr>
                <p:cNvSpPr/>
                <p:nvPr/>
              </p:nvSpPr>
              <p:spPr>
                <a:xfrm>
                  <a:off x="6029225" y="2461392"/>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Phân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loại</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err="1">
                      <a:solidFill>
                        <a:srgbClr val="1F45BC"/>
                      </a:solidFill>
                      <a:latin typeface="SamsungOne-400" panose="020B0503030303020204" pitchFamily="34" charset="0"/>
                      <a:ea typeface="SamsungOne-400" panose="020B0503030303020204" pitchFamily="34" charset="0"/>
                    </a:rPr>
                    <a:t>Định</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tính</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34" name="Rectangle 5">
                  <a:extLst>
                    <a:ext uri="{FF2B5EF4-FFF2-40B4-BE49-F238E27FC236}">
                      <a16:creationId xmlns:a16="http://schemas.microsoft.com/office/drawing/2014/main" id="{7455547D-FE61-43D4-8A8E-1BACE5A6DFE8}"/>
                    </a:ext>
                  </a:extLst>
                </p:cNvPr>
                <p:cNvSpPr/>
                <p:nvPr/>
              </p:nvSpPr>
              <p:spPr>
                <a:xfrm>
                  <a:off x="7692986" y="2458111"/>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Tiếp</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diễn</a:t>
                  </a:r>
                  <a:endParaRPr lang="en-US" altLang="ko-KR" sz="1200" dirty="0">
                    <a:solidFill>
                      <a:srgbClr val="1F45BC"/>
                    </a:solidFill>
                    <a:latin typeface="SamsungOne-700" panose="020B0803030303020204" pitchFamily="34" charset="0"/>
                    <a:ea typeface="SamsungOne-700" panose="020B0803030303020204" pitchFamily="34" charset="0"/>
                  </a:endParaRPr>
                </a:p>
                <a:p>
                  <a:pPr algn="ctr"/>
                  <a:r>
                    <a:rPr lang="vi-VN" altLang="ko-KR" sz="1000" dirty="0">
                      <a:solidFill>
                        <a:srgbClr val="1F45BC"/>
                      </a:solidFill>
                      <a:latin typeface="SamsungOne-400" panose="020B0503030303020204" pitchFamily="34" charset="0"/>
                      <a:ea typeface="SamsungOne-400" panose="020B0503030303020204" pitchFamily="34" charset="0"/>
                    </a:rPr>
                    <a:t>Định lượng</a:t>
                  </a:r>
                  <a:endParaRPr lang="en-US" altLang="ko-KR" sz="1000" dirty="0">
                    <a:solidFill>
                      <a:srgbClr val="1F45BC"/>
                    </a:solidFill>
                    <a:latin typeface="SamsungOne-400" panose="020B0503030303020204" pitchFamily="34" charset="0"/>
                    <a:ea typeface="SamsungOne-400" panose="020B0503030303020204" pitchFamily="34" charset="0"/>
                  </a:endParaRPr>
                </a:p>
              </p:txBody>
            </p:sp>
          </p:grpSp>
          <p:grpSp>
            <p:nvGrpSpPr>
              <p:cNvPr id="16" name="그룹 15">
                <a:extLst>
                  <a:ext uri="{FF2B5EF4-FFF2-40B4-BE49-F238E27FC236}">
                    <a16:creationId xmlns:a16="http://schemas.microsoft.com/office/drawing/2014/main" id="{ACE64448-FB6C-48F0-A703-9A358A2B2247}"/>
                  </a:ext>
                </a:extLst>
              </p:cNvPr>
              <p:cNvGrpSpPr/>
              <p:nvPr/>
            </p:nvGrpSpPr>
            <p:grpSpPr>
              <a:xfrm>
                <a:off x="4363463" y="3090471"/>
                <a:ext cx="4970938" cy="600896"/>
                <a:chOff x="4363463" y="3090471"/>
                <a:chExt cx="4970938" cy="600896"/>
              </a:xfrm>
            </p:grpSpPr>
            <p:sp>
              <p:nvSpPr>
                <p:cNvPr id="30" name="Rectangle 5">
                  <a:extLst>
                    <a:ext uri="{FF2B5EF4-FFF2-40B4-BE49-F238E27FC236}">
                      <a16:creationId xmlns:a16="http://schemas.microsoft.com/office/drawing/2014/main" id="{0FBFAB23-1C5D-4209-8D4B-0C251839306A}"/>
                    </a:ext>
                  </a:extLst>
                </p:cNvPr>
                <p:cNvSpPr/>
                <p:nvPr/>
              </p:nvSpPr>
              <p:spPr>
                <a:xfrm>
                  <a:off x="4363463" y="3090471"/>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Không</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giám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sát</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err="1">
                      <a:solidFill>
                        <a:srgbClr val="1F45BC"/>
                      </a:solidFill>
                      <a:latin typeface="SamsungOne-400" panose="020B0503030303020204" pitchFamily="34" charset="0"/>
                      <a:ea typeface="SamsungOne-400" panose="020B0503030303020204" pitchFamily="34" charset="0"/>
                    </a:rPr>
                    <a:t>Trích</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xuất</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cấu</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trúc</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31" name="Rectangle 5">
                  <a:extLst>
                    <a:ext uri="{FF2B5EF4-FFF2-40B4-BE49-F238E27FC236}">
                      <a16:creationId xmlns:a16="http://schemas.microsoft.com/office/drawing/2014/main" id="{27680BFD-45E4-4031-91BD-FC239BDD29B0}"/>
                    </a:ext>
                  </a:extLst>
                </p:cNvPr>
                <p:cNvSpPr/>
                <p:nvPr/>
              </p:nvSpPr>
              <p:spPr>
                <a:xfrm>
                  <a:off x="6029225" y="3090471"/>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Phân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cụm</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a:solidFill>
                        <a:srgbClr val="1F45BC"/>
                      </a:solidFill>
                      <a:latin typeface="SamsungOne-400" panose="020B0503030303020204" pitchFamily="34" charset="0"/>
                      <a:ea typeface="SamsungOne-400" panose="020B0503030303020204" pitchFamily="34" charset="0"/>
                    </a:rPr>
                    <a:t>K-means </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32" name="Rectangle 5">
                  <a:extLst>
                    <a:ext uri="{FF2B5EF4-FFF2-40B4-BE49-F238E27FC236}">
                      <a16:creationId xmlns:a16="http://schemas.microsoft.com/office/drawing/2014/main" id="{668D64E6-AD9E-481A-8453-C271A181B045}"/>
                    </a:ext>
                  </a:extLst>
                </p:cNvPr>
                <p:cNvSpPr/>
                <p:nvPr/>
              </p:nvSpPr>
              <p:spPr>
                <a:xfrm>
                  <a:off x="7694987" y="3090471"/>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vi-VN" sz="1100" dirty="0">
                      <a:solidFill>
                        <a:srgbClr val="1F45BC"/>
                      </a:solidFill>
                      <a:latin typeface="SamsungOne-700" panose="020B0803030303020204" pitchFamily="34" charset="0"/>
                      <a:ea typeface="SamsungOne-700" panose="020B0803030303020204" pitchFamily="34" charset="0"/>
                    </a:rPr>
                    <a:t>Giảm kích thước</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a:solidFill>
                        <a:srgbClr val="1F45BC"/>
                      </a:solidFill>
                      <a:latin typeface="SamsungOne-400" panose="020B0503030303020204" pitchFamily="34" charset="0"/>
                      <a:ea typeface="SamsungOne-400" panose="020B0503030303020204" pitchFamily="34" charset="0"/>
                    </a:rPr>
                    <a:t>(SVD)</a:t>
                  </a:r>
                </a:p>
                <a:p>
                  <a:pPr algn="ctr"/>
                  <a:r>
                    <a:rPr lang="en-US" sz="900" dirty="0">
                      <a:solidFill>
                        <a:srgbClr val="1F45BC"/>
                      </a:solidFill>
                      <a:latin typeface="SamsungOne-400" panose="020B0503030303020204" pitchFamily="34" charset="0"/>
                      <a:ea typeface="SamsungOne-400" panose="020B0503030303020204" pitchFamily="34" charset="0"/>
                    </a:rPr>
                    <a:t>(PCA) </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grpSp>
          <p:grpSp>
            <p:nvGrpSpPr>
              <p:cNvPr id="17" name="그룹 16">
                <a:extLst>
                  <a:ext uri="{FF2B5EF4-FFF2-40B4-BE49-F238E27FC236}">
                    <a16:creationId xmlns:a16="http://schemas.microsoft.com/office/drawing/2014/main" id="{617C5D0A-0C4B-4E6B-BA73-C0DCC5A043E4}"/>
                  </a:ext>
                </a:extLst>
              </p:cNvPr>
              <p:cNvGrpSpPr/>
              <p:nvPr/>
            </p:nvGrpSpPr>
            <p:grpSpPr>
              <a:xfrm>
                <a:off x="4363463" y="3719550"/>
                <a:ext cx="4970938" cy="600896"/>
                <a:chOff x="4363463" y="3747940"/>
                <a:chExt cx="4970938" cy="600896"/>
              </a:xfrm>
            </p:grpSpPr>
            <p:sp>
              <p:nvSpPr>
                <p:cNvPr id="27" name="Rectangle 5">
                  <a:extLst>
                    <a:ext uri="{FF2B5EF4-FFF2-40B4-BE49-F238E27FC236}">
                      <a16:creationId xmlns:a16="http://schemas.microsoft.com/office/drawing/2014/main" id="{F7D8186E-4786-4B43-8552-73DF613F8830}"/>
                    </a:ext>
                  </a:extLst>
                </p:cNvPr>
                <p:cNvSpPr/>
                <p:nvPr/>
              </p:nvSpPr>
              <p:spPr>
                <a:xfrm>
                  <a:off x="4363463"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Giám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sát</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err="1">
                      <a:solidFill>
                        <a:srgbClr val="1F45BC"/>
                      </a:solidFill>
                      <a:latin typeface="SamsungOne-400" panose="020B0503030303020204" pitchFamily="34" charset="0"/>
                      <a:ea typeface="SamsungOne-400" panose="020B0503030303020204" pitchFamily="34" charset="0"/>
                    </a:rPr>
                    <a:t>Đưa</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ra</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dự</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đoán</a:t>
                  </a:r>
                  <a:r>
                    <a:rPr lang="en-US" sz="900" dirty="0">
                      <a:solidFill>
                        <a:srgbClr val="1F45BC"/>
                      </a:solidFill>
                      <a:latin typeface="SamsungOne-400" panose="020B0503030303020204" pitchFamily="34" charset="0"/>
                      <a:ea typeface="SamsungOne-400" panose="020B0503030303020204" pitchFamily="34" charset="0"/>
                    </a:rPr>
                    <a:t> </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28" name="Rectangle 5">
                  <a:extLst>
                    <a:ext uri="{FF2B5EF4-FFF2-40B4-BE49-F238E27FC236}">
                      <a16:creationId xmlns:a16="http://schemas.microsoft.com/office/drawing/2014/main" id="{361D110E-3A6F-4AC3-9C72-4A19FC2E165D}"/>
                    </a:ext>
                  </a:extLst>
                </p:cNvPr>
                <p:cNvSpPr/>
                <p:nvPr/>
              </p:nvSpPr>
              <p:spPr>
                <a:xfrm>
                  <a:off x="6029225"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Phân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loại</a:t>
                  </a: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29" name="Rectangle 5">
                  <a:extLst>
                    <a:ext uri="{FF2B5EF4-FFF2-40B4-BE49-F238E27FC236}">
                      <a16:creationId xmlns:a16="http://schemas.microsoft.com/office/drawing/2014/main" id="{3EEE71A7-E9B0-40BD-A7DA-B187BCC083AC}"/>
                    </a:ext>
                  </a:extLst>
                </p:cNvPr>
                <p:cNvSpPr/>
                <p:nvPr/>
              </p:nvSpPr>
              <p:spPr>
                <a:xfrm>
                  <a:off x="7694987"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Hồi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quy</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a:solidFill>
                        <a:srgbClr val="1F45BC"/>
                      </a:solidFill>
                      <a:latin typeface="SamsungOne-400" panose="020B0503030303020204" pitchFamily="34" charset="0"/>
                      <a:ea typeface="SamsungOne-400" panose="020B0503030303020204" pitchFamily="34" charset="0"/>
                    </a:rPr>
                    <a:t> </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62A705E2-14AE-4D0A-9851-882139C8D5CC}"/>
                  </a:ext>
                </a:extLst>
              </p:cNvPr>
              <p:cNvGrpSpPr/>
              <p:nvPr/>
            </p:nvGrpSpPr>
            <p:grpSpPr>
              <a:xfrm>
                <a:off x="4363463" y="4348629"/>
                <a:ext cx="3305176" cy="600896"/>
                <a:chOff x="4363463" y="3747940"/>
                <a:chExt cx="3305176" cy="600896"/>
              </a:xfrm>
            </p:grpSpPr>
            <p:sp>
              <p:nvSpPr>
                <p:cNvPr id="25" name="Rectangle 5">
                  <a:extLst>
                    <a:ext uri="{FF2B5EF4-FFF2-40B4-BE49-F238E27FC236}">
                      <a16:creationId xmlns:a16="http://schemas.microsoft.com/office/drawing/2014/main" id="{157B4DE2-98B6-4906-B93E-55EB37E65076}"/>
                    </a:ext>
                  </a:extLst>
                </p:cNvPr>
                <p:cNvSpPr/>
                <p:nvPr/>
              </p:nvSpPr>
              <p:spPr>
                <a:xfrm>
                  <a:off x="4363463"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Người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giới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thiệu</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vi-VN" sz="900" dirty="0">
                      <a:solidFill>
                        <a:srgbClr val="1F45BC"/>
                      </a:solidFill>
                      <a:latin typeface="SamsungOne-400" panose="020B0503030303020204" pitchFamily="34" charset="0"/>
                      <a:ea typeface="SamsungOne-400" panose="020B0503030303020204" pitchFamily="34" charset="0"/>
                    </a:rPr>
                    <a:t>Liên kết mục người dùng</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26" name="Rectangle 5">
                  <a:extLst>
                    <a:ext uri="{FF2B5EF4-FFF2-40B4-BE49-F238E27FC236}">
                      <a16:creationId xmlns:a16="http://schemas.microsoft.com/office/drawing/2014/main" id="{EEB2ECFA-7D82-49D0-941C-33DCD1EF1298}"/>
                    </a:ext>
                  </a:extLst>
                </p:cNvPr>
                <p:cNvSpPr/>
                <p:nvPr/>
              </p:nvSpPr>
              <p:spPr>
                <a:xfrm>
                  <a:off x="6029225"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Lọc</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cộng</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tác</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vi-VN" sz="900" dirty="0">
                      <a:solidFill>
                        <a:srgbClr val="1F45BC"/>
                      </a:solidFill>
                      <a:latin typeface="SamsungOne-400" panose="020B0503030303020204" pitchFamily="34" charset="0"/>
                      <a:ea typeface="SamsungOne-400" panose="020B0503030303020204" pitchFamily="34" charset="0"/>
                    </a:rPr>
                    <a:t>Bình phương nhỏ nhất xen kẽ (ALS)</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grpSp>
          <p:grpSp>
            <p:nvGrpSpPr>
              <p:cNvPr id="19" name="그룹 18">
                <a:extLst>
                  <a:ext uri="{FF2B5EF4-FFF2-40B4-BE49-F238E27FC236}">
                    <a16:creationId xmlns:a16="http://schemas.microsoft.com/office/drawing/2014/main" id="{BF259273-76D5-4057-A529-56915F59B6C5}"/>
                  </a:ext>
                </a:extLst>
              </p:cNvPr>
              <p:cNvGrpSpPr/>
              <p:nvPr/>
            </p:nvGrpSpPr>
            <p:grpSpPr>
              <a:xfrm>
                <a:off x="4363463" y="4977708"/>
                <a:ext cx="4970938" cy="600896"/>
                <a:chOff x="4363463" y="3747940"/>
                <a:chExt cx="4970938" cy="600896"/>
              </a:xfrm>
            </p:grpSpPr>
            <p:sp>
              <p:nvSpPr>
                <p:cNvPr id="23" name="Rectangle 5">
                  <a:extLst>
                    <a:ext uri="{FF2B5EF4-FFF2-40B4-BE49-F238E27FC236}">
                      <a16:creationId xmlns:a16="http://schemas.microsoft.com/office/drawing/2014/main" id="{90E494B5-E5B9-499B-835A-D6BF13B3B76E}"/>
                    </a:ext>
                  </a:extLst>
                </p:cNvPr>
                <p:cNvSpPr/>
                <p:nvPr/>
              </p:nvSpPr>
              <p:spPr>
                <a:xfrm>
                  <a:off x="4363463"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Tối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ưu</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hóa</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a:solidFill>
                        <a:srgbClr val="1F45BC"/>
                      </a:solidFill>
                      <a:latin typeface="SamsungOne-400" panose="020B0503030303020204" pitchFamily="34" charset="0"/>
                      <a:ea typeface="SamsungOne-400" panose="020B0503030303020204" pitchFamily="34" charset="0"/>
                    </a:rPr>
                    <a:t>Finding minima</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24" name="Rectangle 5">
                  <a:extLst>
                    <a:ext uri="{FF2B5EF4-FFF2-40B4-BE49-F238E27FC236}">
                      <a16:creationId xmlns:a16="http://schemas.microsoft.com/office/drawing/2014/main" id="{44667411-A91D-4BE0-A8D1-942CB5F0FD3C}"/>
                    </a:ext>
                  </a:extLst>
                </p:cNvPr>
                <p:cNvSpPr/>
                <p:nvPr/>
              </p:nvSpPr>
              <p:spPr>
                <a:xfrm>
                  <a:off x="7694987"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Tối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ưu</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hóa</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grpSp>
          <p:grpSp>
            <p:nvGrpSpPr>
              <p:cNvPr id="20" name="그룹 19">
                <a:extLst>
                  <a:ext uri="{FF2B5EF4-FFF2-40B4-BE49-F238E27FC236}">
                    <a16:creationId xmlns:a16="http://schemas.microsoft.com/office/drawing/2014/main" id="{3A100EA6-B3DD-4DFD-BFC5-47E63C599D3D}"/>
                  </a:ext>
                </a:extLst>
              </p:cNvPr>
              <p:cNvGrpSpPr/>
              <p:nvPr/>
            </p:nvGrpSpPr>
            <p:grpSpPr>
              <a:xfrm>
                <a:off x="4363463" y="5606787"/>
                <a:ext cx="3305176" cy="600896"/>
                <a:chOff x="4363463" y="3747940"/>
                <a:chExt cx="3305176" cy="600896"/>
              </a:xfrm>
            </p:grpSpPr>
            <p:sp>
              <p:nvSpPr>
                <p:cNvPr id="21" name="Rectangle 5">
                  <a:extLst>
                    <a:ext uri="{FF2B5EF4-FFF2-40B4-BE49-F238E27FC236}">
                      <a16:creationId xmlns:a16="http://schemas.microsoft.com/office/drawing/2014/main" id="{3BF0F906-E538-4483-B709-640E213E584E}"/>
                    </a:ext>
                  </a:extLst>
                </p:cNvPr>
                <p:cNvSpPr/>
                <p:nvPr/>
              </p:nvSpPr>
              <p:spPr>
                <a:xfrm>
                  <a:off x="4363463"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Khai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thác</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tính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năng</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err="1">
                      <a:solidFill>
                        <a:srgbClr val="1F45BC"/>
                      </a:solidFill>
                      <a:latin typeface="SamsungOne-400" panose="020B0503030303020204" pitchFamily="34" charset="0"/>
                      <a:ea typeface="SamsungOne-400" panose="020B0503030303020204" pitchFamily="34" charset="0"/>
                    </a:rPr>
                    <a:t>Xử</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lý</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văn</a:t>
                  </a:r>
                  <a:r>
                    <a:rPr lang="en-US" sz="900" dirty="0">
                      <a:solidFill>
                        <a:srgbClr val="1F45BC"/>
                      </a:solidFill>
                      <a:latin typeface="SamsungOne-400" panose="020B0503030303020204" pitchFamily="34" charset="0"/>
                      <a:ea typeface="SamsungOne-400" panose="020B0503030303020204" pitchFamily="34" charset="0"/>
                    </a:rPr>
                    <a:t> </a:t>
                  </a:r>
                  <a:r>
                    <a:rPr lang="en-US" sz="900" dirty="0" err="1">
                      <a:solidFill>
                        <a:srgbClr val="1F45BC"/>
                      </a:solidFill>
                      <a:latin typeface="SamsungOne-400" panose="020B0503030303020204" pitchFamily="34" charset="0"/>
                      <a:ea typeface="SamsungOne-400" panose="020B0503030303020204" pitchFamily="34" charset="0"/>
                    </a:rPr>
                    <a:t>bản</a:t>
                  </a:r>
                  <a:endParaRPr lang="en-US" sz="900" dirty="0">
                    <a:solidFill>
                      <a:srgbClr val="1F45BC"/>
                    </a:solidFill>
                    <a:latin typeface="SamsungOne-400" panose="020B0503030303020204" pitchFamily="34" charset="0"/>
                    <a:ea typeface="SamsungOne-400" panose="020B0503030303020204" pitchFamily="34" charset="0"/>
                  </a:endParaRP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22" name="Rectangle 5">
                  <a:extLst>
                    <a:ext uri="{FF2B5EF4-FFF2-40B4-BE49-F238E27FC236}">
                      <a16:creationId xmlns:a16="http://schemas.microsoft.com/office/drawing/2014/main" id="{CE5825EF-40CC-41C6-A5EA-5254BCB4C74E}"/>
                    </a:ext>
                  </a:extLst>
                </p:cNvPr>
                <p:cNvSpPr/>
                <p:nvPr/>
              </p:nvSpPr>
              <p:spPr>
                <a:xfrm>
                  <a:off x="6029225" y="3747940"/>
                  <a:ext cx="1639414" cy="600896"/>
                </a:xfrm>
                <a:prstGeom prst="roundRect">
                  <a:avLst>
                    <a:gd name="adj" fmla="val 1322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Chuyển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đổi</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trích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xuất</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tính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năng</a:t>
                  </a: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900" dirty="0">
                      <a:solidFill>
                        <a:srgbClr val="1F45BC"/>
                      </a:solidFill>
                      <a:latin typeface="SamsungOne-400" panose="020B0503030303020204" pitchFamily="34" charset="0"/>
                      <a:ea typeface="SamsungOne-400" panose="020B0503030303020204" pitchFamily="34" charset="0"/>
                    </a:rPr>
                    <a:t>TF-IDF – Word2Vec</a:t>
                  </a:r>
                </a:p>
                <a:p>
                  <a:pPr algn="ctr"/>
                  <a:endParaRPr lang="en-US" sz="1100" dirty="0">
                    <a:solidFill>
                      <a:srgbClr val="1F45BC"/>
                    </a:solidFill>
                    <a:latin typeface="SamsungOne-400" panose="020B0503030303020204" pitchFamily="34" charset="0"/>
                    <a:ea typeface="SamsungOne-400" panose="020B0503030303020204" pitchFamily="34" charset="0"/>
                  </a:endParaRPr>
                </a:p>
              </p:txBody>
            </p:sp>
          </p:grpSp>
        </p:grpSp>
        <p:sp>
          <p:nvSpPr>
            <p:cNvPr id="14" name="Rectangle 5">
              <a:extLst>
                <a:ext uri="{FF2B5EF4-FFF2-40B4-BE49-F238E27FC236}">
                  <a16:creationId xmlns:a16="http://schemas.microsoft.com/office/drawing/2014/main" id="{A277BEE5-D1F5-4FD7-B50A-5023888C4B4A}"/>
                </a:ext>
              </a:extLst>
            </p:cNvPr>
            <p:cNvSpPr/>
            <p:nvPr/>
          </p:nvSpPr>
          <p:spPr>
            <a:xfrm>
              <a:off x="4381493" y="2056048"/>
              <a:ext cx="4787205" cy="351111"/>
            </a:xfrm>
            <a:prstGeom prst="roundRect">
              <a:avLst>
                <a:gd name="adj" fmla="val 13228"/>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rgbClr val="1F45BC"/>
                </a:solidFill>
                <a:latin typeface="SamsungOne-700" panose="020B0803030303020204" pitchFamily="34" charset="0"/>
                <a:ea typeface="SamsungOne-700" panose="020B0803030303020204" pitchFamily="34" charset="0"/>
              </a:endParaRPr>
            </a:p>
            <a:p>
              <a:pPr algn="ctr"/>
              <a:r>
                <a:rPr lang="en-US" sz="1200" dirty="0">
                  <a:solidFill>
                    <a:schemeClr val="bg1"/>
                  </a:solidFill>
                  <a:latin typeface="SamsungOne-700" panose="020B0803030303020204" pitchFamily="34" charset="0"/>
                  <a:ea typeface="SamsungOne-700" panose="020B0803030303020204" pitchFamily="34" charset="0"/>
                </a:rPr>
                <a:t>Spark MLlib</a:t>
              </a:r>
              <a:r>
                <a:rPr lang="en-US" sz="1000" dirty="0">
                  <a:solidFill>
                    <a:schemeClr val="bg1"/>
                  </a:solidFill>
                  <a:latin typeface="SamsungOne-400" panose="020B0503030303020204" pitchFamily="34" charset="0"/>
                  <a:ea typeface="SamsungOne-400" panose="020B0503030303020204" pitchFamily="34" charset="0"/>
                </a:rPr>
                <a:t> </a:t>
              </a:r>
            </a:p>
            <a:p>
              <a:pPr algn="ctr"/>
              <a:endParaRPr lang="en-US" sz="1050" dirty="0">
                <a:solidFill>
                  <a:srgbClr val="1F45BC"/>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382250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2.3.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cụm</a:t>
            </a:r>
            <a:r>
              <a:rPr lang="en-US" altLang="ko-KR" dirty="0">
                <a:ea typeface="SamsungOneKorean 400" panose="020B0503030303020204" pitchFamily="50" charset="-127"/>
              </a:rPr>
              <a:t> &amp; </a:t>
            </a:r>
            <a:r>
              <a:rPr lang="en-US" altLang="ko-KR" dirty="0" err="1">
                <a:ea typeface="SamsungOneKorean 400" panose="020B0503030303020204" pitchFamily="50" charset="-127"/>
              </a:rPr>
              <a:t>Lọc</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cụm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làm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gì</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vi-VN" altLang="ko-KR" dirty="0"/>
              <a:t>Nhóm các mục dựa trên các đặc điểm tương tự</a:t>
            </a:r>
            <a:endParaRPr lang="en-US" altLang="ko-KR" dirty="0"/>
          </a:p>
          <a:p>
            <a:pPr lvl="1"/>
            <a:r>
              <a:rPr lang="vi-VN" altLang="ko-KR" dirty="0"/>
              <a:t>Phân nhóm khách hàng có hành vi mua hàng giống nhau</a:t>
            </a:r>
          </a:p>
          <a:p>
            <a:pPr lvl="1"/>
            <a:r>
              <a:rPr lang="vi-VN" altLang="ko-KR" dirty="0"/>
              <a:t>Tự động nhóm tài liệu, trang web hoặc văn bản khác</a:t>
            </a:r>
          </a:p>
          <a:p>
            <a:pPr lvl="1"/>
            <a:r>
              <a:rPr lang="vi-VN" altLang="ko-KR" dirty="0"/>
              <a:t>Nhóm các mục tin tức dựa trên chủ đề</a:t>
            </a:r>
          </a:p>
          <a:p>
            <a:pPr lvl="1"/>
            <a:r>
              <a:rPr lang="vi-VN" altLang="ko-KR" dirty="0"/>
              <a:t>Phân loại thực vật và động vật</a:t>
            </a:r>
          </a:p>
          <a:p>
            <a:pPr lvl="1"/>
            <a:r>
              <a:rPr lang="vi-VN" altLang="ko-KR" dirty="0"/>
              <a:t>Phân loại các gen có chức năng tương tự</a:t>
            </a:r>
            <a:endParaRPr lang="en-US" altLang="ko-KR" dirty="0"/>
          </a:p>
        </p:txBody>
      </p:sp>
      <p:pic>
        <p:nvPicPr>
          <p:cNvPr id="10" name="그림 9">
            <a:extLst>
              <a:ext uri="{FF2B5EF4-FFF2-40B4-BE49-F238E27FC236}">
                <a16:creationId xmlns:a16="http://schemas.microsoft.com/office/drawing/2014/main" id="{05544167-BEA9-479D-82CB-88402C97265B}"/>
              </a:ext>
            </a:extLst>
          </p:cNvPr>
          <p:cNvPicPr>
            <a:picLocks noChangeAspect="1"/>
          </p:cNvPicPr>
          <p:nvPr/>
        </p:nvPicPr>
        <p:blipFill rotWithShape="1">
          <a:blip r:embed="rId3"/>
          <a:srcRect r="49309"/>
          <a:stretch/>
        </p:blipFill>
        <p:spPr>
          <a:xfrm>
            <a:off x="751040" y="3959712"/>
            <a:ext cx="3371255" cy="2420103"/>
          </a:xfrm>
          <a:prstGeom prst="rect">
            <a:avLst/>
          </a:prstGeom>
        </p:spPr>
      </p:pic>
      <p:pic>
        <p:nvPicPr>
          <p:cNvPr id="11" name="그림 10">
            <a:extLst>
              <a:ext uri="{FF2B5EF4-FFF2-40B4-BE49-F238E27FC236}">
                <a16:creationId xmlns:a16="http://schemas.microsoft.com/office/drawing/2014/main" id="{554E40A4-19D1-4DAB-912E-9BAB021B32E0}"/>
              </a:ext>
            </a:extLst>
          </p:cNvPr>
          <p:cNvPicPr>
            <a:picLocks noChangeAspect="1"/>
          </p:cNvPicPr>
          <p:nvPr/>
        </p:nvPicPr>
        <p:blipFill rotWithShape="1">
          <a:blip r:embed="rId3"/>
          <a:srcRect l="52043"/>
          <a:stretch/>
        </p:blipFill>
        <p:spPr>
          <a:xfrm>
            <a:off x="5233691" y="3959711"/>
            <a:ext cx="3189398" cy="2420103"/>
          </a:xfrm>
          <a:prstGeom prst="rect">
            <a:avLst/>
          </a:prstGeom>
        </p:spPr>
      </p:pic>
      <p:sp>
        <p:nvSpPr>
          <p:cNvPr id="12" name="직사각형 11">
            <a:extLst>
              <a:ext uri="{FF2B5EF4-FFF2-40B4-BE49-F238E27FC236}">
                <a16:creationId xmlns:a16="http://schemas.microsoft.com/office/drawing/2014/main" id="{0197702B-CC9C-4106-98A9-B3438092A02F}"/>
              </a:ext>
            </a:extLst>
          </p:cNvPr>
          <p:cNvSpPr/>
          <p:nvPr/>
        </p:nvSpPr>
        <p:spPr>
          <a:xfrm>
            <a:off x="4197733" y="5276538"/>
            <a:ext cx="965329"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Phân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cụm</a:t>
            </a:r>
            <a:endParaRPr lang="ko-KR" altLang="en-US" sz="1400" dirty="0">
              <a:latin typeface="SamsungOneKorean 400" panose="020B0503030303020204" pitchFamily="50" charset="-127"/>
              <a:ea typeface="SamsungOneKorean 400" panose="020B0503030303020204" pitchFamily="50" charset="-127"/>
            </a:endParaRPr>
          </a:p>
        </p:txBody>
      </p:sp>
      <p:sp>
        <p:nvSpPr>
          <p:cNvPr id="13" name="오른쪽 화살표[R] 2">
            <a:extLst>
              <a:ext uri="{FF2B5EF4-FFF2-40B4-BE49-F238E27FC236}">
                <a16:creationId xmlns:a16="http://schemas.microsoft.com/office/drawing/2014/main" id="{27D7ECFF-C2B6-4EA6-8F94-96A5948F2C91}"/>
              </a:ext>
            </a:extLst>
          </p:cNvPr>
          <p:cNvSpPr/>
          <p:nvPr/>
        </p:nvSpPr>
        <p:spPr>
          <a:xfrm>
            <a:off x="4298396" y="5037772"/>
            <a:ext cx="759193" cy="238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38462401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2.3.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cụm</a:t>
            </a:r>
            <a:r>
              <a:rPr lang="en-US" altLang="ko-KR" dirty="0">
                <a:ea typeface="SamsungOneKorean 400" panose="020B0503030303020204" pitchFamily="50" charset="-127"/>
              </a:rPr>
              <a:t> &amp; </a:t>
            </a:r>
            <a:r>
              <a:rPr lang="en-US" altLang="ko-KR" dirty="0" err="1">
                <a:ea typeface="SamsungOneKorean 400" panose="020B0503030303020204" pitchFamily="50" charset="-127"/>
              </a:rPr>
              <a:t>Lọc</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cụm</a:t>
            </a:r>
            <a:r>
              <a:rPr lang="en-US" altLang="ko-KR" dirty="0">
                <a:latin typeface="iCiel Samsung Sharp Sans Bold" pitchFamily="2" charset="0"/>
                <a:ea typeface="iCiel Samsung Sharp Sans Bold" pitchFamily="2" charset="0"/>
                <a:cs typeface="iCiel Samsung Sharp Sans Bold" pitchFamily="2" charset="0"/>
              </a:rPr>
              <a:t> K-Means</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7620576" cy="3354835"/>
          </a:xfrm>
        </p:spPr>
        <p:txBody>
          <a:bodyPr/>
          <a:lstStyle/>
          <a:p>
            <a:r>
              <a:rPr lang="vi-VN" altLang="ko-KR" dirty="0"/>
              <a:t>Nhóm các mục dựa trên các đặc điểm tương tự</a:t>
            </a:r>
            <a:endParaRPr lang="en-US" altLang="ko-KR" dirty="0"/>
          </a:p>
          <a:p>
            <a:pPr lvl="1"/>
            <a:r>
              <a:rPr lang="vi-VN" altLang="ko-KR" dirty="0"/>
              <a:t>Nhập số cụm (K) và khởi tạo ngẫu nhiên các tâm</a:t>
            </a:r>
          </a:p>
          <a:p>
            <a:pPr lvl="1"/>
            <a:r>
              <a:rPr lang="vi-VN" altLang="ko-KR" dirty="0"/>
              <a:t>Chỉ định mọi điểm trong dữ liệu cho một trong những trung tâm gần nhất</a:t>
            </a:r>
          </a:p>
          <a:p>
            <a:pPr lvl="1"/>
            <a:r>
              <a:rPr lang="vi-VN" altLang="ko-KR" dirty="0"/>
              <a:t>Đối với mỗi trung tâm cụm, di chuyển trung tâm đến giữa cụm đó (trung bình)</a:t>
            </a:r>
          </a:p>
          <a:p>
            <a:pPr lvl="1"/>
            <a:r>
              <a:rPr lang="vi-VN" altLang="ko-KR" dirty="0"/>
              <a:t>Chỉ định lại từng điểm cho trung tâm gần nhất mới</a:t>
            </a:r>
          </a:p>
          <a:p>
            <a:pPr lvl="1"/>
            <a:r>
              <a:rPr lang="vi-VN" altLang="ko-KR" dirty="0"/>
              <a:t>Lặp lại từ bước 2 cho đến khi hội tụ</a:t>
            </a:r>
            <a:endParaRPr lang="en-US" altLang="ko-KR" dirty="0"/>
          </a:p>
          <a:p>
            <a:r>
              <a:rPr lang="vi-VN" altLang="ko-KR" dirty="0"/>
              <a:t>Các tham số chính của phương thức huấn luyện</a:t>
            </a:r>
            <a:endParaRPr lang="en-US" altLang="ko-KR" dirty="0"/>
          </a:p>
          <a:p>
            <a:pPr lvl="1"/>
            <a:r>
              <a:rPr lang="en-US" altLang="ko-KR" dirty="0" err="1"/>
              <a:t>Rdd</a:t>
            </a:r>
            <a:r>
              <a:rPr lang="en-US" altLang="ko-KR" dirty="0"/>
              <a:t> -&gt; </a:t>
            </a:r>
            <a:r>
              <a:rPr lang="en-US" altLang="ko-KR" dirty="0" err="1"/>
              <a:t>tên</a:t>
            </a:r>
            <a:r>
              <a:rPr lang="en-US" altLang="ko-KR" dirty="0"/>
              <a:t> </a:t>
            </a:r>
            <a:r>
              <a:rPr lang="en-US" altLang="ko-KR" dirty="0" err="1"/>
              <a:t>tập</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a:t>k -&gt; </a:t>
            </a:r>
            <a:r>
              <a:rPr lang="en-US" altLang="ko-KR" dirty="0" err="1"/>
              <a:t>số</a:t>
            </a:r>
            <a:r>
              <a:rPr lang="en-US" altLang="ko-KR" dirty="0"/>
              <a:t> </a:t>
            </a:r>
            <a:r>
              <a:rPr lang="en-US" altLang="ko-KR" dirty="0" err="1"/>
              <a:t>cụm</a:t>
            </a:r>
            <a:endParaRPr lang="en-US" altLang="ko-KR" dirty="0"/>
          </a:p>
          <a:p>
            <a:pPr lvl="1"/>
            <a:r>
              <a:rPr lang="en-US" altLang="ko-KR" dirty="0" err="1"/>
              <a:t>initializationMode</a:t>
            </a:r>
            <a:r>
              <a:rPr lang="en-US" altLang="ko-KR" dirty="0"/>
              <a:t> -&gt; </a:t>
            </a:r>
            <a:r>
              <a:rPr lang="en-US" altLang="ko-KR" dirty="0" err="1"/>
              <a:t>cách</a:t>
            </a:r>
            <a:r>
              <a:rPr lang="en-US" altLang="ko-KR" dirty="0"/>
              <a:t> </a:t>
            </a:r>
            <a:r>
              <a:rPr lang="en-US" altLang="ko-KR" dirty="0" err="1"/>
              <a:t>khởi</a:t>
            </a:r>
            <a:r>
              <a:rPr lang="en-US" altLang="ko-KR" dirty="0"/>
              <a:t> </a:t>
            </a:r>
            <a:r>
              <a:rPr lang="en-US" altLang="ko-KR" dirty="0" err="1"/>
              <a:t>tạo</a:t>
            </a:r>
            <a:r>
              <a:rPr lang="en-US" altLang="ko-KR" dirty="0"/>
              <a:t> </a:t>
            </a:r>
            <a:r>
              <a:rPr lang="en-US" altLang="ko-KR" dirty="0" err="1"/>
              <a:t>các</a:t>
            </a:r>
            <a:r>
              <a:rPr lang="en-US" altLang="ko-KR" dirty="0"/>
              <a:t> </a:t>
            </a:r>
            <a:r>
              <a:rPr lang="en-US" altLang="ko-KR" dirty="0" err="1"/>
              <a:t>trung</a:t>
            </a:r>
            <a:r>
              <a:rPr lang="en-US" altLang="ko-KR" dirty="0"/>
              <a:t> </a:t>
            </a:r>
            <a:r>
              <a:rPr lang="en-US" altLang="ko-KR" dirty="0" err="1"/>
              <a:t>tâm</a:t>
            </a:r>
            <a:endParaRPr lang="en-US" altLang="ko-KR" dirty="0"/>
          </a:p>
        </p:txBody>
      </p:sp>
    </p:spTree>
    <p:extLst>
      <p:ext uri="{BB962C8B-B14F-4D97-AF65-F5344CB8AC3E}">
        <p14:creationId xmlns:p14="http://schemas.microsoft.com/office/powerpoint/2010/main" val="3499071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2.3.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cụm</a:t>
            </a:r>
            <a:r>
              <a:rPr lang="en-US" altLang="ko-KR" dirty="0">
                <a:ea typeface="SamsungOneKorean 400" panose="020B0503030303020204" pitchFamily="50" charset="-127"/>
              </a:rPr>
              <a:t> &amp; </a:t>
            </a:r>
            <a:r>
              <a:rPr lang="en-US" altLang="ko-KR" dirty="0" err="1">
                <a:ea typeface="SamsungOneKorean 400" panose="020B0503030303020204" pitchFamily="50" charset="-127"/>
              </a:rPr>
              <a:t>Lọc</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Phân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cụm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mẫu</a:t>
            </a:r>
            <a:r>
              <a:rPr lang="en-US" altLang="ko-KR" dirty="0">
                <a:latin typeface="iCiel Samsung Sharp Sans Bold" pitchFamily="2" charset="0"/>
                <a:ea typeface="iCiel Samsung Sharp Sans Bold" pitchFamily="2" charset="0"/>
                <a:cs typeface="iCiel Samsung Sharp Sans Bold" pitchFamily="2" charset="0"/>
              </a:rPr>
              <a:t> K-Means</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11" name="TextBox 10">
            <a:extLst>
              <a:ext uri="{FF2B5EF4-FFF2-40B4-BE49-F238E27FC236}">
                <a16:creationId xmlns:a16="http://schemas.microsoft.com/office/drawing/2014/main" id="{0FF50DE6-08DE-4358-9EFC-F962E803CCA3}"/>
              </a:ext>
            </a:extLst>
          </p:cNvPr>
          <p:cNvSpPr txBox="1"/>
          <p:nvPr/>
        </p:nvSpPr>
        <p:spPr>
          <a:xfrm>
            <a:off x="718452" y="2233613"/>
            <a:ext cx="7812000" cy="405705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100" dirty="0">
                <a:latin typeface="Courier New" panose="02070309020205020404" pitchFamily="49" charset="0"/>
                <a:cs typeface="Courier New" panose="02070309020205020404" pitchFamily="49" charset="0"/>
              </a:rPr>
              <a:t>from pyspark.mllib.clustering import KMeans, KMeansModel</a:t>
            </a:r>
          </a:p>
          <a:p>
            <a:r>
              <a:rPr lang="en-US" altLang="ko-KR" sz="1100" dirty="0">
                <a:latin typeface="Courier New" panose="02070309020205020404" pitchFamily="49" charset="0"/>
                <a:cs typeface="Courier New" panose="02070309020205020404" pitchFamily="49" charset="0"/>
              </a:rPr>
              <a:t>from numpy import array</a:t>
            </a:r>
          </a:p>
          <a:p>
            <a:r>
              <a:rPr lang="en-US" altLang="ko-KR" sz="1100" dirty="0">
                <a:latin typeface="Courier New" panose="02070309020205020404" pitchFamily="49" charset="0"/>
                <a:cs typeface="Courier New" panose="02070309020205020404" pitchFamily="49" charset="0"/>
              </a:rPr>
              <a:t>from math import sqrt</a:t>
            </a:r>
          </a:p>
          <a:p>
            <a:endParaRPr lang="en-US" altLang="ko-KR" sz="1100" dirty="0">
              <a:latin typeface="Courier New" panose="02070309020205020404" pitchFamily="49" charset="0"/>
              <a:cs typeface="Courier New" panose="02070309020205020404" pitchFamily="49" charset="0"/>
            </a:endParaRPr>
          </a:p>
          <a:p>
            <a:r>
              <a:rPr lang="en-US" altLang="ko-KR" sz="1100" dirty="0">
                <a:latin typeface="Courier New" panose="02070309020205020404" pitchFamily="49" charset="0"/>
                <a:cs typeface="Courier New" panose="02070309020205020404" pitchFamily="49" charset="0"/>
              </a:rPr>
              <a:t># Load and parse the data</a:t>
            </a:r>
          </a:p>
          <a:p>
            <a:r>
              <a:rPr lang="en-US" altLang="ko-KR" sz="1100" dirty="0">
                <a:latin typeface="Courier New" panose="02070309020205020404" pitchFamily="49" charset="0"/>
                <a:cs typeface="Courier New" panose="02070309020205020404" pitchFamily="49" charset="0"/>
              </a:rPr>
              <a:t>data = sc.textFile("data/mllib/kmeans_data.txt")</a:t>
            </a:r>
          </a:p>
          <a:p>
            <a:r>
              <a:rPr lang="en-US" altLang="ko-KR" sz="1100" dirty="0">
                <a:latin typeface="Courier New" panose="02070309020205020404" pitchFamily="49" charset="0"/>
                <a:cs typeface="Courier New" panose="02070309020205020404" pitchFamily="49" charset="0"/>
              </a:rPr>
              <a:t>parsedData = data.map(lambda line: array([Float(x) for x in line.split('')]))</a:t>
            </a:r>
          </a:p>
          <a:p>
            <a:endParaRPr lang="en-US" altLang="ko-KR" sz="1100" dirty="0">
              <a:latin typeface="Courier New" panose="02070309020205020404" pitchFamily="49" charset="0"/>
              <a:cs typeface="Courier New" panose="02070309020205020404" pitchFamily="49" charset="0"/>
            </a:endParaRPr>
          </a:p>
          <a:p>
            <a:r>
              <a:rPr lang="en-US" altLang="ko-KR" sz="1100" dirty="0">
                <a:latin typeface="Courier New" panose="02070309020205020404" pitchFamily="49" charset="0"/>
                <a:cs typeface="Courier New" panose="02070309020205020404" pitchFamily="49" charset="0"/>
              </a:rPr>
              <a:t># Build the model (cluster the data)</a:t>
            </a:r>
          </a:p>
          <a:p>
            <a:r>
              <a:rPr lang="en-US" altLang="ko-KR" sz="1100" dirty="0">
                <a:latin typeface="Courier New" panose="02070309020205020404" pitchFamily="49" charset="0"/>
                <a:cs typeface="Courier New" panose="02070309020205020404" pitchFamily="49" charset="0"/>
              </a:rPr>
              <a:t>clusters = KMeans.train(parsedData, 2, maxIterations=10,</a:t>
            </a:r>
          </a:p>
          <a:p>
            <a:r>
              <a:rPr lang="en-US" altLang="ko-KR" sz="1100" dirty="0">
                <a:latin typeface="Courier New" panose="02070309020205020404" pitchFamily="49" charset="0"/>
                <a:cs typeface="Courier New" panose="02070309020205020404" pitchFamily="49" charset="0"/>
              </a:rPr>
              <a:t>        runs=10, initializationMode="random")</a:t>
            </a:r>
          </a:p>
          <a:p>
            <a:endParaRPr lang="en-US" altLang="ko-KR" sz="1100" dirty="0">
              <a:latin typeface="Courier New" panose="02070309020205020404" pitchFamily="49" charset="0"/>
              <a:cs typeface="Courier New" panose="02070309020205020404" pitchFamily="49" charset="0"/>
            </a:endParaRPr>
          </a:p>
          <a:p>
            <a:r>
              <a:rPr lang="en-US" altLang="ko-KR" sz="1100" dirty="0">
                <a:latin typeface="Courier New" panose="02070309020205020404" pitchFamily="49" charset="0"/>
                <a:cs typeface="Courier New" panose="02070309020205020404" pitchFamily="49" charset="0"/>
              </a:rPr>
              <a:t># Evaluate clustering by computing Within Set Sum of Squared Errors</a:t>
            </a:r>
          </a:p>
          <a:p>
            <a:r>
              <a:rPr lang="en-US" altLang="ko-KR" sz="1100" dirty="0">
                <a:latin typeface="Courier New" panose="02070309020205020404" pitchFamily="49" charset="0"/>
                <a:cs typeface="Courier New" panose="02070309020205020404" pitchFamily="49" charset="0"/>
              </a:rPr>
              <a:t>def error(point):</a:t>
            </a:r>
          </a:p>
          <a:p>
            <a:r>
              <a:rPr lang="en-US" altLang="ko-KR" sz="1100" dirty="0">
                <a:latin typeface="Courier New" panose="02070309020205020404" pitchFamily="49" charset="0"/>
                <a:cs typeface="Courier New" panose="02070309020205020404" pitchFamily="49" charset="0"/>
              </a:rPr>
              <a:t>    center = clusters.centers[clusters.predict(point)]</a:t>
            </a:r>
          </a:p>
          <a:p>
            <a:r>
              <a:rPr lang="en-US" altLang="ko-KR" sz="1100" dirty="0">
                <a:latin typeface="Courier New" panose="02070309020205020404" pitchFamily="49" charset="0"/>
                <a:cs typeface="Courier New" panose="02070309020205020404" pitchFamily="49" charset="0"/>
              </a:rPr>
              <a:t>    return sqrt(sum([x**2 for x in (point - center)]))</a:t>
            </a:r>
          </a:p>
          <a:p>
            <a:endParaRPr lang="en-US" altLang="ko-KR" sz="1100" dirty="0">
              <a:latin typeface="Courier New" panose="02070309020205020404" pitchFamily="49" charset="0"/>
              <a:cs typeface="Courier New" panose="02070309020205020404" pitchFamily="49" charset="0"/>
            </a:endParaRPr>
          </a:p>
          <a:p>
            <a:r>
              <a:rPr lang="en-US" altLang="ko-KR" sz="1100" dirty="0">
                <a:latin typeface="Courier New" panose="02070309020205020404" pitchFamily="49" charset="0"/>
                <a:cs typeface="Courier New" panose="02070309020205020404" pitchFamily="49" charset="0"/>
              </a:rPr>
              <a:t>WSSSE = parsedData.map(lambda point: error(point)).reduce(lambda x, y: x + y)</a:t>
            </a:r>
          </a:p>
          <a:p>
            <a:r>
              <a:rPr lang="en-US" altLang="ko-KR" sz="1100" dirty="0">
                <a:latin typeface="Courier New" panose="02070309020205020404" pitchFamily="49" charset="0"/>
                <a:cs typeface="Courier New" panose="02070309020205020404" pitchFamily="49" charset="0"/>
              </a:rPr>
              <a:t>print("Within Set Sum of Squared Error = " + str(WSSSE))</a:t>
            </a:r>
          </a:p>
          <a:p>
            <a:endParaRPr lang="en-US" altLang="ko-KR" sz="1100" dirty="0">
              <a:latin typeface="Courier New" panose="02070309020205020404" pitchFamily="49" charset="0"/>
              <a:cs typeface="Courier New" panose="02070309020205020404" pitchFamily="49" charset="0"/>
            </a:endParaRPr>
          </a:p>
          <a:p>
            <a:r>
              <a:rPr lang="en-US" altLang="ko-KR" sz="1100" dirty="0">
                <a:latin typeface="Courier New" panose="02070309020205020404" pitchFamily="49" charset="0"/>
                <a:cs typeface="Courier New" panose="02070309020205020404" pitchFamily="49" charset="0"/>
              </a:rPr>
              <a:t># Save and load Model</a:t>
            </a:r>
          </a:p>
          <a:p>
            <a:r>
              <a:rPr lang="en-US" altLang="ko-KR" sz="1100" dirty="0">
                <a:latin typeface="Courier New" panose="02070309020205020404" pitchFamily="49" charset="0"/>
                <a:cs typeface="Courier New" panose="02070309020205020404" pitchFamily="49" charset="0"/>
              </a:rPr>
              <a:t>clusters.save(sc, "myModelPath")</a:t>
            </a:r>
          </a:p>
          <a:p>
            <a:r>
              <a:rPr lang="en-US" altLang="ko-KR" sz="1100" dirty="0">
                <a:latin typeface="Courier New" panose="02070309020205020404" pitchFamily="49" charset="0"/>
                <a:cs typeface="Courier New" panose="02070309020205020404" pitchFamily="49" charset="0"/>
              </a:rPr>
              <a:t>sameModel = KMeansModel.load(sc, "myModelPath")</a:t>
            </a:r>
            <a:endParaRPr lang="en-US" altLang="ko-KR" sz="1100" dirty="0">
              <a:solidFill>
                <a:srgbClr val="00B0F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931886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2.3.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cụm</a:t>
            </a:r>
            <a:r>
              <a:rPr lang="en-US" altLang="ko-KR" dirty="0">
                <a:ea typeface="SamsungOneKorean 400" panose="020B0503030303020204" pitchFamily="50" charset="-127"/>
              </a:rPr>
              <a:t> &amp; </a:t>
            </a:r>
            <a:r>
              <a:rPr lang="en-US" altLang="ko-KR" dirty="0" err="1">
                <a:ea typeface="SamsungOneKorean 400" panose="020B0503030303020204" pitchFamily="50" charset="-127"/>
              </a:rPr>
              <a:t>Lọc</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Lọc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cộng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tác</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630466" cy="914400"/>
          </a:xfrm>
        </p:spPr>
        <p:txBody>
          <a:bodyPr/>
          <a:lstStyle/>
          <a:p>
            <a:r>
              <a:rPr lang="vi-VN" altLang="ko-KR" dirty="0"/>
              <a:t>Lọc cộng tác thường được sử dụng cho các hệ thống gợi ý</a:t>
            </a:r>
          </a:p>
          <a:p>
            <a:r>
              <a:rPr lang="vi-VN" altLang="ko-KR" dirty="0"/>
              <a:t>spark.mllib hiện hỗ trợ lọc cộng tác dựa trên mô hình, trong đó người dùng và sản phẩm được mô tả bằng một nhóm nhỏ các yếu tố tiềm ẩn có thể được sử dụng để dự đoán các mục bị thiếu</a:t>
            </a:r>
          </a:p>
          <a:p>
            <a:r>
              <a:rPr lang="vi-VN" altLang="ko-KR" dirty="0"/>
              <a:t>spark.mllib sử dụng thuật toán bình phương nhỏ nhất xen kẽ (ALS) để tìm hiểu các yếu tố tiềm ẩn này</a:t>
            </a:r>
          </a:p>
          <a:p>
            <a:r>
              <a:rPr lang="vi-VN" altLang="ko-KR" dirty="0"/>
              <a:t>Lọc cộng tác - Các kỹ thuật này nhằm mục đích điền vào các mục còn thiếu của ma trận liên kết mục người dùng</a:t>
            </a:r>
          </a:p>
          <a:p>
            <a:r>
              <a:rPr lang="vi-VN" altLang="ko-KR" dirty="0"/>
              <a:t>MLlib hiện hỗ trợ lọc cộng tác dựa trên mô hình, trong đó người dùng và sản phẩm được mô tả bằng một nhóm nhỏ các yếu tố tiềm ẩn có thể được sử dụng để dự đoán các mục bị thiếu</a:t>
            </a:r>
          </a:p>
          <a:p>
            <a:r>
              <a:rPr lang="vi-VN" altLang="ko-KR" dirty="0"/>
              <a:t>MLlib sử dụng bình phương tối thiểu xen kẽ (ALS)</a:t>
            </a:r>
            <a:endParaRPr lang="en-US" altLang="ko-KR" dirty="0"/>
          </a:p>
        </p:txBody>
      </p:sp>
      <p:graphicFrame>
        <p:nvGraphicFramePr>
          <p:cNvPr id="10" name="표 9">
            <a:extLst>
              <a:ext uri="{FF2B5EF4-FFF2-40B4-BE49-F238E27FC236}">
                <a16:creationId xmlns:a16="http://schemas.microsoft.com/office/drawing/2014/main" id="{515002CB-BD91-4D3F-AE17-F4627D42A1C8}"/>
              </a:ext>
            </a:extLst>
          </p:cNvPr>
          <p:cNvGraphicFramePr>
            <a:graphicFrameLocks noGrp="1"/>
          </p:cNvGraphicFramePr>
          <p:nvPr/>
        </p:nvGraphicFramePr>
        <p:xfrm>
          <a:off x="6580745" y="4561070"/>
          <a:ext cx="2242159" cy="1709736"/>
        </p:xfrm>
        <a:graphic>
          <a:graphicData uri="http://schemas.openxmlformats.org/drawingml/2006/table">
            <a:tbl>
              <a:tblPr/>
              <a:tblGrid>
                <a:gridCol w="448875">
                  <a:extLst>
                    <a:ext uri="{9D8B030D-6E8A-4147-A177-3AD203B41FA5}">
                      <a16:colId xmlns:a16="http://schemas.microsoft.com/office/drawing/2014/main" val="3356749347"/>
                    </a:ext>
                  </a:extLst>
                </a:gridCol>
                <a:gridCol w="421950">
                  <a:extLst>
                    <a:ext uri="{9D8B030D-6E8A-4147-A177-3AD203B41FA5}">
                      <a16:colId xmlns:a16="http://schemas.microsoft.com/office/drawing/2014/main" val="2086337205"/>
                    </a:ext>
                  </a:extLst>
                </a:gridCol>
                <a:gridCol w="445393">
                  <a:extLst>
                    <a:ext uri="{9D8B030D-6E8A-4147-A177-3AD203B41FA5}">
                      <a16:colId xmlns:a16="http://schemas.microsoft.com/office/drawing/2014/main" val="590778133"/>
                    </a:ext>
                  </a:extLst>
                </a:gridCol>
                <a:gridCol w="457111">
                  <a:extLst>
                    <a:ext uri="{9D8B030D-6E8A-4147-A177-3AD203B41FA5}">
                      <a16:colId xmlns:a16="http://schemas.microsoft.com/office/drawing/2014/main" val="2229668846"/>
                    </a:ext>
                  </a:extLst>
                </a:gridCol>
                <a:gridCol w="468830">
                  <a:extLst>
                    <a:ext uri="{9D8B030D-6E8A-4147-A177-3AD203B41FA5}">
                      <a16:colId xmlns:a16="http://schemas.microsoft.com/office/drawing/2014/main" val="2206116664"/>
                    </a:ext>
                  </a:extLst>
                </a:gridCol>
              </a:tblGrid>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4153608174"/>
                  </a:ext>
                </a:extLst>
              </a:tr>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4446935"/>
                  </a:ext>
                </a:extLst>
              </a:tr>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1206981081"/>
                  </a:ext>
                </a:extLst>
              </a:tr>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60073044"/>
                  </a:ext>
                </a:extLst>
              </a:tr>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251884890"/>
                  </a:ext>
                </a:extLst>
              </a:tr>
              <a:tr h="28495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2844043134"/>
                  </a:ext>
                </a:extLst>
              </a:tr>
            </a:tbl>
          </a:graphicData>
        </a:graphic>
      </p:graphicFrame>
      <p:grpSp>
        <p:nvGrpSpPr>
          <p:cNvPr id="12" name="그룹 11">
            <a:extLst>
              <a:ext uri="{FF2B5EF4-FFF2-40B4-BE49-F238E27FC236}">
                <a16:creationId xmlns:a16="http://schemas.microsoft.com/office/drawing/2014/main" id="{0E479B84-1C78-445C-BFDE-8E1D0C5EB6AB}"/>
              </a:ext>
            </a:extLst>
          </p:cNvPr>
          <p:cNvGrpSpPr/>
          <p:nvPr/>
        </p:nvGrpSpPr>
        <p:grpSpPr>
          <a:xfrm>
            <a:off x="6064268" y="4146866"/>
            <a:ext cx="2758635" cy="2126933"/>
            <a:chOff x="6064268" y="4146866"/>
            <a:chExt cx="2758635" cy="2126933"/>
          </a:xfrm>
        </p:grpSpPr>
        <p:grpSp>
          <p:nvGrpSpPr>
            <p:cNvPr id="13" name="그룹 12">
              <a:extLst>
                <a:ext uri="{FF2B5EF4-FFF2-40B4-BE49-F238E27FC236}">
                  <a16:creationId xmlns:a16="http://schemas.microsoft.com/office/drawing/2014/main" id="{362285CE-B4F3-4C4D-869E-BA7627944C68}"/>
                </a:ext>
              </a:extLst>
            </p:cNvPr>
            <p:cNvGrpSpPr/>
            <p:nvPr/>
          </p:nvGrpSpPr>
          <p:grpSpPr>
            <a:xfrm>
              <a:off x="7053132" y="4146866"/>
              <a:ext cx="1769771" cy="400110"/>
              <a:chOff x="7053132" y="4146866"/>
              <a:chExt cx="1769771" cy="400110"/>
            </a:xfrm>
          </p:grpSpPr>
          <p:sp>
            <p:nvSpPr>
              <p:cNvPr id="37" name="오른쪽 대괄호 36">
                <a:extLst>
                  <a:ext uri="{FF2B5EF4-FFF2-40B4-BE49-F238E27FC236}">
                    <a16:creationId xmlns:a16="http://schemas.microsoft.com/office/drawing/2014/main" id="{EF409F34-5DB6-4990-B290-6C26E2686056}"/>
                  </a:ext>
                </a:extLst>
              </p:cNvPr>
              <p:cNvSpPr/>
              <p:nvPr/>
            </p:nvSpPr>
            <p:spPr>
              <a:xfrm rot="16200000">
                <a:off x="7871043" y="3529802"/>
                <a:ext cx="133950" cy="1769771"/>
              </a:xfrm>
              <a:prstGeom prst="rightBracket">
                <a:avLst/>
              </a:prstGeom>
              <a:ln w="12700">
                <a:solidFill>
                  <a:srgbClr val="66A1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8" name="직사각형 37">
                <a:extLst>
                  <a:ext uri="{FF2B5EF4-FFF2-40B4-BE49-F238E27FC236}">
                    <a16:creationId xmlns:a16="http://schemas.microsoft.com/office/drawing/2014/main" id="{D7371830-BB00-4EE5-B617-D97F17CDA07A}"/>
                  </a:ext>
                </a:extLst>
              </p:cNvPr>
              <p:cNvSpPr/>
              <p:nvPr/>
            </p:nvSpPr>
            <p:spPr>
              <a:xfrm>
                <a:off x="7661100" y="4146866"/>
                <a:ext cx="508473" cy="400110"/>
              </a:xfrm>
              <a:prstGeom prst="rect">
                <a:avLst/>
              </a:prstGeom>
              <a:solidFill>
                <a:schemeClr val="bg1"/>
              </a:solidFill>
            </p:spPr>
            <p:txBody>
              <a:bodyPr wrap="none">
                <a:spAutoFit/>
              </a:bodyPr>
              <a:lstStyle/>
              <a:p>
                <a:pPr algn="ctr"/>
                <a:r>
                  <a:rPr lang="en-US" altLang="ko-KR" sz="1000" dirty="0">
                    <a:solidFill>
                      <a:srgbClr val="1F45BC"/>
                    </a:solidFill>
                    <a:latin typeface="SamsungOne-700" panose="020B0803030303020204" pitchFamily="34" charset="0"/>
                    <a:ea typeface="SamsungOne-700" panose="020B0803030303020204" pitchFamily="34" charset="0"/>
                  </a:rPr>
                  <a:t>M</a:t>
                </a:r>
              </a:p>
              <a:p>
                <a:pPr algn="ctr"/>
                <a:r>
                  <a:rPr lang="en-US" altLang="ko-KR" sz="1000" dirty="0">
                    <a:solidFill>
                      <a:srgbClr val="1F45BC"/>
                    </a:solidFill>
                    <a:latin typeface="SamsungOne-700" panose="020B0803030303020204" pitchFamily="34" charset="0"/>
                    <a:ea typeface="SamsungOne-700" panose="020B0803030303020204" pitchFamily="34" charset="0"/>
                  </a:rPr>
                  <a:t>items</a:t>
                </a:r>
                <a:endParaRPr lang="ko-KR" altLang="en-US" sz="1000" dirty="0">
                  <a:latin typeface="SamsungOneKorean 400" panose="020B0503030303020204" pitchFamily="50" charset="-127"/>
                  <a:ea typeface="SamsungOneKorean 400" panose="020B0503030303020204" pitchFamily="50" charset="-127"/>
                </a:endParaRPr>
              </a:p>
            </p:txBody>
          </p:sp>
        </p:grpSp>
        <p:grpSp>
          <p:nvGrpSpPr>
            <p:cNvPr id="15" name="그룹 14">
              <a:extLst>
                <a:ext uri="{FF2B5EF4-FFF2-40B4-BE49-F238E27FC236}">
                  <a16:creationId xmlns:a16="http://schemas.microsoft.com/office/drawing/2014/main" id="{538CE7CB-D72B-4BD7-9283-297C4EE436A7}"/>
                </a:ext>
              </a:extLst>
            </p:cNvPr>
            <p:cNvGrpSpPr/>
            <p:nvPr/>
          </p:nvGrpSpPr>
          <p:grpSpPr>
            <a:xfrm>
              <a:off x="6064268" y="4849686"/>
              <a:ext cx="495649" cy="1424113"/>
              <a:chOff x="6064268" y="4849686"/>
              <a:chExt cx="495649" cy="1424113"/>
            </a:xfrm>
          </p:grpSpPr>
          <p:sp>
            <p:nvSpPr>
              <p:cNvPr id="35" name="오른쪽 대괄호 34">
                <a:extLst>
                  <a:ext uri="{FF2B5EF4-FFF2-40B4-BE49-F238E27FC236}">
                    <a16:creationId xmlns:a16="http://schemas.microsoft.com/office/drawing/2014/main" id="{BCB2E3BF-3357-4A1F-817F-5F8CBEF75174}"/>
                  </a:ext>
                </a:extLst>
              </p:cNvPr>
              <p:cNvSpPr/>
              <p:nvPr/>
            </p:nvSpPr>
            <p:spPr>
              <a:xfrm rot="10800000">
                <a:off x="6312093" y="4849686"/>
                <a:ext cx="184832" cy="1424113"/>
              </a:xfrm>
              <a:prstGeom prst="rightBracket">
                <a:avLst/>
              </a:prstGeom>
              <a:ln w="12700">
                <a:solidFill>
                  <a:srgbClr val="66A1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6" name="직사각형 35">
                <a:extLst>
                  <a:ext uri="{FF2B5EF4-FFF2-40B4-BE49-F238E27FC236}">
                    <a16:creationId xmlns:a16="http://schemas.microsoft.com/office/drawing/2014/main" id="{7F790DBD-1DFC-4108-897F-726D61372EA9}"/>
                  </a:ext>
                </a:extLst>
              </p:cNvPr>
              <p:cNvSpPr/>
              <p:nvPr/>
            </p:nvSpPr>
            <p:spPr>
              <a:xfrm>
                <a:off x="6064268" y="5273322"/>
                <a:ext cx="495649" cy="400110"/>
              </a:xfrm>
              <a:prstGeom prst="rect">
                <a:avLst/>
              </a:prstGeom>
              <a:solidFill>
                <a:schemeClr val="bg1"/>
              </a:solidFill>
            </p:spPr>
            <p:txBody>
              <a:bodyPr wrap="none">
                <a:spAutoFit/>
              </a:bodyPr>
              <a:lstStyle/>
              <a:p>
                <a:pPr algn="ctr"/>
                <a:r>
                  <a:rPr lang="en-US" altLang="ko-KR" sz="1000" dirty="0">
                    <a:solidFill>
                      <a:srgbClr val="1F45BC"/>
                    </a:solidFill>
                    <a:latin typeface="SamsungOne-700" panose="020B0803030303020204" pitchFamily="34" charset="0"/>
                    <a:ea typeface="SamsungOne-700" panose="020B0803030303020204" pitchFamily="34" charset="0"/>
                  </a:rPr>
                  <a:t>N</a:t>
                </a:r>
              </a:p>
              <a:p>
                <a:pPr algn="ctr"/>
                <a:r>
                  <a:rPr lang="en-US" altLang="ko-KR" sz="1000" dirty="0">
                    <a:solidFill>
                      <a:srgbClr val="1F45BC"/>
                    </a:solidFill>
                    <a:latin typeface="SamsungOne-700" panose="020B0803030303020204" pitchFamily="34" charset="0"/>
                    <a:ea typeface="SamsungOne-700" panose="020B0803030303020204" pitchFamily="34" charset="0"/>
                  </a:rPr>
                  <a:t>users</a:t>
                </a:r>
                <a:endParaRPr lang="ko-KR" altLang="en-US" sz="1000" dirty="0">
                  <a:latin typeface="SamsungOneKorean 400" panose="020B0503030303020204" pitchFamily="50" charset="-127"/>
                  <a:ea typeface="SamsungOneKorean 400" panose="020B0503030303020204" pitchFamily="50" charset="-127"/>
                </a:endParaRPr>
              </a:p>
            </p:txBody>
          </p:sp>
        </p:grpSp>
        <p:grpSp>
          <p:nvGrpSpPr>
            <p:cNvPr id="16" name="그룹 15">
              <a:extLst>
                <a:ext uri="{FF2B5EF4-FFF2-40B4-BE49-F238E27FC236}">
                  <a16:creationId xmlns:a16="http://schemas.microsoft.com/office/drawing/2014/main" id="{F9E4114B-7D50-401D-A6E6-B396D10DA5C5}"/>
                </a:ext>
              </a:extLst>
            </p:cNvPr>
            <p:cNvGrpSpPr/>
            <p:nvPr/>
          </p:nvGrpSpPr>
          <p:grpSpPr>
            <a:xfrm>
              <a:off x="6695046" y="4595610"/>
              <a:ext cx="2049441" cy="1672186"/>
              <a:chOff x="6695046" y="4595610"/>
              <a:chExt cx="2049441" cy="1672186"/>
            </a:xfrm>
          </p:grpSpPr>
          <p:grpSp>
            <p:nvGrpSpPr>
              <p:cNvPr id="17" name="그룹 16">
                <a:extLst>
                  <a:ext uri="{FF2B5EF4-FFF2-40B4-BE49-F238E27FC236}">
                    <a16:creationId xmlns:a16="http://schemas.microsoft.com/office/drawing/2014/main" id="{D956D980-4AD3-4B58-85A2-F9879E1028A8}"/>
                  </a:ext>
                </a:extLst>
              </p:cNvPr>
              <p:cNvGrpSpPr/>
              <p:nvPr/>
            </p:nvGrpSpPr>
            <p:grpSpPr>
              <a:xfrm>
                <a:off x="6695046" y="4860960"/>
                <a:ext cx="216508" cy="1388647"/>
                <a:chOff x="6203342" y="4679802"/>
                <a:chExt cx="216508" cy="1388647"/>
              </a:xfrm>
            </p:grpSpPr>
            <p:pic>
              <p:nvPicPr>
                <p:cNvPr id="30" name="그림 29">
                  <a:extLst>
                    <a:ext uri="{FF2B5EF4-FFF2-40B4-BE49-F238E27FC236}">
                      <a16:creationId xmlns:a16="http://schemas.microsoft.com/office/drawing/2014/main" id="{996DF4AB-FEE1-4793-B792-E13D1BA6F4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342" y="4679802"/>
                  <a:ext cx="216508" cy="250337"/>
                </a:xfrm>
                <a:prstGeom prst="rect">
                  <a:avLst/>
                </a:prstGeom>
              </p:spPr>
            </p:pic>
            <p:pic>
              <p:nvPicPr>
                <p:cNvPr id="31" name="그림 30">
                  <a:extLst>
                    <a:ext uri="{FF2B5EF4-FFF2-40B4-BE49-F238E27FC236}">
                      <a16:creationId xmlns:a16="http://schemas.microsoft.com/office/drawing/2014/main" id="{EC4F1390-B1EE-4DBF-BF94-587296803D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342" y="4963964"/>
                  <a:ext cx="216508" cy="250337"/>
                </a:xfrm>
                <a:prstGeom prst="rect">
                  <a:avLst/>
                </a:prstGeom>
              </p:spPr>
            </p:pic>
            <p:pic>
              <p:nvPicPr>
                <p:cNvPr id="32" name="그림 31">
                  <a:extLst>
                    <a:ext uri="{FF2B5EF4-FFF2-40B4-BE49-F238E27FC236}">
                      <a16:creationId xmlns:a16="http://schemas.microsoft.com/office/drawing/2014/main" id="{755EDCB8-BDBB-4BF5-9F82-5D5ABDB96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342" y="5248126"/>
                  <a:ext cx="216508" cy="250337"/>
                </a:xfrm>
                <a:prstGeom prst="rect">
                  <a:avLst/>
                </a:prstGeom>
              </p:spPr>
            </p:pic>
            <p:pic>
              <p:nvPicPr>
                <p:cNvPr id="33" name="그림 32">
                  <a:extLst>
                    <a:ext uri="{FF2B5EF4-FFF2-40B4-BE49-F238E27FC236}">
                      <a16:creationId xmlns:a16="http://schemas.microsoft.com/office/drawing/2014/main" id="{2DDF2296-50BC-46F5-A0D2-F6A770FFE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342" y="5537051"/>
                  <a:ext cx="216508" cy="250337"/>
                </a:xfrm>
                <a:prstGeom prst="rect">
                  <a:avLst/>
                </a:prstGeom>
              </p:spPr>
            </p:pic>
            <p:pic>
              <p:nvPicPr>
                <p:cNvPr id="34" name="그림 33">
                  <a:extLst>
                    <a:ext uri="{FF2B5EF4-FFF2-40B4-BE49-F238E27FC236}">
                      <a16:creationId xmlns:a16="http://schemas.microsoft.com/office/drawing/2014/main" id="{E27C56E3-CF93-4BE9-BBAF-E58B182F9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342" y="5818112"/>
                  <a:ext cx="216508" cy="250337"/>
                </a:xfrm>
                <a:prstGeom prst="rect">
                  <a:avLst/>
                </a:prstGeom>
              </p:spPr>
            </p:pic>
          </p:grpSp>
          <p:grpSp>
            <p:nvGrpSpPr>
              <p:cNvPr id="18" name="그룹 17">
                <a:extLst>
                  <a:ext uri="{FF2B5EF4-FFF2-40B4-BE49-F238E27FC236}">
                    <a16:creationId xmlns:a16="http://schemas.microsoft.com/office/drawing/2014/main" id="{DC3C2541-4F12-4B5F-9B3A-3ECC5378EE3A}"/>
                  </a:ext>
                </a:extLst>
              </p:cNvPr>
              <p:cNvGrpSpPr/>
              <p:nvPr/>
            </p:nvGrpSpPr>
            <p:grpSpPr>
              <a:xfrm>
                <a:off x="7109675" y="4849687"/>
                <a:ext cx="1611056" cy="1418109"/>
                <a:chOff x="7109675" y="4849687"/>
                <a:chExt cx="1611056" cy="1418109"/>
              </a:xfrm>
            </p:grpSpPr>
            <p:sp>
              <p:nvSpPr>
                <p:cNvPr id="24" name="직사각형 23">
                  <a:extLst>
                    <a:ext uri="{FF2B5EF4-FFF2-40B4-BE49-F238E27FC236}">
                      <a16:creationId xmlns:a16="http://schemas.microsoft.com/office/drawing/2014/main" id="{6F6748DD-4633-4ACF-B9D6-8B9E7182C330}"/>
                    </a:ext>
                  </a:extLst>
                </p:cNvPr>
                <p:cNvSpPr/>
                <p:nvPr/>
              </p:nvSpPr>
              <p:spPr>
                <a:xfrm>
                  <a:off x="7109675" y="4860960"/>
                  <a:ext cx="261610"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5</a:t>
                  </a:r>
                  <a:endParaRPr lang="ko-KR" altLang="en-US" sz="1100" dirty="0">
                    <a:latin typeface="SamsungOneKorean 400" panose="020B0503030303020204" pitchFamily="50" charset="-127"/>
                    <a:ea typeface="SamsungOneKorean 400" panose="020B0503030303020204" pitchFamily="50" charset="-127"/>
                  </a:endParaRPr>
                </a:p>
              </p:txBody>
            </p:sp>
            <p:sp>
              <p:nvSpPr>
                <p:cNvPr id="25" name="직사각형 24">
                  <a:extLst>
                    <a:ext uri="{FF2B5EF4-FFF2-40B4-BE49-F238E27FC236}">
                      <a16:creationId xmlns:a16="http://schemas.microsoft.com/office/drawing/2014/main" id="{6904D550-0603-4771-AA67-435E834A94A7}"/>
                    </a:ext>
                  </a:extLst>
                </p:cNvPr>
                <p:cNvSpPr/>
                <p:nvPr/>
              </p:nvSpPr>
              <p:spPr>
                <a:xfrm>
                  <a:off x="8001215" y="4849687"/>
                  <a:ext cx="248786"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1</a:t>
                  </a:r>
                  <a:endParaRPr lang="ko-KR" altLang="en-US" sz="1100" dirty="0">
                    <a:latin typeface="SamsungOneKorean 400" panose="020B0503030303020204" pitchFamily="50" charset="-127"/>
                    <a:ea typeface="SamsungOneKorean 400" panose="020B0503030303020204" pitchFamily="50" charset="-127"/>
                  </a:endParaRPr>
                </a:p>
              </p:txBody>
            </p:sp>
            <p:sp>
              <p:nvSpPr>
                <p:cNvPr id="26" name="직사각형 25">
                  <a:extLst>
                    <a:ext uri="{FF2B5EF4-FFF2-40B4-BE49-F238E27FC236}">
                      <a16:creationId xmlns:a16="http://schemas.microsoft.com/office/drawing/2014/main" id="{F45FCA8C-6D6D-4CBC-9E6D-8E2489CBE19A}"/>
                    </a:ext>
                  </a:extLst>
                </p:cNvPr>
                <p:cNvSpPr/>
                <p:nvPr/>
              </p:nvSpPr>
              <p:spPr>
                <a:xfrm>
                  <a:off x="8001215" y="5139485"/>
                  <a:ext cx="261610"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3</a:t>
                  </a:r>
                  <a:endParaRPr lang="ko-KR" altLang="en-US" sz="1100" dirty="0">
                    <a:latin typeface="SamsungOneKorean 400" panose="020B0503030303020204" pitchFamily="50" charset="-127"/>
                    <a:ea typeface="SamsungOneKorean 400" panose="020B0503030303020204" pitchFamily="50" charset="-127"/>
                  </a:endParaRPr>
                </a:p>
              </p:txBody>
            </p:sp>
            <p:sp>
              <p:nvSpPr>
                <p:cNvPr id="27" name="직사각형 26">
                  <a:extLst>
                    <a:ext uri="{FF2B5EF4-FFF2-40B4-BE49-F238E27FC236}">
                      <a16:creationId xmlns:a16="http://schemas.microsoft.com/office/drawing/2014/main" id="{6C6E13E7-36E1-4322-BE84-E544C93B4168}"/>
                    </a:ext>
                  </a:extLst>
                </p:cNvPr>
                <p:cNvSpPr/>
                <p:nvPr/>
              </p:nvSpPr>
              <p:spPr>
                <a:xfrm>
                  <a:off x="7550413" y="5429284"/>
                  <a:ext cx="261610"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5</a:t>
                  </a:r>
                  <a:endParaRPr lang="ko-KR" altLang="en-US" sz="1100" dirty="0">
                    <a:latin typeface="SamsungOneKorean 400" panose="020B0503030303020204" pitchFamily="50" charset="-127"/>
                    <a:ea typeface="SamsungOneKorean 400" panose="020B0503030303020204" pitchFamily="50" charset="-127"/>
                  </a:endParaRPr>
                </a:p>
              </p:txBody>
            </p:sp>
            <p:sp>
              <p:nvSpPr>
                <p:cNvPr id="28" name="직사각형 27">
                  <a:extLst>
                    <a:ext uri="{FF2B5EF4-FFF2-40B4-BE49-F238E27FC236}">
                      <a16:creationId xmlns:a16="http://schemas.microsoft.com/office/drawing/2014/main" id="{7AFA60C4-BB70-4E12-B4C1-FB6AD2E50E45}"/>
                    </a:ext>
                  </a:extLst>
                </p:cNvPr>
                <p:cNvSpPr/>
                <p:nvPr/>
              </p:nvSpPr>
              <p:spPr>
                <a:xfrm>
                  <a:off x="8001215" y="5711373"/>
                  <a:ext cx="258404"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2</a:t>
                  </a:r>
                  <a:endParaRPr lang="ko-KR" altLang="en-US" sz="1100" dirty="0">
                    <a:latin typeface="SamsungOneKorean 400" panose="020B0503030303020204" pitchFamily="50" charset="-127"/>
                    <a:ea typeface="SamsungOneKorean 400" panose="020B0503030303020204" pitchFamily="50" charset="-127"/>
                  </a:endParaRPr>
                </a:p>
              </p:txBody>
            </p:sp>
            <p:sp>
              <p:nvSpPr>
                <p:cNvPr id="29" name="직사각형 28">
                  <a:extLst>
                    <a:ext uri="{FF2B5EF4-FFF2-40B4-BE49-F238E27FC236}">
                      <a16:creationId xmlns:a16="http://schemas.microsoft.com/office/drawing/2014/main" id="{EC6057B9-6476-40B8-8645-2586B4BC6AB0}"/>
                    </a:ext>
                  </a:extLst>
                </p:cNvPr>
                <p:cNvSpPr/>
                <p:nvPr/>
              </p:nvSpPr>
              <p:spPr>
                <a:xfrm>
                  <a:off x="8459121" y="6006186"/>
                  <a:ext cx="261610" cy="261610"/>
                </a:xfrm>
                <a:prstGeom prst="rect">
                  <a:avLst/>
                </a:prstGeom>
              </p:spPr>
              <p:txBody>
                <a:bodyPr wrap="none">
                  <a:spAutoFit/>
                </a:bodyPr>
                <a:lstStyle/>
                <a:p>
                  <a:r>
                    <a:rPr lang="en-US" altLang="ko-KR" sz="1100" dirty="0">
                      <a:solidFill>
                        <a:srgbClr val="1F45BC"/>
                      </a:solidFill>
                      <a:latin typeface="SamsungOne-700" panose="020B0803030303020204" pitchFamily="34" charset="0"/>
                      <a:ea typeface="SamsungOne-700" panose="020B0803030303020204" pitchFamily="34" charset="0"/>
                    </a:rPr>
                    <a:t>5</a:t>
                  </a:r>
                  <a:endParaRPr lang="ko-KR" altLang="en-US" sz="1100" dirty="0">
                    <a:latin typeface="SamsungOneKorean 400" panose="020B0503030303020204" pitchFamily="50" charset="-127"/>
                    <a:ea typeface="SamsungOneKorean 400" panose="020B0503030303020204" pitchFamily="50" charset="-127"/>
                  </a:endParaRPr>
                </a:p>
              </p:txBody>
            </p:sp>
          </p:grpSp>
          <p:grpSp>
            <p:nvGrpSpPr>
              <p:cNvPr id="19" name="그룹 18">
                <a:extLst>
                  <a:ext uri="{FF2B5EF4-FFF2-40B4-BE49-F238E27FC236}">
                    <a16:creationId xmlns:a16="http://schemas.microsoft.com/office/drawing/2014/main" id="{D1D12739-5AB2-45D7-BBF8-C45BCEF0442C}"/>
                  </a:ext>
                </a:extLst>
              </p:cNvPr>
              <p:cNvGrpSpPr/>
              <p:nvPr/>
            </p:nvGrpSpPr>
            <p:grpSpPr>
              <a:xfrm>
                <a:off x="7114467" y="4595610"/>
                <a:ext cx="1630020" cy="219506"/>
                <a:chOff x="7114467" y="4595610"/>
                <a:chExt cx="1630020" cy="219506"/>
              </a:xfrm>
            </p:grpSpPr>
            <p:pic>
              <p:nvPicPr>
                <p:cNvPr id="20" name="그림 19">
                  <a:extLst>
                    <a:ext uri="{FF2B5EF4-FFF2-40B4-BE49-F238E27FC236}">
                      <a16:creationId xmlns:a16="http://schemas.microsoft.com/office/drawing/2014/main" id="{C89064C6-F8E4-4845-BB9D-8CEEE8CAC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4467" y="4611286"/>
                  <a:ext cx="245614" cy="199458"/>
                </a:xfrm>
                <a:prstGeom prst="rect">
                  <a:avLst/>
                </a:prstGeom>
              </p:spPr>
            </p:pic>
            <p:pic>
              <p:nvPicPr>
                <p:cNvPr id="21" name="그림 20">
                  <a:extLst>
                    <a:ext uri="{FF2B5EF4-FFF2-40B4-BE49-F238E27FC236}">
                      <a16:creationId xmlns:a16="http://schemas.microsoft.com/office/drawing/2014/main" id="{84E95E27-FD4C-4C0F-B041-9AA3C87B6D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8515" y="4598339"/>
                  <a:ext cx="266124" cy="216777"/>
                </a:xfrm>
                <a:prstGeom prst="rect">
                  <a:avLst/>
                </a:prstGeom>
              </p:spPr>
            </p:pic>
            <p:pic>
              <p:nvPicPr>
                <p:cNvPr id="22" name="그림 21">
                  <a:extLst>
                    <a:ext uri="{FF2B5EF4-FFF2-40B4-BE49-F238E27FC236}">
                      <a16:creationId xmlns:a16="http://schemas.microsoft.com/office/drawing/2014/main" id="{E1C4C5CA-DE41-4997-8294-9B4A8D629A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4061" y="4601760"/>
                  <a:ext cx="261549" cy="209878"/>
                </a:xfrm>
                <a:prstGeom prst="rect">
                  <a:avLst/>
                </a:prstGeom>
              </p:spPr>
            </p:pic>
            <p:pic>
              <p:nvPicPr>
                <p:cNvPr id="23" name="그림 22">
                  <a:extLst>
                    <a:ext uri="{FF2B5EF4-FFF2-40B4-BE49-F238E27FC236}">
                      <a16:creationId xmlns:a16="http://schemas.microsoft.com/office/drawing/2014/main" id="{2ACABD04-74D4-4BEA-A74B-F63D813157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449595" y="4595610"/>
                  <a:ext cx="294892" cy="216885"/>
                </a:xfrm>
                <a:prstGeom prst="rect">
                  <a:avLst/>
                </a:prstGeom>
              </p:spPr>
            </p:pic>
          </p:grpSp>
        </p:grpSp>
      </p:grpSp>
    </p:spTree>
    <p:extLst>
      <p:ext uri="{BB962C8B-B14F-4D97-AF65-F5344CB8AC3E}">
        <p14:creationId xmlns:p14="http://schemas.microsoft.com/office/powerpoint/2010/main" val="1915307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[Lab3]</a:t>
            </a:r>
          </a:p>
          <a:p>
            <a:r>
              <a:rPr lang="vi-VN" altLang="ko-KR" sz="2800" dirty="0">
                <a:latin typeface="iCiel Samsung Sharp Sans Bold" pitchFamily="2" charset="0"/>
                <a:ea typeface="iCiel Samsung Sharp Sans Bold" pitchFamily="2" charset="0"/>
                <a:cs typeface="iCiel Samsung Sharp Sans Bold" pitchFamily="2" charset="0"/>
              </a:rPr>
              <a:t>Xây dựng ứng dụng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đường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ống</a:t>
            </a:r>
            <a:r>
              <a:rPr lang="vi-VN"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Học</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máy</a:t>
            </a:r>
            <a:endParaRPr lang="en-US" altLang="ko-KR" sz="2800" dirty="0">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38325013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[Lab4]</a:t>
            </a:r>
          </a:p>
          <a:p>
            <a:r>
              <a:rPr lang="en-US" altLang="ko-KR" sz="2800" dirty="0" err="1">
                <a:latin typeface="iCiel Samsung Sharp Sans Bold" pitchFamily="2" charset="0"/>
                <a:ea typeface="iCiel Samsung Sharp Sans Bold" pitchFamily="2" charset="0"/>
                <a:cs typeface="iCiel Samsung Sharp Sans Bold" pitchFamily="2" charset="0"/>
              </a:rPr>
              <a:t>Xây</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dựng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mô</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hình</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hồi</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quy</a:t>
            </a:r>
            <a:r>
              <a:rPr lang="en-US" altLang="ko-KR" sz="2800" dirty="0">
                <a:latin typeface="iCiel Samsung Sharp Sans Bold" pitchFamily="2" charset="0"/>
                <a:ea typeface="iCiel Samsung Sharp Sans Bold" pitchFamily="2" charset="0"/>
                <a:cs typeface="iCiel Samsung Sharp Sans Bold" pitchFamily="2" charset="0"/>
              </a:rPr>
              <a:t> logistic</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1811781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latin typeface="iCiel Samsung Sharp Sans Bold" pitchFamily="2" charset="0"/>
                <a:ea typeface="iCiel Samsung Sharp Sans Bold" pitchFamily="2" charset="0"/>
                <a:cs typeface="iCiel Samsung Sharp Sans Bold" pitchFamily="2" charset="0"/>
              </a:rPr>
              <a:t>[Lab5]</a:t>
            </a:r>
          </a:p>
          <a:p>
            <a:r>
              <a:rPr lang="en-US" altLang="ko-KR" sz="2800" dirty="0" err="1">
                <a:latin typeface="iCiel Samsung Sharp Sans Bold" pitchFamily="2" charset="0"/>
                <a:ea typeface="iCiel Samsung Sharp Sans Bold" pitchFamily="2" charset="0"/>
                <a:cs typeface="iCiel Samsung Sharp Sans Bold" pitchFamily="2" charset="0"/>
              </a:rPr>
              <a:t>Xây</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dựng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một</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ứng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dụng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phân</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cụm</a:t>
            </a:r>
            <a:endParaRPr lang="en-US" altLang="ko-KR" sz="2800" dirty="0">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65720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không </a:t>
            </a:r>
            <a:r>
              <a:rPr lang="en-US" altLang="ko-KR" dirty="0" err="1">
                <a:latin typeface="iCiel Samsung Sharp Sans Bold" pitchFamily="2" charset="0"/>
                <a:ea typeface="iCiel Samsung Sharp Sans Bold" pitchFamily="2" charset="0"/>
                <a:cs typeface="iCiel Samsung Sharp Sans Bold" pitchFamily="2" charset="0"/>
              </a:rPr>
              <a:t>có</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A </a:t>
            </a:r>
            <a:r>
              <a:rPr lang="vi-VN" altLang="ko-KR" dirty="0"/>
              <a:t>Một phương pháp đào tạo một mô hình sử dụng dữ liệu đào tạo mà không có mục tiêu</a:t>
            </a:r>
            <a:endParaRPr lang="en-US" altLang="ko-KR" dirty="0"/>
          </a:p>
          <a:p>
            <a:r>
              <a:rPr lang="vi-VN" altLang="ko-KR" dirty="0"/>
              <a:t>Nó xử lý dữ liệu không được gắn nhãn hoặc không có cấu trúc. Tạo một mô hình thuật toán gồm các mẫu và quy tắc cụ thể không có dữ liệu được gắn nhãn</a:t>
            </a:r>
            <a:endParaRPr lang="en-US" altLang="ko-KR" dirty="0"/>
          </a:p>
          <a:p>
            <a:pPr lvl="1"/>
            <a:r>
              <a:rPr lang="en-US" altLang="ko-KR" dirty="0" err="1"/>
              <a:t>phân</a:t>
            </a:r>
            <a:r>
              <a:rPr lang="en-US" altLang="ko-KR" dirty="0"/>
              <a:t> </a:t>
            </a:r>
            <a:r>
              <a:rPr lang="en-US" altLang="ko-KR" dirty="0" err="1"/>
              <a:t>cụm</a:t>
            </a:r>
            <a:endParaRPr lang="en-US" altLang="ko-KR" dirty="0"/>
          </a:p>
          <a:p>
            <a:pPr lvl="1"/>
            <a:r>
              <a:rPr lang="en-US" altLang="ko-KR" dirty="0" err="1"/>
              <a:t>Phân</a:t>
            </a:r>
            <a:r>
              <a:rPr lang="en-US" altLang="ko-KR" dirty="0"/>
              <a:t> </a:t>
            </a:r>
            <a:r>
              <a:rPr lang="en-US" altLang="ko-KR" dirty="0" err="1"/>
              <a:t>tích</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chính</a:t>
            </a:r>
            <a:r>
              <a:rPr lang="en-US" altLang="ko-KR" dirty="0"/>
              <a:t> (PCA)</a:t>
            </a:r>
          </a:p>
          <a:p>
            <a:pPr lvl="1"/>
            <a:r>
              <a:rPr lang="en-US" altLang="ko-KR" dirty="0" err="1"/>
              <a:t>Phân</a:t>
            </a:r>
            <a:r>
              <a:rPr lang="en-US" altLang="ko-KR" dirty="0"/>
              <a:t> </a:t>
            </a:r>
            <a:r>
              <a:rPr lang="en-US" altLang="ko-KR" dirty="0" err="1"/>
              <a:t>tách</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số</a:t>
            </a:r>
            <a:r>
              <a:rPr lang="en-US" altLang="ko-KR" dirty="0"/>
              <a:t> </a:t>
            </a:r>
            <a:r>
              <a:rPr lang="en-US" altLang="ko-KR" dirty="0" err="1"/>
              <a:t>ít</a:t>
            </a:r>
            <a:r>
              <a:rPr lang="en-US" altLang="ko-KR" dirty="0"/>
              <a:t> (SVD)</a:t>
            </a:r>
            <a:endParaRPr lang="ko-KR" altLang="en-US" dirty="0"/>
          </a:p>
        </p:txBody>
      </p:sp>
      <p:grpSp>
        <p:nvGrpSpPr>
          <p:cNvPr id="12" name="그룹 11">
            <a:extLst>
              <a:ext uri="{FF2B5EF4-FFF2-40B4-BE49-F238E27FC236}">
                <a16:creationId xmlns:a16="http://schemas.microsoft.com/office/drawing/2014/main" id="{58435DF4-2002-449F-A5CC-A4929578038B}"/>
              </a:ext>
            </a:extLst>
          </p:cNvPr>
          <p:cNvGrpSpPr/>
          <p:nvPr/>
        </p:nvGrpSpPr>
        <p:grpSpPr>
          <a:xfrm>
            <a:off x="947599" y="4198103"/>
            <a:ext cx="7874175" cy="2074733"/>
            <a:chOff x="947599" y="4198103"/>
            <a:chExt cx="7874175" cy="2074733"/>
          </a:xfrm>
        </p:grpSpPr>
        <p:grpSp>
          <p:nvGrpSpPr>
            <p:cNvPr id="13" name="그룹 12">
              <a:extLst>
                <a:ext uri="{FF2B5EF4-FFF2-40B4-BE49-F238E27FC236}">
                  <a16:creationId xmlns:a16="http://schemas.microsoft.com/office/drawing/2014/main" id="{1741F787-02FD-4C08-A3C3-7B98CAD947CD}"/>
                </a:ext>
              </a:extLst>
            </p:cNvPr>
            <p:cNvGrpSpPr/>
            <p:nvPr/>
          </p:nvGrpSpPr>
          <p:grpSpPr>
            <a:xfrm>
              <a:off x="947599" y="4198103"/>
              <a:ext cx="5704506" cy="1866484"/>
              <a:chOff x="703124" y="4131428"/>
              <a:chExt cx="5704506" cy="1866484"/>
            </a:xfrm>
          </p:grpSpPr>
          <p:sp>
            <p:nvSpPr>
              <p:cNvPr id="24" name="모서리가 둥근 직사각형 15">
                <a:extLst>
                  <a:ext uri="{FF2B5EF4-FFF2-40B4-BE49-F238E27FC236}">
                    <a16:creationId xmlns:a16="http://schemas.microsoft.com/office/drawing/2014/main" id="{35D6E853-DCE9-45C7-B510-E3EBB6CA1091}"/>
                  </a:ext>
                </a:extLst>
              </p:cNvPr>
              <p:cNvSpPr/>
              <p:nvPr/>
            </p:nvSpPr>
            <p:spPr>
              <a:xfrm>
                <a:off x="3044656" y="4131428"/>
                <a:ext cx="1027437" cy="334982"/>
              </a:xfrm>
              <a:prstGeom prst="roundRect">
                <a:avLst>
                  <a:gd name="adj" fmla="val 37728"/>
                </a:avLst>
              </a:prstGeom>
              <a:solidFill>
                <a:schemeClr val="bg1"/>
              </a:solidFill>
              <a:ln w="19050">
                <a:solidFill>
                  <a:srgbClr val="1F45BC"/>
                </a:solidFill>
              </a:ln>
            </p:spPr>
            <p:txBody>
              <a:bodyPr wrap="square">
                <a:spAutoFit/>
              </a:bodyPr>
              <a:lstStyle/>
              <a:p>
                <a:pPr algn="ctr"/>
                <a:r>
                  <a:rPr lang="vi-VN" altLang="ko-KR" sz="1050" dirty="0">
                    <a:solidFill>
                      <a:srgbClr val="1F45BC"/>
                    </a:solidFill>
                    <a:latin typeface="SamsungOne-600C" panose="020B0706030303020204" pitchFamily="34" charset="0"/>
                    <a:ea typeface="SamsungOne-600C" panose="020B0706030303020204" pitchFamily="34" charset="0"/>
                  </a:rPr>
                  <a:t>Thuật toán</a:t>
                </a:r>
                <a:endParaRPr lang="ko-KR" altLang="en-US" sz="1050" dirty="0">
                  <a:latin typeface="SamsungOne-600C" panose="020B0706030303020204" pitchFamily="34" charset="0"/>
                  <a:ea typeface="SamsungOneKorean 400" panose="020B0503030303020204" pitchFamily="50" charset="-127"/>
                </a:endParaRPr>
              </a:p>
            </p:txBody>
          </p:sp>
          <p:sp>
            <p:nvSpPr>
              <p:cNvPr id="25" name="모서리가 둥근 직사각형 18">
                <a:extLst>
                  <a:ext uri="{FF2B5EF4-FFF2-40B4-BE49-F238E27FC236}">
                    <a16:creationId xmlns:a16="http://schemas.microsoft.com/office/drawing/2014/main" id="{A2909216-699A-4066-B52A-80F3F6F8AF54}"/>
                  </a:ext>
                </a:extLst>
              </p:cNvPr>
              <p:cNvSpPr/>
              <p:nvPr/>
            </p:nvSpPr>
            <p:spPr>
              <a:xfrm>
                <a:off x="703124" y="4131428"/>
                <a:ext cx="1146013" cy="532031"/>
              </a:xfrm>
              <a:prstGeom prst="roundRect">
                <a:avLst>
                  <a:gd name="adj" fmla="val 37728"/>
                </a:avLst>
              </a:prstGeom>
              <a:solidFill>
                <a:schemeClr val="bg1"/>
              </a:solidFill>
              <a:ln w="19050">
                <a:solidFill>
                  <a:srgbClr val="1F45BC"/>
                </a:solidFill>
              </a:ln>
            </p:spPr>
            <p:txBody>
              <a:bodyPr wrap="square">
                <a:spAutoFit/>
              </a:bodyPr>
              <a:lstStyle/>
              <a:p>
                <a:pPr algn="ctr"/>
                <a:r>
                  <a:rPr lang="en-US" altLang="ko-KR" sz="1050" dirty="0" err="1">
                    <a:solidFill>
                      <a:srgbClr val="1F45BC"/>
                    </a:solidFill>
                    <a:latin typeface="SamsungOne-600C" panose="020B0706030303020204" pitchFamily="34" charset="0"/>
                    <a:ea typeface="SamsungOne-600C" panose="020B0706030303020204" pitchFamily="34" charset="0"/>
                  </a:rPr>
                  <a:t>Nhập</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dữ</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liệu</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thô</a:t>
                </a:r>
                <a:endParaRPr lang="ko-KR" altLang="en-US" sz="1050" dirty="0">
                  <a:latin typeface="SamsungOne-600C" panose="020B0706030303020204" pitchFamily="34" charset="0"/>
                  <a:ea typeface="SamsungOneKorean 400" panose="020B0503030303020204" pitchFamily="50" charset="-127"/>
                </a:endParaRPr>
              </a:p>
            </p:txBody>
          </p:sp>
          <p:sp>
            <p:nvSpPr>
              <p:cNvPr id="26" name="모서리가 둥근 직사각형 19">
                <a:extLst>
                  <a:ext uri="{FF2B5EF4-FFF2-40B4-BE49-F238E27FC236}">
                    <a16:creationId xmlns:a16="http://schemas.microsoft.com/office/drawing/2014/main" id="{C19E2FB3-3A7F-4F57-B3D0-4FAAD7E6DBD3}"/>
                  </a:ext>
                </a:extLst>
              </p:cNvPr>
              <p:cNvSpPr/>
              <p:nvPr/>
            </p:nvSpPr>
            <p:spPr>
              <a:xfrm>
                <a:off x="5380193" y="4131428"/>
                <a:ext cx="1027437" cy="334982"/>
              </a:xfrm>
              <a:prstGeom prst="roundRect">
                <a:avLst>
                  <a:gd name="adj" fmla="val 37728"/>
                </a:avLst>
              </a:prstGeom>
              <a:solidFill>
                <a:schemeClr val="bg1"/>
              </a:solidFill>
              <a:ln w="19050">
                <a:solidFill>
                  <a:srgbClr val="1F45BC"/>
                </a:solidFill>
              </a:ln>
            </p:spPr>
            <p:txBody>
              <a:bodyPr wrap="square">
                <a:spAutoFit/>
              </a:bodyPr>
              <a:lstStyle/>
              <a:p>
                <a:pPr algn="ctr"/>
                <a:r>
                  <a:rPr lang="vi-VN" altLang="ko-KR" sz="1050" dirty="0">
                    <a:solidFill>
                      <a:srgbClr val="1F45BC"/>
                    </a:solidFill>
                    <a:latin typeface="SamsungOne-600C" panose="020B0706030303020204" pitchFamily="34" charset="0"/>
                    <a:ea typeface="SamsungOne-600C" panose="020B0706030303020204" pitchFamily="34" charset="0"/>
                  </a:rPr>
                  <a:t>Đầu ra</a:t>
                </a:r>
                <a:endParaRPr lang="ko-KR" altLang="en-US" sz="1050" dirty="0">
                  <a:latin typeface="SamsungOne-600C" panose="020B0706030303020204" pitchFamily="34" charset="0"/>
                  <a:ea typeface="SamsungOneKorean 400" panose="020B0503030303020204" pitchFamily="50" charset="-127"/>
                </a:endParaRPr>
              </a:p>
            </p:txBody>
          </p:sp>
          <p:sp>
            <p:nvSpPr>
              <p:cNvPr id="27" name="타원 26">
                <a:extLst>
                  <a:ext uri="{FF2B5EF4-FFF2-40B4-BE49-F238E27FC236}">
                    <a16:creationId xmlns:a16="http://schemas.microsoft.com/office/drawing/2014/main" id="{67614578-FE3A-43BE-A852-69AA84BA75AC}"/>
                  </a:ext>
                </a:extLst>
              </p:cNvPr>
              <p:cNvSpPr/>
              <p:nvPr/>
            </p:nvSpPr>
            <p:spPr>
              <a:xfrm>
                <a:off x="2066628" y="4756086"/>
                <a:ext cx="743078" cy="743078"/>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8" name="타원 27">
                <a:extLst>
                  <a:ext uri="{FF2B5EF4-FFF2-40B4-BE49-F238E27FC236}">
                    <a16:creationId xmlns:a16="http://schemas.microsoft.com/office/drawing/2014/main" id="{054EC89C-5F68-42B9-8CB4-29945ED29519}"/>
                  </a:ext>
                </a:extLst>
              </p:cNvPr>
              <p:cNvSpPr/>
              <p:nvPr/>
            </p:nvSpPr>
            <p:spPr>
              <a:xfrm>
                <a:off x="3186835" y="4756086"/>
                <a:ext cx="743078" cy="743078"/>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9" name="타원 28">
                <a:extLst>
                  <a:ext uri="{FF2B5EF4-FFF2-40B4-BE49-F238E27FC236}">
                    <a16:creationId xmlns:a16="http://schemas.microsoft.com/office/drawing/2014/main" id="{6998741A-E9B9-4694-B8D3-E1BC9201253A}"/>
                  </a:ext>
                </a:extLst>
              </p:cNvPr>
              <p:cNvSpPr/>
              <p:nvPr/>
            </p:nvSpPr>
            <p:spPr>
              <a:xfrm>
                <a:off x="4320374" y="4756086"/>
                <a:ext cx="743078" cy="743078"/>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0" name="모서리가 둥근 직사각형 26">
                <a:extLst>
                  <a:ext uri="{FF2B5EF4-FFF2-40B4-BE49-F238E27FC236}">
                    <a16:creationId xmlns:a16="http://schemas.microsoft.com/office/drawing/2014/main" id="{23DB197E-1E7D-47AD-9901-4C472CEECCA1}"/>
                  </a:ext>
                </a:extLst>
              </p:cNvPr>
              <p:cNvSpPr/>
              <p:nvPr/>
            </p:nvSpPr>
            <p:spPr>
              <a:xfrm>
                <a:off x="1829198" y="5662930"/>
                <a:ext cx="1217937" cy="334982"/>
              </a:xfrm>
              <a:prstGeom prst="roundRect">
                <a:avLst>
                  <a:gd name="adj" fmla="val 37728"/>
                </a:avLst>
              </a:prstGeom>
              <a:solidFill>
                <a:schemeClr val="bg1"/>
              </a:solidFill>
              <a:ln w="19050">
                <a:solidFill>
                  <a:srgbClr val="1F45BC"/>
                </a:solidFill>
              </a:ln>
            </p:spPr>
            <p:txBody>
              <a:bodyPr wrap="square">
                <a:spAutoFit/>
              </a:bodyPr>
              <a:lstStyle/>
              <a:p>
                <a:pPr algn="ctr"/>
                <a:r>
                  <a:rPr lang="en-US" altLang="ko-KR" sz="1050" dirty="0" err="1">
                    <a:solidFill>
                      <a:srgbClr val="1F45BC"/>
                    </a:solidFill>
                    <a:latin typeface="SamsungOne-600C" panose="020B0706030303020204" pitchFamily="34" charset="0"/>
                    <a:ea typeface="SamsungOne-600C" panose="020B0706030303020204" pitchFamily="34" charset="0"/>
                  </a:rPr>
                  <a:t>Diễn</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dịch</a:t>
                </a:r>
                <a:endParaRPr lang="ko-KR" altLang="en-US" sz="1050" dirty="0">
                  <a:latin typeface="SamsungOne-600C" panose="020B0706030303020204" pitchFamily="34" charset="0"/>
                  <a:ea typeface="SamsungOneKorean 400" panose="020B0503030303020204" pitchFamily="50" charset="-127"/>
                </a:endParaRPr>
              </a:p>
            </p:txBody>
          </p:sp>
          <p:sp>
            <p:nvSpPr>
              <p:cNvPr id="31" name="모서리가 둥근 직사각형 27">
                <a:extLst>
                  <a:ext uri="{FF2B5EF4-FFF2-40B4-BE49-F238E27FC236}">
                    <a16:creationId xmlns:a16="http://schemas.microsoft.com/office/drawing/2014/main" id="{A2331C56-1CA7-4814-9B24-A2EB194BC6DD}"/>
                  </a:ext>
                </a:extLst>
              </p:cNvPr>
              <p:cNvSpPr/>
              <p:nvPr/>
            </p:nvSpPr>
            <p:spPr>
              <a:xfrm>
                <a:off x="4078838" y="5662930"/>
                <a:ext cx="1217937" cy="334982"/>
              </a:xfrm>
              <a:prstGeom prst="roundRect">
                <a:avLst>
                  <a:gd name="adj" fmla="val 37728"/>
                </a:avLst>
              </a:prstGeom>
              <a:solidFill>
                <a:schemeClr val="bg1"/>
              </a:solidFill>
              <a:ln w="19050">
                <a:solidFill>
                  <a:srgbClr val="1F45BC"/>
                </a:solidFill>
              </a:ln>
            </p:spPr>
            <p:txBody>
              <a:bodyPr wrap="square">
                <a:spAutoFit/>
              </a:bodyPr>
              <a:lstStyle/>
              <a:p>
                <a:pPr algn="ctr"/>
                <a:r>
                  <a:rPr lang="vi-VN" altLang="ko-KR" sz="1050" dirty="0">
                    <a:solidFill>
                      <a:srgbClr val="1F45BC"/>
                    </a:solidFill>
                    <a:latin typeface="SamsungOne-600C" panose="020B0706030303020204" pitchFamily="34" charset="0"/>
                    <a:ea typeface="SamsungOne-600C" panose="020B0706030303020204" pitchFamily="34" charset="0"/>
                  </a:rPr>
                  <a:t>Xử lý</a:t>
                </a:r>
                <a:endParaRPr lang="ko-KR" altLang="en-US" sz="1050" dirty="0">
                  <a:latin typeface="SamsungOne-600C" panose="020B0706030303020204" pitchFamily="34" charset="0"/>
                  <a:ea typeface="SamsungOneKorean 400" panose="020B0503030303020204" pitchFamily="50" charset="-127"/>
                </a:endParaRPr>
              </a:p>
            </p:txBody>
          </p:sp>
          <p:cxnSp>
            <p:nvCxnSpPr>
              <p:cNvPr id="32" name="직선 연결선 31">
                <a:extLst>
                  <a:ext uri="{FF2B5EF4-FFF2-40B4-BE49-F238E27FC236}">
                    <a16:creationId xmlns:a16="http://schemas.microsoft.com/office/drawing/2014/main" id="{E720E7E9-3B41-4E6D-9F3C-BB217F39E4F3}"/>
                  </a:ext>
                </a:extLst>
              </p:cNvPr>
              <p:cNvCxnSpPr>
                <a:stCxn id="24" idx="2"/>
                <a:endCxn id="28" idx="0"/>
              </p:cNvCxnSpPr>
              <p:nvPr/>
            </p:nvCxnSpPr>
            <p:spPr>
              <a:xfrm flipH="1">
                <a:off x="3558374" y="4466410"/>
                <a:ext cx="1" cy="289676"/>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18FDE87F-908F-481C-B4A1-F3C1DC404FEF}"/>
                  </a:ext>
                </a:extLst>
              </p:cNvPr>
              <p:cNvCxnSpPr>
                <a:stCxn id="27" idx="4"/>
                <a:endCxn id="30" idx="0"/>
              </p:cNvCxnSpPr>
              <p:nvPr/>
            </p:nvCxnSpPr>
            <p:spPr>
              <a:xfrm>
                <a:off x="2438167" y="5499164"/>
                <a:ext cx="0" cy="163766"/>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F2CED9BE-05C3-4369-A676-A0AB2DA64F66}"/>
                  </a:ext>
                </a:extLst>
              </p:cNvPr>
              <p:cNvCxnSpPr>
                <a:stCxn id="29" idx="4"/>
                <a:endCxn id="31" idx="0"/>
              </p:cNvCxnSpPr>
              <p:nvPr/>
            </p:nvCxnSpPr>
            <p:spPr>
              <a:xfrm flipH="1">
                <a:off x="4687807" y="5499164"/>
                <a:ext cx="4106" cy="163766"/>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pic>
            <p:nvPicPr>
              <p:cNvPr id="35" name="그림 34">
                <a:extLst>
                  <a:ext uri="{FF2B5EF4-FFF2-40B4-BE49-F238E27FC236}">
                    <a16:creationId xmlns:a16="http://schemas.microsoft.com/office/drawing/2014/main" id="{DC817E2D-C350-4E6C-AB03-6D56AC2F2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28068">
                <a:off x="753781" y="4548534"/>
                <a:ext cx="1074426" cy="1247958"/>
              </a:xfrm>
              <a:prstGeom prst="rect">
                <a:avLst/>
              </a:prstGeom>
            </p:spPr>
          </p:pic>
          <p:grpSp>
            <p:nvGrpSpPr>
              <p:cNvPr id="36" name="그룹 35">
                <a:extLst>
                  <a:ext uri="{FF2B5EF4-FFF2-40B4-BE49-F238E27FC236}">
                    <a16:creationId xmlns:a16="http://schemas.microsoft.com/office/drawing/2014/main" id="{255654F9-C748-4F92-8A09-D7CC391368BB}"/>
                  </a:ext>
                </a:extLst>
              </p:cNvPr>
              <p:cNvGrpSpPr/>
              <p:nvPr/>
            </p:nvGrpSpPr>
            <p:grpSpPr>
              <a:xfrm>
                <a:off x="5941402" y="4580988"/>
                <a:ext cx="358556" cy="1105702"/>
                <a:chOff x="5722872" y="4582901"/>
                <a:chExt cx="530353" cy="1635487"/>
              </a:xfrm>
            </p:grpSpPr>
            <p:pic>
              <p:nvPicPr>
                <p:cNvPr id="47" name="그림 46">
                  <a:extLst>
                    <a:ext uri="{FF2B5EF4-FFF2-40B4-BE49-F238E27FC236}">
                      <a16:creationId xmlns:a16="http://schemas.microsoft.com/office/drawing/2014/main" id="{575D556F-6D3C-4186-9DCC-92BFDE22BB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2872" y="5688035"/>
                  <a:ext cx="530353" cy="530353"/>
                </a:xfrm>
                <a:prstGeom prst="rect">
                  <a:avLst/>
                </a:prstGeom>
              </p:spPr>
            </p:pic>
            <p:pic>
              <p:nvPicPr>
                <p:cNvPr id="48" name="그림 47">
                  <a:extLst>
                    <a:ext uri="{FF2B5EF4-FFF2-40B4-BE49-F238E27FC236}">
                      <a16:creationId xmlns:a16="http://schemas.microsoft.com/office/drawing/2014/main" id="{A5367739-EED3-4950-871B-0745ED392E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4396" y="5137793"/>
                  <a:ext cx="527305" cy="527305"/>
                </a:xfrm>
                <a:prstGeom prst="rect">
                  <a:avLst/>
                </a:prstGeom>
              </p:spPr>
            </p:pic>
            <p:pic>
              <p:nvPicPr>
                <p:cNvPr id="49" name="그림 48">
                  <a:extLst>
                    <a:ext uri="{FF2B5EF4-FFF2-40B4-BE49-F238E27FC236}">
                      <a16:creationId xmlns:a16="http://schemas.microsoft.com/office/drawing/2014/main" id="{1431E12A-EA1B-4EC1-8F9A-B41E1CA27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2872" y="4582901"/>
                  <a:ext cx="530353" cy="530353"/>
                </a:xfrm>
                <a:prstGeom prst="rect">
                  <a:avLst/>
                </a:prstGeom>
              </p:spPr>
            </p:pic>
          </p:grpSp>
          <p:grpSp>
            <p:nvGrpSpPr>
              <p:cNvPr id="37" name="그룹 36">
                <a:extLst>
                  <a:ext uri="{FF2B5EF4-FFF2-40B4-BE49-F238E27FC236}">
                    <a16:creationId xmlns:a16="http://schemas.microsoft.com/office/drawing/2014/main" id="{3B42120A-93BD-4542-A123-B071E451976D}"/>
                  </a:ext>
                </a:extLst>
              </p:cNvPr>
              <p:cNvGrpSpPr/>
              <p:nvPr/>
            </p:nvGrpSpPr>
            <p:grpSpPr>
              <a:xfrm>
                <a:off x="1728487" y="4760265"/>
                <a:ext cx="4169393" cy="747147"/>
                <a:chOff x="1728487" y="4760265"/>
                <a:chExt cx="4169393" cy="747147"/>
              </a:xfrm>
            </p:grpSpPr>
            <p:cxnSp>
              <p:nvCxnSpPr>
                <p:cNvPr id="42" name="직선 화살표 연결선 41">
                  <a:extLst>
                    <a:ext uri="{FF2B5EF4-FFF2-40B4-BE49-F238E27FC236}">
                      <a16:creationId xmlns:a16="http://schemas.microsoft.com/office/drawing/2014/main" id="{52446D92-310D-4592-9F8F-6DA55B1DE38C}"/>
                    </a:ext>
                  </a:extLst>
                </p:cNvPr>
                <p:cNvCxnSpPr/>
                <p:nvPr/>
              </p:nvCxnSpPr>
              <p:spPr>
                <a:xfrm>
                  <a:off x="2864739" y="5127625"/>
                  <a:ext cx="29385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45B4382E-3583-4FC8-AE27-C5E26CF21A27}"/>
                    </a:ext>
                  </a:extLst>
                </p:cNvPr>
                <p:cNvCxnSpPr/>
                <p:nvPr/>
              </p:nvCxnSpPr>
              <p:spPr>
                <a:xfrm>
                  <a:off x="3984192" y="5127625"/>
                  <a:ext cx="29385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8C8B8DA3-9900-4C21-A7F4-81CDD1E31AB4}"/>
                    </a:ext>
                  </a:extLst>
                </p:cNvPr>
                <p:cNvCxnSpPr/>
                <p:nvPr/>
              </p:nvCxnSpPr>
              <p:spPr>
                <a:xfrm>
                  <a:off x="1728487" y="5127625"/>
                  <a:ext cx="29385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C51C44FD-96EE-4019-93BF-A686E2D41063}"/>
                    </a:ext>
                  </a:extLst>
                </p:cNvPr>
                <p:cNvCxnSpPr/>
                <p:nvPr/>
              </p:nvCxnSpPr>
              <p:spPr>
                <a:xfrm>
                  <a:off x="5120447" y="5127625"/>
                  <a:ext cx="777433"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51">
                  <a:extLst>
                    <a:ext uri="{FF2B5EF4-FFF2-40B4-BE49-F238E27FC236}">
                      <a16:creationId xmlns:a16="http://schemas.microsoft.com/office/drawing/2014/main" id="{C8A86B83-E099-41D7-912B-D307BBD70B52}"/>
                    </a:ext>
                  </a:extLst>
                </p:cNvPr>
                <p:cNvCxnSpPr/>
                <p:nvPr/>
              </p:nvCxnSpPr>
              <p:spPr>
                <a:xfrm rot="10800000" flipV="1">
                  <a:off x="5875474" y="4760265"/>
                  <a:ext cx="12700" cy="747147"/>
                </a:xfrm>
                <a:prstGeom prst="bentConnector3">
                  <a:avLst>
                    <a:gd name="adj1" fmla="val 3540000"/>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그림 37">
                <a:extLst>
                  <a:ext uri="{FF2B5EF4-FFF2-40B4-BE49-F238E27FC236}">
                    <a16:creationId xmlns:a16="http://schemas.microsoft.com/office/drawing/2014/main" id="{B9C30883-1555-44EE-82D3-931088200B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61212" y="4820300"/>
                <a:ext cx="571406" cy="589838"/>
              </a:xfrm>
              <a:prstGeom prst="rect">
                <a:avLst/>
              </a:prstGeom>
            </p:spPr>
          </p:pic>
          <p:pic>
            <p:nvPicPr>
              <p:cNvPr id="39" name="그림 38">
                <a:extLst>
                  <a:ext uri="{FF2B5EF4-FFF2-40B4-BE49-F238E27FC236}">
                    <a16:creationId xmlns:a16="http://schemas.microsoft.com/office/drawing/2014/main" id="{A64F0B3A-8138-4670-9F61-4E8D0738B5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774" y="4810454"/>
                <a:ext cx="571406" cy="587205"/>
              </a:xfrm>
              <a:prstGeom prst="rect">
                <a:avLst/>
              </a:prstGeom>
            </p:spPr>
          </p:pic>
          <p:pic>
            <p:nvPicPr>
              <p:cNvPr id="40" name="그림 39">
                <a:extLst>
                  <a:ext uri="{FF2B5EF4-FFF2-40B4-BE49-F238E27FC236}">
                    <a16:creationId xmlns:a16="http://schemas.microsoft.com/office/drawing/2014/main" id="{0EFE33C2-DC5E-4A83-9A6A-E962313E6C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55010" y="4842101"/>
                <a:ext cx="601785" cy="502696"/>
              </a:xfrm>
              <a:prstGeom prst="rect">
                <a:avLst/>
              </a:prstGeom>
            </p:spPr>
          </p:pic>
          <p:sp>
            <p:nvSpPr>
              <p:cNvPr id="41" name="직사각형 40">
                <a:extLst>
                  <a:ext uri="{FF2B5EF4-FFF2-40B4-BE49-F238E27FC236}">
                    <a16:creationId xmlns:a16="http://schemas.microsoft.com/office/drawing/2014/main" id="{6B40C7F8-B51E-41D0-8B9C-03A5331F45FB}"/>
                  </a:ext>
                </a:extLst>
              </p:cNvPr>
              <p:cNvSpPr/>
              <p:nvPr/>
            </p:nvSpPr>
            <p:spPr>
              <a:xfrm>
                <a:off x="1894403" y="4419218"/>
                <a:ext cx="1426994" cy="338554"/>
              </a:xfrm>
              <a:prstGeom prst="rect">
                <a:avLst/>
              </a:prstGeom>
            </p:spPr>
            <p:txBody>
              <a:bodyPr wrap="none">
                <a:spAutoFit/>
              </a:bodyPr>
              <a:lstStyle/>
              <a:p>
                <a:r>
                  <a:rPr lang="en-US" altLang="ko-KR" sz="800" dirty="0">
                    <a:solidFill>
                      <a:srgbClr val="1F45BC"/>
                    </a:solidFill>
                    <a:latin typeface="SamsungOne-600C" panose="020B0706030303020204" pitchFamily="34" charset="0"/>
                    <a:ea typeface="SamsungOne-600C" panose="020B0706030303020204" pitchFamily="34" charset="0"/>
                  </a:rPr>
                  <a:t>-</a:t>
                </a:r>
                <a:r>
                  <a:rPr lang="en-US" altLang="ko-KR" sz="800" dirty="0" err="1">
                    <a:solidFill>
                      <a:srgbClr val="1F45BC"/>
                    </a:solidFill>
                    <a:latin typeface="SamsungOne-600C" panose="020B0706030303020204" pitchFamily="34" charset="0"/>
                    <a:ea typeface="SamsungOne-600C" panose="020B0706030303020204" pitchFamily="34" charset="0"/>
                  </a:rPr>
                  <a:t>Đầu</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ra</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không</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xác</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định</a:t>
                </a:r>
                <a:endParaRPr lang="en-US" altLang="ko-KR" sz="800" dirty="0">
                  <a:solidFill>
                    <a:srgbClr val="1F45BC"/>
                  </a:solidFill>
                  <a:latin typeface="SamsungOne-600C" panose="020B0706030303020204" pitchFamily="34" charset="0"/>
                  <a:ea typeface="SamsungOne-600C" panose="020B0706030303020204" pitchFamily="34" charset="0"/>
                </a:endParaRPr>
              </a:p>
              <a:p>
                <a:r>
                  <a:rPr lang="en-US" altLang="ko-KR" sz="800" dirty="0">
                    <a:solidFill>
                      <a:srgbClr val="1F45BC"/>
                    </a:solidFill>
                    <a:latin typeface="SamsungOne-600C" panose="020B0706030303020204" pitchFamily="34" charset="0"/>
                    <a:ea typeface="SamsungOne-600C" panose="020B0706030303020204" pitchFamily="34" charset="0"/>
                  </a:rPr>
                  <a:t>-</a:t>
                </a:r>
                <a:r>
                  <a:rPr lang="en-US" altLang="ko-KR" sz="800" dirty="0" err="1">
                    <a:solidFill>
                      <a:srgbClr val="1F45BC"/>
                    </a:solidFill>
                    <a:latin typeface="SamsungOne-600C" panose="020B0706030303020204" pitchFamily="34" charset="0"/>
                    <a:ea typeface="SamsungOne-600C" panose="020B0706030303020204" pitchFamily="34" charset="0"/>
                  </a:rPr>
                  <a:t>Không</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có</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tập</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dữ</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liệu</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đào</a:t>
                </a:r>
                <a:r>
                  <a:rPr lang="en-US" altLang="ko-KR" sz="800" dirty="0">
                    <a:solidFill>
                      <a:srgbClr val="1F45BC"/>
                    </a:solidFill>
                    <a:latin typeface="SamsungOne-600C" panose="020B0706030303020204" pitchFamily="34" charset="0"/>
                    <a:ea typeface="SamsungOne-600C" panose="020B0706030303020204" pitchFamily="34" charset="0"/>
                  </a:rPr>
                  <a:t> </a:t>
                </a:r>
                <a:r>
                  <a:rPr lang="en-US" altLang="ko-KR" sz="800" dirty="0" err="1">
                    <a:solidFill>
                      <a:srgbClr val="1F45BC"/>
                    </a:solidFill>
                    <a:latin typeface="SamsungOne-600C" panose="020B0706030303020204" pitchFamily="34" charset="0"/>
                    <a:ea typeface="SamsungOne-600C" panose="020B0706030303020204" pitchFamily="34" charset="0"/>
                  </a:rPr>
                  <a:t>tạo</a:t>
                </a:r>
                <a:endParaRPr lang="ko-KR" altLang="en-US" sz="800" dirty="0">
                  <a:latin typeface="SamsungOneKorean 400" panose="020B0503030303020204" pitchFamily="50" charset="-127"/>
                  <a:ea typeface="SamsungOneKorean 400" panose="020B0503030303020204" pitchFamily="50" charset="-127"/>
                </a:endParaRPr>
              </a:p>
            </p:txBody>
          </p:sp>
        </p:grpSp>
        <p:grpSp>
          <p:nvGrpSpPr>
            <p:cNvPr id="15" name="그룹 14">
              <a:extLst>
                <a:ext uri="{FF2B5EF4-FFF2-40B4-BE49-F238E27FC236}">
                  <a16:creationId xmlns:a16="http://schemas.microsoft.com/office/drawing/2014/main" id="{99B8A417-1A68-4C5F-B332-A9C6632DB458}"/>
                </a:ext>
              </a:extLst>
            </p:cNvPr>
            <p:cNvGrpSpPr/>
            <p:nvPr/>
          </p:nvGrpSpPr>
          <p:grpSpPr>
            <a:xfrm>
              <a:off x="6992416" y="4247697"/>
              <a:ext cx="1829358" cy="2025139"/>
              <a:chOff x="7005116" y="4247697"/>
              <a:chExt cx="1829358" cy="2025139"/>
            </a:xfrm>
          </p:grpSpPr>
          <p:sp>
            <p:nvSpPr>
              <p:cNvPr id="19" name="직사각형 18">
                <a:extLst>
                  <a:ext uri="{FF2B5EF4-FFF2-40B4-BE49-F238E27FC236}">
                    <a16:creationId xmlns:a16="http://schemas.microsoft.com/office/drawing/2014/main" id="{8F75B770-7C9B-4B76-82C4-B6D72EEDC4AC}"/>
                  </a:ext>
                </a:extLst>
              </p:cNvPr>
              <p:cNvSpPr/>
              <p:nvPr/>
            </p:nvSpPr>
            <p:spPr>
              <a:xfrm>
                <a:off x="7272115" y="4247697"/>
                <a:ext cx="1260281" cy="253916"/>
              </a:xfrm>
              <a:prstGeom prst="rect">
                <a:avLst/>
              </a:prstGeom>
            </p:spPr>
            <p:txBody>
              <a:bodyPr wrap="none">
                <a:spAutoFit/>
              </a:bodyPr>
              <a:lstStyle/>
              <a:p>
                <a:r>
                  <a:rPr lang="en-US" altLang="ko-KR" sz="1050" dirty="0" err="1">
                    <a:solidFill>
                      <a:srgbClr val="1F45BC"/>
                    </a:solidFill>
                    <a:latin typeface="SamsungOne-600C" panose="020B0706030303020204" pitchFamily="34" charset="0"/>
                    <a:ea typeface="SamsungOne-600C" panose="020B0706030303020204" pitchFamily="34" charset="0"/>
                  </a:rPr>
                  <a:t>học</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không</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giám</a:t>
                </a:r>
                <a:r>
                  <a:rPr lang="en-US" altLang="ko-KR" sz="1050" dirty="0">
                    <a:solidFill>
                      <a:srgbClr val="1F45BC"/>
                    </a:solidFill>
                    <a:latin typeface="SamsungOne-600C" panose="020B0706030303020204" pitchFamily="34" charset="0"/>
                    <a:ea typeface="SamsungOne-600C" panose="020B0706030303020204" pitchFamily="34" charset="0"/>
                  </a:rPr>
                  <a:t> </a:t>
                </a:r>
                <a:r>
                  <a:rPr lang="en-US" altLang="ko-KR" sz="1050" dirty="0" err="1">
                    <a:solidFill>
                      <a:srgbClr val="1F45BC"/>
                    </a:solidFill>
                    <a:latin typeface="SamsungOne-600C" panose="020B0706030303020204" pitchFamily="34" charset="0"/>
                    <a:ea typeface="SamsungOne-600C" panose="020B0706030303020204" pitchFamily="34" charset="0"/>
                  </a:rPr>
                  <a:t>sát</a:t>
                </a:r>
                <a:endParaRPr lang="ko-KR" altLang="en-US" sz="1050" dirty="0">
                  <a:solidFill>
                    <a:srgbClr val="1F45BC"/>
                  </a:solidFill>
                  <a:latin typeface="SamsungOne-600C" panose="020B0706030303020204" pitchFamily="34" charset="0"/>
                  <a:ea typeface="SamsungOne-600C" panose="020B0706030303020204" pitchFamily="34" charset="0"/>
                </a:endParaRPr>
              </a:p>
            </p:txBody>
          </p:sp>
          <p:sp>
            <p:nvSpPr>
              <p:cNvPr id="20" name="직사각형 19">
                <a:extLst>
                  <a:ext uri="{FF2B5EF4-FFF2-40B4-BE49-F238E27FC236}">
                    <a16:creationId xmlns:a16="http://schemas.microsoft.com/office/drawing/2014/main" id="{D9E52536-6741-4D98-91FD-7DCB1EE36D8A}"/>
                  </a:ext>
                </a:extLst>
              </p:cNvPr>
              <p:cNvSpPr/>
              <p:nvPr/>
            </p:nvSpPr>
            <p:spPr>
              <a:xfrm>
                <a:off x="7005116" y="5173427"/>
                <a:ext cx="290464" cy="215444"/>
              </a:xfrm>
              <a:prstGeom prst="rect">
                <a:avLst/>
              </a:prstGeom>
            </p:spPr>
            <p:txBody>
              <a:bodyPr wrap="none">
                <a:spAutoFit/>
              </a:bodyPr>
              <a:lstStyle/>
              <a:p>
                <a:r>
                  <a:rPr lang="en-US" altLang="ko-KR" sz="800" dirty="0">
                    <a:solidFill>
                      <a:srgbClr val="1F45BC"/>
                    </a:solidFill>
                    <a:latin typeface="SamsungOne-600C" panose="020B0706030303020204" pitchFamily="34" charset="0"/>
                    <a:ea typeface="SamsungOne-600C" panose="020B0706030303020204" pitchFamily="34" charset="0"/>
                  </a:rPr>
                  <a:t>X2</a:t>
                </a:r>
                <a:endParaRPr lang="ko-KR" altLang="en-US" sz="800" dirty="0">
                  <a:latin typeface="SamsungOneKorean 400" panose="020B0503030303020204" pitchFamily="50" charset="-127"/>
                  <a:ea typeface="SamsungOneKorean 400" panose="020B0503030303020204" pitchFamily="50" charset="-127"/>
                </a:endParaRPr>
              </a:p>
            </p:txBody>
          </p:sp>
          <p:sp>
            <p:nvSpPr>
              <p:cNvPr id="21" name="직사각형 20">
                <a:extLst>
                  <a:ext uri="{FF2B5EF4-FFF2-40B4-BE49-F238E27FC236}">
                    <a16:creationId xmlns:a16="http://schemas.microsoft.com/office/drawing/2014/main" id="{004E5602-F081-4340-B3B1-17AE151EC67E}"/>
                  </a:ext>
                </a:extLst>
              </p:cNvPr>
              <p:cNvSpPr/>
              <p:nvPr/>
            </p:nvSpPr>
            <p:spPr>
              <a:xfrm>
                <a:off x="7911759" y="6057392"/>
                <a:ext cx="282450" cy="215444"/>
              </a:xfrm>
              <a:prstGeom prst="rect">
                <a:avLst/>
              </a:prstGeom>
            </p:spPr>
            <p:txBody>
              <a:bodyPr wrap="none">
                <a:spAutoFit/>
              </a:bodyPr>
              <a:lstStyle/>
              <a:p>
                <a:r>
                  <a:rPr lang="en-US" altLang="ko-KR" sz="800" dirty="0">
                    <a:solidFill>
                      <a:srgbClr val="1F45BC"/>
                    </a:solidFill>
                    <a:latin typeface="SamsungOne-600C" panose="020B0706030303020204" pitchFamily="34" charset="0"/>
                    <a:ea typeface="SamsungOne-600C" panose="020B0706030303020204" pitchFamily="34" charset="0"/>
                  </a:rPr>
                  <a:t>X1</a:t>
                </a:r>
                <a:endParaRPr lang="ko-KR" altLang="en-US" sz="800" dirty="0">
                  <a:latin typeface="SamsungOneKorean 400" panose="020B0503030303020204" pitchFamily="50" charset="-127"/>
                  <a:ea typeface="SamsungOneKorean 400" panose="020B0503030303020204" pitchFamily="50" charset="-127"/>
                </a:endParaRPr>
              </a:p>
            </p:txBody>
          </p:sp>
          <p:pic>
            <p:nvPicPr>
              <p:cNvPr id="22" name="그림 21">
                <a:extLst>
                  <a:ext uri="{FF2B5EF4-FFF2-40B4-BE49-F238E27FC236}">
                    <a16:creationId xmlns:a16="http://schemas.microsoft.com/office/drawing/2014/main" id="{50831171-9DE3-4441-B060-292D39A0A4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5118" y="4462981"/>
                <a:ext cx="1609356" cy="1634052"/>
              </a:xfrm>
              <a:prstGeom prst="rect">
                <a:avLst/>
              </a:prstGeom>
            </p:spPr>
          </p:pic>
        </p:grpSp>
        <p:cxnSp>
          <p:nvCxnSpPr>
            <p:cNvPr id="16" name="꺾인 연결선 67">
              <a:extLst>
                <a:ext uri="{FF2B5EF4-FFF2-40B4-BE49-F238E27FC236}">
                  <a16:creationId xmlns:a16="http://schemas.microsoft.com/office/drawing/2014/main" id="{1978BDA3-32D2-41E3-A618-98D0A4F8CF13}"/>
                </a:ext>
              </a:extLst>
            </p:cNvPr>
            <p:cNvCxnSpPr>
              <a:stCxn id="49" idx="3"/>
            </p:cNvCxnSpPr>
            <p:nvPr/>
          </p:nvCxnSpPr>
          <p:spPr>
            <a:xfrm>
              <a:off x="6544433" y="4826941"/>
              <a:ext cx="909129" cy="738898"/>
            </a:xfrm>
            <a:prstGeom prst="bentConnector3">
              <a:avLst/>
            </a:prstGeom>
            <a:ln w="19050">
              <a:solidFill>
                <a:srgbClr val="724EC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 70">
              <a:extLst>
                <a:ext uri="{FF2B5EF4-FFF2-40B4-BE49-F238E27FC236}">
                  <a16:creationId xmlns:a16="http://schemas.microsoft.com/office/drawing/2014/main" id="{3532BC59-19A4-4FED-AF2E-15239D52DFB6}"/>
                </a:ext>
              </a:extLst>
            </p:cNvPr>
            <p:cNvCxnSpPr>
              <a:stCxn id="48" idx="3"/>
            </p:cNvCxnSpPr>
            <p:nvPr/>
          </p:nvCxnSpPr>
          <p:spPr>
            <a:xfrm flipV="1">
              <a:off x="6543402" y="5006218"/>
              <a:ext cx="1355657" cy="194838"/>
            </a:xfrm>
            <a:prstGeom prst="bentConnector3">
              <a:avLst>
                <a:gd name="adj1" fmla="val 15026"/>
              </a:avLst>
            </a:prstGeom>
            <a:ln w="19050">
              <a:solidFill>
                <a:srgbClr val="4D9DE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 74">
              <a:extLst>
                <a:ext uri="{FF2B5EF4-FFF2-40B4-BE49-F238E27FC236}">
                  <a16:creationId xmlns:a16="http://schemas.microsoft.com/office/drawing/2014/main" id="{D38D0A82-39CE-4DB2-96B4-AC4E274426BA}"/>
                </a:ext>
              </a:extLst>
            </p:cNvPr>
            <p:cNvCxnSpPr>
              <a:stCxn id="47" idx="3"/>
            </p:cNvCxnSpPr>
            <p:nvPr/>
          </p:nvCxnSpPr>
          <p:spPr>
            <a:xfrm>
              <a:off x="6544433" y="5574088"/>
              <a:ext cx="1659344" cy="278072"/>
            </a:xfrm>
            <a:prstGeom prst="bentConnector3">
              <a:avLst>
                <a:gd name="adj1" fmla="val 16324"/>
              </a:avLst>
            </a:prstGeom>
            <a:ln w="19050">
              <a:solidFill>
                <a:srgbClr val="3B6AD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0307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[Lab6]</a:t>
            </a:r>
          </a:p>
          <a:p>
            <a:r>
              <a:rPr lang="en-US" altLang="ko-KR" sz="2800" dirty="0" err="1">
                <a:latin typeface="iCiel Samsung Sharp Sans Bold" pitchFamily="2" charset="0"/>
                <a:ea typeface="iCiel Samsung Sharp Sans Bold" pitchFamily="2" charset="0"/>
                <a:cs typeface="iCiel Samsung Sharp Sans Bold" pitchFamily="2" charset="0"/>
              </a:rPr>
              <a:t>Xây</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dựng</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mô</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hình</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hồi</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quy</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tuyến</a:t>
            </a:r>
            <a:r>
              <a:rPr lang="en-US" altLang="ko-KR" sz="2800" dirty="0">
                <a:latin typeface="iCiel Samsung Sharp Sans Bold" pitchFamily="2" charset="0"/>
                <a:ea typeface="iCiel Samsung Sharp Sans Bold" pitchFamily="2" charset="0"/>
                <a:cs typeface="iCiel Samsung Sharp Sans Bold" pitchFamily="2" charset="0"/>
              </a:rPr>
              <a:t> </a:t>
            </a:r>
            <a:r>
              <a:rPr lang="en-US" altLang="ko-KR" sz="2800" dirty="0" err="1">
                <a:latin typeface="iCiel Samsung Sharp Sans Bold" pitchFamily="2" charset="0"/>
                <a:ea typeface="iCiel Samsung Sharp Sans Bold" pitchFamily="2" charset="0"/>
                <a:cs typeface="iCiel Samsung Sharp Sans Bold" pitchFamily="2" charset="0"/>
              </a:rPr>
              <a:t>tính</a:t>
            </a:r>
            <a:endParaRPr lang="en-US" altLang="ko-KR" sz="2800" dirty="0">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355824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Học tăng cường</a:t>
            </a:r>
            <a:endParaRPr lang="en" altLang="ko-KR" dirty="0">
              <a:latin typeface="iCiel Samsung Sharp Sans Bold" pitchFamily="2" charset="0"/>
              <a:ea typeface="iCiel Samsung Sharp Sans Bold" pitchFamily="2" charset="0"/>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3564632"/>
          </a:xfrm>
        </p:spPr>
        <p:txBody>
          <a:bodyPr/>
          <a:lstStyle/>
          <a:p>
            <a:r>
              <a:rPr lang="vi-VN" altLang="ko-KR" dirty="0"/>
              <a:t>Học tăng cường nhằm mục đích cải thiện hiệu suất của hệ thống (tác nhân) bằng cách tương tác với môi trường</a:t>
            </a:r>
            <a:endParaRPr lang="en-US" altLang="ko-KR" dirty="0"/>
          </a:p>
          <a:p>
            <a:r>
              <a:rPr lang="vi-VN" altLang="ko-KR" dirty="0"/>
              <a:t>Các đại lý tương tác với môi trường của họ để tìm hiểu một tập hợp các hành vi giúp tối đa hóa phần thưởng của họ thông qua học tập tăng cường</a:t>
            </a:r>
            <a:endParaRPr lang="en-US" altLang="ko-KR" dirty="0"/>
          </a:p>
          <a:p>
            <a:pPr lvl="1"/>
            <a:r>
              <a:rPr lang="vi-VN" altLang="ko-KR" dirty="0"/>
              <a:t>Phương pháp thử và sai thăm dò</a:t>
            </a:r>
          </a:p>
          <a:p>
            <a:pPr lvl="1"/>
            <a:r>
              <a:rPr lang="vi-VN" altLang="ko-KR" dirty="0"/>
              <a:t>Áp dụng cho trò chơi</a:t>
            </a:r>
            <a:endParaRPr lang="en-US" altLang="ko-KR" dirty="0"/>
          </a:p>
          <a:p>
            <a:pPr marL="0" indent="0">
              <a:buNone/>
            </a:pPr>
            <a:endParaRPr lang="en-US" altLang="ko-KR" dirty="0"/>
          </a:p>
        </p:txBody>
      </p:sp>
      <p:sp>
        <p:nvSpPr>
          <p:cNvPr id="27" name="모서리가 둥근 직사각형 10">
            <a:extLst>
              <a:ext uri="{FF2B5EF4-FFF2-40B4-BE49-F238E27FC236}">
                <a16:creationId xmlns:a16="http://schemas.microsoft.com/office/drawing/2014/main" id="{B90A3664-953E-4CD4-9253-ECF4DB361D9C}"/>
              </a:ext>
            </a:extLst>
          </p:cNvPr>
          <p:cNvSpPr/>
          <p:nvPr/>
        </p:nvSpPr>
        <p:spPr>
          <a:xfrm>
            <a:off x="5345618" y="3258794"/>
            <a:ext cx="1253939" cy="306467"/>
          </a:xfrm>
          <a:prstGeom prst="roundRect">
            <a:avLst/>
          </a:prstGeom>
          <a:solidFill>
            <a:srgbClr val="1F45BC"/>
          </a:solidFill>
          <a:ln w="19050">
            <a:solidFill>
              <a:srgbClr val="1F45BC"/>
            </a:solidFill>
          </a:ln>
        </p:spPr>
        <p:txBody>
          <a:bodyPr wrap="square">
            <a:spAutoFit/>
          </a:bodyPr>
          <a:lstStyle/>
          <a:p>
            <a:r>
              <a:rPr lang="en-US" altLang="ko-KR" sz="1200" dirty="0">
                <a:solidFill>
                  <a:schemeClr val="bg1"/>
                </a:solidFill>
                <a:latin typeface="SamsungOne-600C" panose="020B0706030303020204" pitchFamily="34" charset="0"/>
                <a:ea typeface="SamsungOne-600C" panose="020B0706030303020204" pitchFamily="34" charset="0"/>
              </a:rPr>
              <a:t>       </a:t>
            </a:r>
            <a:r>
              <a:rPr lang="vi-VN" altLang="ko-KR" sz="1200" dirty="0">
                <a:solidFill>
                  <a:schemeClr val="bg1"/>
                </a:solidFill>
                <a:latin typeface="SamsungOne-600C" panose="020B0706030303020204" pitchFamily="34" charset="0"/>
                <a:ea typeface="SamsungOne-600C" panose="020B0706030303020204" pitchFamily="34" charset="0"/>
              </a:rPr>
              <a:t>Đại lý</a:t>
            </a:r>
            <a:endParaRPr lang="ko-KR" altLang="en-US" sz="1200" dirty="0">
              <a:solidFill>
                <a:schemeClr val="bg1"/>
              </a:solidFill>
              <a:latin typeface="SamsungOne-600C" panose="020B0706030303020204" pitchFamily="34" charset="0"/>
              <a:ea typeface="SamsungOneKorean 400" panose="020B0503030303020204" pitchFamily="50" charset="-127"/>
            </a:endParaRPr>
          </a:p>
        </p:txBody>
      </p:sp>
      <p:sp>
        <p:nvSpPr>
          <p:cNvPr id="28" name="모서리가 둥근 직사각형 12">
            <a:extLst>
              <a:ext uri="{FF2B5EF4-FFF2-40B4-BE49-F238E27FC236}">
                <a16:creationId xmlns:a16="http://schemas.microsoft.com/office/drawing/2014/main" id="{BE2E1286-7C9C-4B70-9777-BE374722D3CA}"/>
              </a:ext>
            </a:extLst>
          </p:cNvPr>
          <p:cNvSpPr/>
          <p:nvPr/>
        </p:nvSpPr>
        <p:spPr>
          <a:xfrm>
            <a:off x="5227269" y="3857664"/>
            <a:ext cx="928091" cy="532031"/>
          </a:xfrm>
          <a:prstGeom prst="roundRect">
            <a:avLst>
              <a:gd name="adj" fmla="val 37728"/>
            </a:avLst>
          </a:prstGeom>
          <a:solidFill>
            <a:schemeClr val="bg1"/>
          </a:solidFill>
          <a:ln w="19050">
            <a:solidFill>
              <a:srgbClr val="65A1FE"/>
            </a:solidFill>
          </a:ln>
        </p:spPr>
        <p:txBody>
          <a:bodyPr wrap="square">
            <a:spAutoFit/>
          </a:bodyPr>
          <a:lstStyle/>
          <a:p>
            <a:r>
              <a:rPr lang="vi-VN" altLang="ko-KR" sz="1050" dirty="0">
                <a:solidFill>
                  <a:srgbClr val="65A1FE"/>
                </a:solidFill>
                <a:latin typeface="SamsungOne-600C" panose="020B0706030303020204" pitchFamily="34" charset="0"/>
                <a:ea typeface="SamsungOne-600C" panose="020B0706030303020204" pitchFamily="34" charset="0"/>
              </a:rPr>
              <a:t>Phần thưởng</a:t>
            </a:r>
            <a:endParaRPr lang="ko-KR" altLang="en-US" sz="1050" dirty="0">
              <a:solidFill>
                <a:srgbClr val="65A1FE"/>
              </a:solidFill>
              <a:latin typeface="SamsungOne-600C" panose="020B0706030303020204" pitchFamily="34" charset="0"/>
              <a:ea typeface="SamsungOneKorean 400" panose="020B0503030303020204" pitchFamily="50" charset="-127"/>
            </a:endParaRPr>
          </a:p>
        </p:txBody>
      </p:sp>
      <p:sp>
        <p:nvSpPr>
          <p:cNvPr id="29" name="모서리가 둥근 직사각형 13">
            <a:extLst>
              <a:ext uri="{FF2B5EF4-FFF2-40B4-BE49-F238E27FC236}">
                <a16:creationId xmlns:a16="http://schemas.microsoft.com/office/drawing/2014/main" id="{F041ED2B-8829-44D6-949A-5F4DC97C667F}"/>
              </a:ext>
            </a:extLst>
          </p:cNvPr>
          <p:cNvSpPr/>
          <p:nvPr/>
        </p:nvSpPr>
        <p:spPr>
          <a:xfrm>
            <a:off x="4449618" y="3857664"/>
            <a:ext cx="739396" cy="532031"/>
          </a:xfrm>
          <a:prstGeom prst="roundRect">
            <a:avLst>
              <a:gd name="adj" fmla="val 37728"/>
            </a:avLst>
          </a:prstGeom>
          <a:noFill/>
          <a:ln w="19050">
            <a:noFill/>
          </a:ln>
        </p:spPr>
        <p:txBody>
          <a:bodyPr wrap="square">
            <a:spAutoFit/>
          </a:bodyPr>
          <a:lstStyle/>
          <a:p>
            <a:pPr algn="ctr"/>
            <a:r>
              <a:rPr lang="vi-VN" altLang="ko-KR" sz="1050" dirty="0">
                <a:solidFill>
                  <a:srgbClr val="724EC6"/>
                </a:solidFill>
                <a:latin typeface="SamsungOne-600C" panose="020B0706030303020204" pitchFamily="34" charset="0"/>
                <a:ea typeface="SamsungOne-600C" panose="020B0706030303020204" pitchFamily="34" charset="0"/>
              </a:rPr>
              <a:t>Trạng thái</a:t>
            </a:r>
            <a:endParaRPr lang="ko-KR" altLang="en-US" sz="1050" dirty="0">
              <a:solidFill>
                <a:srgbClr val="724EC6"/>
              </a:solidFill>
              <a:latin typeface="SamsungOne-600C" panose="020B0706030303020204" pitchFamily="34" charset="0"/>
              <a:ea typeface="SamsungOneKorean 400" panose="020B0503030303020204" pitchFamily="50" charset="-127"/>
            </a:endParaRPr>
          </a:p>
        </p:txBody>
      </p:sp>
      <p:sp>
        <p:nvSpPr>
          <p:cNvPr id="30" name="모서리가 둥근 직사각형 14">
            <a:extLst>
              <a:ext uri="{FF2B5EF4-FFF2-40B4-BE49-F238E27FC236}">
                <a16:creationId xmlns:a16="http://schemas.microsoft.com/office/drawing/2014/main" id="{73934F82-43CB-4316-A9FC-0B2C65FDD0F0}"/>
              </a:ext>
            </a:extLst>
          </p:cNvPr>
          <p:cNvSpPr/>
          <p:nvPr/>
        </p:nvSpPr>
        <p:spPr>
          <a:xfrm>
            <a:off x="6715619" y="3857664"/>
            <a:ext cx="739396" cy="532031"/>
          </a:xfrm>
          <a:prstGeom prst="roundRect">
            <a:avLst>
              <a:gd name="adj" fmla="val 37728"/>
            </a:avLst>
          </a:prstGeom>
          <a:noFill/>
          <a:ln w="19050">
            <a:noFill/>
          </a:ln>
        </p:spPr>
        <p:txBody>
          <a:bodyPr wrap="square">
            <a:spAutoFit/>
          </a:bodyPr>
          <a:lstStyle/>
          <a:p>
            <a:pPr algn="ctr"/>
            <a:r>
              <a:rPr lang="vi-VN" altLang="ko-KR" sz="1050" dirty="0">
                <a:solidFill>
                  <a:srgbClr val="4D9DE2"/>
                </a:solidFill>
                <a:latin typeface="SamsungOne-600C" panose="020B0706030303020204" pitchFamily="34" charset="0"/>
                <a:ea typeface="SamsungOne-600C" panose="020B0706030303020204" pitchFamily="34" charset="0"/>
              </a:rPr>
              <a:t>Hành động</a:t>
            </a:r>
            <a:endParaRPr lang="ko-KR" altLang="en-US" sz="1050" dirty="0">
              <a:solidFill>
                <a:srgbClr val="4D9DE2"/>
              </a:solidFill>
              <a:latin typeface="SamsungOne-600C" panose="020B0706030303020204" pitchFamily="34" charset="0"/>
              <a:ea typeface="SamsungOneKorean 400" panose="020B0503030303020204" pitchFamily="50" charset="-127"/>
            </a:endParaRPr>
          </a:p>
        </p:txBody>
      </p:sp>
      <p:cxnSp>
        <p:nvCxnSpPr>
          <p:cNvPr id="31" name="꺾인 연결선 18">
            <a:extLst>
              <a:ext uri="{FF2B5EF4-FFF2-40B4-BE49-F238E27FC236}">
                <a16:creationId xmlns:a16="http://schemas.microsoft.com/office/drawing/2014/main" id="{4021DC11-6061-4185-A377-CD83C6CF3535}"/>
              </a:ext>
            </a:extLst>
          </p:cNvPr>
          <p:cNvCxnSpPr/>
          <p:nvPr/>
        </p:nvCxnSpPr>
        <p:spPr>
          <a:xfrm>
            <a:off x="6599557" y="3412028"/>
            <a:ext cx="4762" cy="1179835"/>
          </a:xfrm>
          <a:prstGeom prst="bentConnector3">
            <a:avLst>
              <a:gd name="adj1" fmla="val 4900504"/>
            </a:avLst>
          </a:prstGeom>
          <a:ln w="19050">
            <a:solidFill>
              <a:srgbClr val="4D9DE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 44">
            <a:extLst>
              <a:ext uri="{FF2B5EF4-FFF2-40B4-BE49-F238E27FC236}">
                <a16:creationId xmlns:a16="http://schemas.microsoft.com/office/drawing/2014/main" id="{95973203-B094-4330-8773-EEE89FF4DAFF}"/>
              </a:ext>
            </a:extLst>
          </p:cNvPr>
          <p:cNvCxnSpPr/>
          <p:nvPr/>
        </p:nvCxnSpPr>
        <p:spPr>
          <a:xfrm rot="10800000">
            <a:off x="5321803" y="3340885"/>
            <a:ext cx="76202" cy="1189361"/>
          </a:xfrm>
          <a:prstGeom prst="bentConnector3">
            <a:avLst>
              <a:gd name="adj1" fmla="val 287495"/>
            </a:avLst>
          </a:prstGeom>
          <a:ln w="19050">
            <a:solidFill>
              <a:srgbClr val="65A1F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 49">
            <a:extLst>
              <a:ext uri="{FF2B5EF4-FFF2-40B4-BE49-F238E27FC236}">
                <a16:creationId xmlns:a16="http://schemas.microsoft.com/office/drawing/2014/main" id="{2ADB67C0-A23D-4F82-93F4-98FCB18FF72E}"/>
              </a:ext>
            </a:extLst>
          </p:cNvPr>
          <p:cNvCxnSpPr/>
          <p:nvPr/>
        </p:nvCxnSpPr>
        <p:spPr>
          <a:xfrm rot="10800000">
            <a:off x="5320865" y="3497870"/>
            <a:ext cx="76202" cy="1189361"/>
          </a:xfrm>
          <a:prstGeom prst="bentConnector3">
            <a:avLst>
              <a:gd name="adj1" fmla="val 449991"/>
            </a:avLst>
          </a:prstGeom>
          <a:ln w="19050">
            <a:solidFill>
              <a:srgbClr val="724EC6"/>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11">
            <a:extLst>
              <a:ext uri="{FF2B5EF4-FFF2-40B4-BE49-F238E27FC236}">
                <a16:creationId xmlns:a16="http://schemas.microsoft.com/office/drawing/2014/main" id="{CE2BC6F9-11ED-41B0-844C-759C6BBF9EFF}"/>
              </a:ext>
            </a:extLst>
          </p:cNvPr>
          <p:cNvSpPr/>
          <p:nvPr/>
        </p:nvSpPr>
        <p:spPr>
          <a:xfrm>
            <a:off x="5350380" y="4438629"/>
            <a:ext cx="1253939" cy="306467"/>
          </a:xfrm>
          <a:prstGeom prst="roundRect">
            <a:avLst/>
          </a:prstGeom>
          <a:solidFill>
            <a:srgbClr val="1F45BC"/>
          </a:solidFill>
          <a:ln w="19050">
            <a:solidFill>
              <a:srgbClr val="1F45BC"/>
            </a:solidFill>
          </a:ln>
        </p:spPr>
        <p:txBody>
          <a:bodyPr wrap="square">
            <a:spAutoFit/>
          </a:bodyPr>
          <a:lstStyle/>
          <a:p>
            <a:pPr algn="ctr"/>
            <a:r>
              <a:rPr lang="vi-VN" altLang="ko-KR" sz="1200" dirty="0">
                <a:solidFill>
                  <a:schemeClr val="bg1"/>
                </a:solidFill>
                <a:latin typeface="SamsungOne-600C" panose="020B0706030303020204" pitchFamily="34" charset="0"/>
                <a:ea typeface="SamsungOne-600C" panose="020B0706030303020204" pitchFamily="34" charset="0"/>
              </a:rPr>
              <a:t>Môi trường</a:t>
            </a:r>
            <a:endParaRPr lang="ko-KR" altLang="en-US" sz="1200" dirty="0">
              <a:solidFill>
                <a:schemeClr val="bg1"/>
              </a:solidFill>
              <a:latin typeface="SamsungOne-600C" panose="020B0706030303020204" pitchFamily="34" charset="0"/>
              <a:ea typeface="SamsungOneKorean 400" panose="020B0503030303020204" pitchFamily="50" charset="-127"/>
            </a:endParaRPr>
          </a:p>
        </p:txBody>
      </p:sp>
      <p:pic>
        <p:nvPicPr>
          <p:cNvPr id="35" name="그림 34">
            <a:extLst>
              <a:ext uri="{FF2B5EF4-FFF2-40B4-BE49-F238E27FC236}">
                <a16:creationId xmlns:a16="http://schemas.microsoft.com/office/drawing/2014/main" id="{ED55C590-8EFC-42B4-A031-84023B05B3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7725" y="4821362"/>
            <a:ext cx="1569723" cy="1179578"/>
          </a:xfrm>
          <a:prstGeom prst="rect">
            <a:avLst/>
          </a:prstGeom>
        </p:spPr>
      </p:pic>
      <p:pic>
        <p:nvPicPr>
          <p:cNvPr id="36" name="그림 35">
            <a:extLst>
              <a:ext uri="{FF2B5EF4-FFF2-40B4-BE49-F238E27FC236}">
                <a16:creationId xmlns:a16="http://schemas.microsoft.com/office/drawing/2014/main" id="{3971DC78-82AC-4189-B142-9E9CF8AE50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6702" y="3292780"/>
            <a:ext cx="198375" cy="226714"/>
          </a:xfrm>
          <a:prstGeom prst="rect">
            <a:avLst/>
          </a:prstGeom>
        </p:spPr>
      </p:pic>
      <p:pic>
        <p:nvPicPr>
          <p:cNvPr id="37" name="그림 36">
            <a:extLst>
              <a:ext uri="{FF2B5EF4-FFF2-40B4-BE49-F238E27FC236}">
                <a16:creationId xmlns:a16="http://schemas.microsoft.com/office/drawing/2014/main" id="{99F9A9D1-8CED-49AB-A5E8-FF8C1C280B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301" y="5373812"/>
            <a:ext cx="144918" cy="165620"/>
          </a:xfrm>
          <a:prstGeom prst="rect">
            <a:avLst/>
          </a:prstGeom>
        </p:spPr>
      </p:pic>
      <p:pic>
        <p:nvPicPr>
          <p:cNvPr id="38" name="그림 37">
            <a:extLst>
              <a:ext uri="{FF2B5EF4-FFF2-40B4-BE49-F238E27FC236}">
                <a16:creationId xmlns:a16="http://schemas.microsoft.com/office/drawing/2014/main" id="{5861F9A6-DE49-4731-A15B-BD63435F59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6501" y="3887009"/>
            <a:ext cx="241577" cy="263181"/>
          </a:xfrm>
          <a:prstGeom prst="rect">
            <a:avLst/>
          </a:prstGeom>
        </p:spPr>
      </p:pic>
      <p:pic>
        <p:nvPicPr>
          <p:cNvPr id="39" name="그림 38">
            <a:extLst>
              <a:ext uri="{FF2B5EF4-FFF2-40B4-BE49-F238E27FC236}">
                <a16:creationId xmlns:a16="http://schemas.microsoft.com/office/drawing/2014/main" id="{FD273056-882A-426D-8A65-DA1076C957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4210" y="4974595"/>
            <a:ext cx="184109" cy="200574"/>
          </a:xfrm>
          <a:prstGeom prst="rect">
            <a:avLst/>
          </a:prstGeom>
        </p:spPr>
      </p:pic>
    </p:spTree>
    <p:extLst>
      <p:ext uri="{BB962C8B-B14F-4D97-AF65-F5344CB8AC3E}">
        <p14:creationId xmlns:p14="http://schemas.microsoft.com/office/powerpoint/2010/main" val="57987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có</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r>
              <a:rPr lang="en-US" altLang="ko-KR" dirty="0">
                <a:latin typeface="iCiel Samsung Sharp Sans Bold" pitchFamily="2" charset="0"/>
                <a:ea typeface="iCiel Samsung Sharp Sans Bold" pitchFamily="2" charset="0"/>
                <a:cs typeface="iCiel Samsung Sharp Sans Bold" pitchFamily="2" charset="0"/>
              </a:rPr>
              <a:t> so </a:t>
            </a:r>
            <a:r>
              <a:rPr lang="en-US" altLang="ko-KR" dirty="0" err="1">
                <a:latin typeface="iCiel Samsung Sharp Sans Bold" pitchFamily="2" charset="0"/>
                <a:ea typeface="iCiel Samsung Sharp Sans Bold" pitchFamily="2" charset="0"/>
                <a:cs typeface="iCiel Samsung Sharp Sans Bold" pitchFamily="2" charset="0"/>
              </a:rPr>
              <a:t>với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không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aphicFrame>
        <p:nvGraphicFramePr>
          <p:cNvPr id="10" name="표 9">
            <a:extLst>
              <a:ext uri="{FF2B5EF4-FFF2-40B4-BE49-F238E27FC236}">
                <a16:creationId xmlns:a16="http://schemas.microsoft.com/office/drawing/2014/main" id="{4B3E09D8-21B5-4C1D-8FED-E0E44B4747D3}"/>
              </a:ext>
            </a:extLst>
          </p:cNvPr>
          <p:cNvGraphicFramePr>
            <a:graphicFrameLocks noGrp="1"/>
          </p:cNvGraphicFramePr>
          <p:nvPr>
            <p:extLst>
              <p:ext uri="{D42A27DB-BD31-4B8C-83A1-F6EECF244321}">
                <p14:modId xmlns:p14="http://schemas.microsoft.com/office/powerpoint/2010/main" val="789067745"/>
              </p:ext>
            </p:extLst>
          </p:nvPr>
        </p:nvGraphicFramePr>
        <p:xfrm>
          <a:off x="535872" y="2236816"/>
          <a:ext cx="8820000" cy="4037102"/>
        </p:xfrm>
        <a:graphic>
          <a:graphicData uri="http://schemas.openxmlformats.org/drawingml/2006/table">
            <a:tbl>
              <a:tblPr/>
              <a:tblGrid>
                <a:gridCol w="1440000">
                  <a:extLst>
                    <a:ext uri="{9D8B030D-6E8A-4147-A177-3AD203B41FA5}">
                      <a16:colId xmlns:a16="http://schemas.microsoft.com/office/drawing/2014/main" val="394888715"/>
                    </a:ext>
                  </a:extLst>
                </a:gridCol>
                <a:gridCol w="3690000">
                  <a:extLst>
                    <a:ext uri="{9D8B030D-6E8A-4147-A177-3AD203B41FA5}">
                      <a16:colId xmlns:a16="http://schemas.microsoft.com/office/drawing/2014/main" val="148328333"/>
                    </a:ext>
                  </a:extLst>
                </a:gridCol>
                <a:gridCol w="3690000">
                  <a:extLst>
                    <a:ext uri="{9D8B030D-6E8A-4147-A177-3AD203B41FA5}">
                      <a16:colId xmlns:a16="http://schemas.microsoft.com/office/drawing/2014/main" val="4038178578"/>
                    </a:ext>
                  </a:extLst>
                </a:gridCol>
              </a:tblGrid>
              <a:tr h="360000">
                <a:tc>
                  <a:txBody>
                    <a:bodyPr/>
                    <a:lstStyle/>
                    <a:p>
                      <a:pPr marL="0" algn="l" defTabSz="844083" rtl="0" eaLnBrk="1" latinLnBrk="1" hangingPunct="1"/>
                      <a:endParaRPr lang="ko-KR" altLang="en-US"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vi-VN"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Có giám sát</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vi-VN"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Không có giám sát</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latinLnBrk="1" hangingPunct="1"/>
                      <a:r>
                        <a:rPr lang="vi-VN" altLang="ko-KR" sz="1300" b="1" kern="1200" dirty="0">
                          <a:solidFill>
                            <a:schemeClr val="tx1"/>
                          </a:solidFill>
                          <a:latin typeface="SamsungOne-400" panose="020B0503030303020204" pitchFamily="34" charset="0"/>
                          <a:ea typeface="나눔스퀘어 Bold" panose="020B0600000101010101" pitchFamily="50" charset="-127"/>
                          <a:cs typeface="+mn-cs"/>
                        </a:rPr>
                        <a:t>Các mục tiêu</a:t>
                      </a:r>
                      <a:endParaRPr lang="en-US" altLang="ko-KR" sz="1300" b="1" kern="1200" dirty="0">
                        <a:solidFill>
                          <a:schemeClr val="tx1"/>
                        </a:solidFill>
                        <a:latin typeface="SamsungOne-400" panose="020B0503030303020204" pitchFamily="34" charset="0"/>
                        <a:ea typeface="나눔스퀘어 Bold" panose="020B0600000101010101"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latinLnBrk="1" hangingPunct="1"/>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Mục tiêu là dự đoán kết quả cho dữ liệu mới. Bạn biết trước loại kết quả mong đợi.</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Mục tiêu là để có được thông tin chi tiết từ khối lượng lớn dữ liệu mới. Bản thân máy học xác định điều gì khác biệt hoặc thú vị với tập dữ liệu.</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05051">
                <a:tc>
                  <a:txBody>
                    <a:bodyPr/>
                    <a:lstStyle/>
                    <a:p>
                      <a:pPr marL="0" algn="ctr" defTabSz="844083" rtl="0" eaLnBrk="1" latinLnBrk="1" hangingPunct="1"/>
                      <a:r>
                        <a:rPr lang="en-US" altLang="ko-KR" sz="1300" b="1" kern="1200" dirty="0" err="1">
                          <a:solidFill>
                            <a:schemeClr val="tx1"/>
                          </a:solidFill>
                          <a:latin typeface="SamsungOne-400" panose="020B0503030303020204" pitchFamily="34" charset="0"/>
                          <a:ea typeface="나눔스퀘어 Bold" panose="020B0600000101010101" pitchFamily="50" charset="-127"/>
                          <a:cs typeface="+mn-cs"/>
                        </a:rPr>
                        <a:t>Dữ</a:t>
                      </a:r>
                      <a:r>
                        <a:rPr lang="en-US" altLang="ko-KR" sz="1300" b="1"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b="1" kern="1200" dirty="0" err="1">
                          <a:solidFill>
                            <a:schemeClr val="tx1"/>
                          </a:solidFill>
                          <a:latin typeface="SamsungOne-400" panose="020B0503030303020204" pitchFamily="34" charset="0"/>
                          <a:ea typeface="나눔스퀘어 Bold" panose="020B0600000101010101" pitchFamily="50" charset="-127"/>
                          <a:cs typeface="+mn-cs"/>
                        </a:rPr>
                        <a:t>liệu</a:t>
                      </a:r>
                      <a:r>
                        <a:rPr lang="en-US" altLang="ko-KR" sz="1300" b="1"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b="1" kern="1200" dirty="0" err="1">
                          <a:solidFill>
                            <a:schemeClr val="tx1"/>
                          </a:solidFill>
                          <a:latin typeface="SamsungOne-400" panose="020B0503030303020204" pitchFamily="34" charset="0"/>
                          <a:ea typeface="나눔스퀘어 Bold" panose="020B0600000101010101" pitchFamily="50" charset="-127"/>
                          <a:cs typeface="+mn-cs"/>
                        </a:rPr>
                        <a:t>đầu</a:t>
                      </a:r>
                      <a:r>
                        <a:rPr lang="en-US" altLang="ko-KR" sz="1300" b="1"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b="1" kern="1200" dirty="0" err="1">
                          <a:solidFill>
                            <a:schemeClr val="tx1"/>
                          </a:solidFill>
                          <a:latin typeface="SamsungOne-400" panose="020B0503030303020204" pitchFamily="34" charset="0"/>
                          <a:ea typeface="나눔스퀘어 Bold" panose="020B0600000101010101" pitchFamily="50" charset="-127"/>
                          <a:cs typeface="+mn-cs"/>
                        </a:rPr>
                        <a:t>vào</a:t>
                      </a:r>
                      <a:endParaRPr lang="ko-KR" altLang="en-US" sz="1300" b="1"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Các thuật toán được đào tạo bằng cách sử dụng dữ liệu được dán nhãn.</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Các thuật toán được sử dụng đối với dữ liệu không được gắn nhãn.</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05051">
                <a:tc>
                  <a:txBody>
                    <a:bodyPr/>
                    <a:lstStyle/>
                    <a:p>
                      <a:pPr marL="0" algn="ctr" defTabSz="844083" rtl="0" eaLnBrk="1" latinLnBrk="1" hangingPunct="1"/>
                      <a:r>
                        <a:rPr lang="vi-VN" altLang="ko-KR" sz="1300" b="1" kern="1200" dirty="0">
                          <a:solidFill>
                            <a:schemeClr val="tx1"/>
                          </a:solidFill>
                          <a:latin typeface="SamsungOne-400" panose="020B0503030303020204" pitchFamily="34" charset="0"/>
                          <a:ea typeface="나눔스퀘어 Bold" panose="020B0600000101010101" pitchFamily="50" charset="-127"/>
                          <a:cs typeface="+mn-cs"/>
                        </a:rPr>
                        <a:t>Tính phức tạp</a:t>
                      </a:r>
                      <a:endParaRPr lang="ko-KR" altLang="en-US" sz="1300" b="1"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Học có giám sát là một phương pháp đơn giản hơn.</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Học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tập</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không</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giám</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sát</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là</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phức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tạp</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về</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mặt</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tính</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toán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505051">
                <a:tc>
                  <a:txBody>
                    <a:bodyPr/>
                    <a:lstStyle/>
                    <a:p>
                      <a:pPr marL="0" algn="ctr" defTabSz="844083" rtl="0" eaLnBrk="1" latinLnBrk="1" hangingPunct="1"/>
                      <a:r>
                        <a:rPr lang="vi-VN" altLang="ko-KR" sz="1300" b="1" kern="1200" dirty="0">
                          <a:solidFill>
                            <a:schemeClr val="tx1"/>
                          </a:solidFill>
                          <a:latin typeface="SamsungOne-400" panose="020B0503030303020204" pitchFamily="34" charset="0"/>
                          <a:ea typeface="나눔스퀘어 Bold" panose="020B0600000101010101" pitchFamily="50" charset="-127"/>
                          <a:cs typeface="+mn-cs"/>
                        </a:rPr>
                        <a:t>Thời gian học thực tế</a:t>
                      </a:r>
                      <a:endParaRPr lang="ko-KR" altLang="en-US" sz="1300" b="1"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vi-VN" sz="1300" kern="1200" dirty="0">
                          <a:solidFill>
                            <a:schemeClr val="tx1"/>
                          </a:solidFill>
                          <a:latin typeface="SamsungOne-400" panose="020B0503030303020204" pitchFamily="34" charset="0"/>
                          <a:ea typeface="나눔스퀘어 Bold" panose="020B0600000101010101" pitchFamily="50" charset="-127"/>
                          <a:cs typeface="+mn-cs"/>
                        </a:rPr>
                        <a:t>Phương pháp có độ chính xác cao và đáng tin cậy.</a:t>
                      </a:r>
                      <a:endParaRPr lang="en" sz="1300" kern="1200" dirty="0">
                        <a:solidFill>
                          <a:schemeClr val="tx1"/>
                        </a:solidFill>
                        <a:latin typeface="SamsungOne-400" panose="020B0503030303020204" pitchFamily="34" charset="0"/>
                        <a:ea typeface="나눔스퀘어 Bold" panose="020B0600000101010101" pitchFamily="50" charset="-127"/>
                        <a:cs typeface="+mn-cs"/>
                      </a:endParaRPr>
                    </a:p>
                  </a:txBody>
                  <a:tcPr marL="76200" marR="76200" marT="76200" marB="762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vi-VN" sz="1300" kern="1200" dirty="0">
                          <a:solidFill>
                            <a:schemeClr val="tx1"/>
                          </a:solidFill>
                          <a:latin typeface="SamsungOne-400" panose="020B0503030303020204" pitchFamily="34" charset="0"/>
                          <a:ea typeface="나눔스퀘어 Bold" panose="020B0600000101010101" pitchFamily="50" charset="-127"/>
                          <a:cs typeface="+mn-cs"/>
                        </a:rPr>
                        <a:t>Phương pháp kém chính xác và đáng tin cậy hơn.</a:t>
                      </a:r>
                      <a:endParaRPr lang="en" sz="1300" kern="1200" dirty="0">
                        <a:solidFill>
                          <a:schemeClr val="tx1"/>
                        </a:solidFill>
                        <a:latin typeface="SamsungOne-400" panose="020B0503030303020204" pitchFamily="34" charset="0"/>
                        <a:ea typeface="나눔스퀘어 Bold" panose="020B0600000101010101" pitchFamily="50" charset="-127"/>
                        <a:cs typeface="+mn-cs"/>
                      </a:endParaRPr>
                    </a:p>
                  </a:txBody>
                  <a:tcPr marL="76200" marR="76200" marT="76200" marB="762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505051">
                <a:tc>
                  <a:txBody>
                    <a:bodyPr/>
                    <a:lstStyle/>
                    <a:p>
                      <a:pPr marL="0" algn="ctr" defTabSz="844083" rtl="0" eaLnBrk="1" fontAlgn="t" latinLnBrk="1" hangingPunct="1"/>
                      <a:r>
                        <a:rPr lang="en-US" sz="1300" b="1" kern="1200" dirty="0" err="1">
                          <a:solidFill>
                            <a:schemeClr val="tx1"/>
                          </a:solidFill>
                          <a:latin typeface="SamsungOne-400" panose="020B0503030303020204" pitchFamily="34" charset="0"/>
                          <a:ea typeface="나눔스퀘어 Bold" panose="020B0600000101010101" pitchFamily="50" charset="-127"/>
                          <a:cs typeface="+mn-cs"/>
                        </a:rPr>
                        <a:t>Độ</a:t>
                      </a:r>
                      <a:r>
                        <a:rPr lang="en-US" sz="1300" b="1" kern="1200" dirty="0">
                          <a:solidFill>
                            <a:schemeClr val="tx1"/>
                          </a:solidFill>
                          <a:latin typeface="SamsungOne-400" panose="020B0503030303020204" pitchFamily="34" charset="0"/>
                          <a:ea typeface="나눔스퀘어 Bold" panose="020B0600000101010101" pitchFamily="50" charset="-127"/>
                          <a:cs typeface="+mn-cs"/>
                        </a:rPr>
                        <a:t> </a:t>
                      </a:r>
                      <a:r>
                        <a:rPr lang="en-US" sz="1300" b="1" kern="1200" dirty="0" err="1">
                          <a:solidFill>
                            <a:schemeClr val="tx1"/>
                          </a:solidFill>
                          <a:latin typeface="SamsungOne-400" panose="020B0503030303020204" pitchFamily="34" charset="0"/>
                          <a:ea typeface="나눔스퀘어 Bold" panose="020B0600000101010101" pitchFamily="50" charset="-127"/>
                          <a:cs typeface="+mn-cs"/>
                        </a:rPr>
                        <a:t>chính</a:t>
                      </a:r>
                      <a:r>
                        <a:rPr lang="en-US" sz="1300" b="1" kern="1200" dirty="0">
                          <a:solidFill>
                            <a:schemeClr val="tx1"/>
                          </a:solidFill>
                          <a:latin typeface="SamsungOne-400" panose="020B0503030303020204" pitchFamily="34" charset="0"/>
                          <a:ea typeface="나눔스퀘어 Bold" panose="020B0600000101010101" pitchFamily="50" charset="-127"/>
                          <a:cs typeface="+mn-cs"/>
                        </a:rPr>
                        <a:t> </a:t>
                      </a:r>
                      <a:r>
                        <a:rPr lang="en-US" sz="1300" b="1" kern="1200" dirty="0" err="1">
                          <a:solidFill>
                            <a:schemeClr val="tx1"/>
                          </a:solidFill>
                          <a:latin typeface="SamsungOne-400" panose="020B0503030303020204" pitchFamily="34" charset="0"/>
                          <a:ea typeface="나눔스퀘어 Bold" panose="020B0600000101010101" pitchFamily="50" charset="-127"/>
                          <a:cs typeface="+mn-cs"/>
                        </a:rPr>
                        <a:t>xác</a:t>
                      </a:r>
                      <a:r>
                        <a:rPr lang="en-US" sz="1300" b="1" kern="1200" dirty="0">
                          <a:solidFill>
                            <a:schemeClr val="tx1"/>
                          </a:solidFill>
                          <a:latin typeface="SamsungOne-400" panose="020B0503030303020204" pitchFamily="34" charset="0"/>
                          <a:ea typeface="나눔스퀘어 Bold" panose="020B0600000101010101" pitchFamily="50" charset="-127"/>
                          <a:cs typeface="+mn-cs"/>
                        </a:rPr>
                        <a:t> </a:t>
                      </a:r>
                      <a:r>
                        <a:rPr lang="en-US" sz="1300" b="1" kern="1200" dirty="0" err="1">
                          <a:solidFill>
                            <a:schemeClr val="tx1"/>
                          </a:solidFill>
                          <a:latin typeface="SamsungOne-400" panose="020B0503030303020204" pitchFamily="34" charset="0"/>
                          <a:ea typeface="나눔스퀘어 Bold" panose="020B0600000101010101" pitchFamily="50" charset="-127"/>
                          <a:cs typeface="+mn-cs"/>
                        </a:rPr>
                        <a:t>của</a:t>
                      </a:r>
                      <a:r>
                        <a:rPr lang="en-US" sz="1300" b="1" kern="1200" dirty="0">
                          <a:solidFill>
                            <a:schemeClr val="tx1"/>
                          </a:solidFill>
                          <a:latin typeface="SamsungOne-400" panose="020B0503030303020204" pitchFamily="34" charset="0"/>
                          <a:ea typeface="나눔스퀘어 Bold" panose="020B0600000101010101" pitchFamily="50" charset="-127"/>
                          <a:cs typeface="+mn-cs"/>
                        </a:rPr>
                        <a:t> </a:t>
                      </a:r>
                      <a:r>
                        <a:rPr lang="en-US" sz="1300" b="1" kern="1200" dirty="0" err="1">
                          <a:solidFill>
                            <a:schemeClr val="tx1"/>
                          </a:solidFill>
                          <a:latin typeface="SamsungOne-400" panose="020B0503030303020204" pitchFamily="34" charset="0"/>
                          <a:ea typeface="나눔스퀘어 Bold" panose="020B0600000101010101" pitchFamily="50" charset="-127"/>
                          <a:cs typeface="+mn-cs"/>
                        </a:rPr>
                        <a:t>kết</a:t>
                      </a:r>
                      <a:r>
                        <a:rPr lang="en-US" sz="1300" b="1" kern="1200" dirty="0">
                          <a:solidFill>
                            <a:schemeClr val="tx1"/>
                          </a:solidFill>
                          <a:latin typeface="SamsungOne-400" panose="020B0503030303020204" pitchFamily="34" charset="0"/>
                          <a:ea typeface="나눔스퀘어 Bold" panose="020B0600000101010101" pitchFamily="50" charset="-127"/>
                          <a:cs typeface="+mn-cs"/>
                        </a:rPr>
                        <a:t> </a:t>
                      </a:r>
                      <a:r>
                        <a:rPr lang="en-US" sz="1300" b="1" kern="1200" dirty="0" err="1">
                          <a:solidFill>
                            <a:schemeClr val="tx1"/>
                          </a:solidFill>
                          <a:latin typeface="SamsungOne-400" panose="020B0503030303020204" pitchFamily="34" charset="0"/>
                          <a:ea typeface="나눔스퀘어 Bold" panose="020B0600000101010101" pitchFamily="50" charset="-127"/>
                          <a:cs typeface="+mn-cs"/>
                        </a:rPr>
                        <a:t>quả</a:t>
                      </a:r>
                      <a:endParaRPr lang="en" sz="1300" b="1" kern="1200" dirty="0">
                        <a:solidFill>
                          <a:schemeClr val="tx1"/>
                        </a:solidFill>
                        <a:latin typeface="SamsungOne-400" panose="020B0503030303020204" pitchFamily="34" charset="0"/>
                        <a:ea typeface="나눔스퀘어 Bold" panose="020B0600000101010101" pitchFamily="50" charset="-127"/>
                        <a:cs typeface="+mn-cs"/>
                      </a:endParaRPr>
                    </a:p>
                  </a:txBody>
                  <a:tcPr marL="76200" marR="76200" marT="76200" marB="762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vi-VN" sz="1300" kern="1200" dirty="0">
                          <a:solidFill>
                            <a:schemeClr val="tx1"/>
                          </a:solidFill>
                          <a:latin typeface="SamsungOne-400" panose="020B0503030303020204" pitchFamily="34" charset="0"/>
                          <a:ea typeface="나눔스퀘어 Bold" panose="020B0600000101010101" pitchFamily="50" charset="-127"/>
                          <a:cs typeface="+mn-cs"/>
                        </a:rPr>
                        <a:t>Phương pháp có độ chính xác cao và đáng tin cậy.</a:t>
                      </a:r>
                      <a:endParaRPr lang="en" sz="1300" kern="1200" dirty="0">
                        <a:solidFill>
                          <a:schemeClr val="tx1"/>
                        </a:solidFill>
                        <a:latin typeface="SamsungOne-400" panose="020B0503030303020204" pitchFamily="34" charset="0"/>
                        <a:ea typeface="나눔스퀘어 Bold" panose="020B0600000101010101" pitchFamily="50" charset="-127"/>
                        <a:cs typeface="+mn-cs"/>
                      </a:endParaRPr>
                    </a:p>
                  </a:txBody>
                  <a:tcPr marL="76200" marR="76200" marT="76200" marB="762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vi-VN" sz="1300" kern="1200" dirty="0">
                          <a:solidFill>
                            <a:schemeClr val="tx1"/>
                          </a:solidFill>
                          <a:latin typeface="SamsungOne-400" panose="020B0503030303020204" pitchFamily="34" charset="0"/>
                          <a:ea typeface="나눔스퀘어 Bold" panose="020B0600000101010101" pitchFamily="50" charset="-127"/>
                          <a:cs typeface="+mn-cs"/>
                        </a:rPr>
                        <a:t>Phương pháp kém chính xác và đáng tin cậy hơn.</a:t>
                      </a:r>
                      <a:endParaRPr lang="en" sz="1300" kern="1200" dirty="0">
                        <a:solidFill>
                          <a:schemeClr val="tx1"/>
                        </a:solidFill>
                        <a:latin typeface="SamsungOne-400" panose="020B0503030303020204" pitchFamily="34" charset="0"/>
                        <a:ea typeface="나눔스퀘어 Bold" panose="020B0600000101010101" pitchFamily="50" charset="-127"/>
                        <a:cs typeface="+mn-cs"/>
                      </a:endParaRPr>
                    </a:p>
                  </a:txBody>
                  <a:tcPr marL="76200" marR="76200" marT="76200" marB="762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369270">
                <a:tc>
                  <a:txBody>
                    <a:bodyPr/>
                    <a:lstStyle/>
                    <a:p>
                      <a:pPr marL="0" algn="ctr" defTabSz="844083" rtl="0" eaLnBrk="1" latinLnBrk="1" hangingPunct="1"/>
                      <a:r>
                        <a:rPr lang="vi-VN" altLang="ko-KR" sz="1300" b="1" kern="1200" dirty="0">
                          <a:solidFill>
                            <a:schemeClr val="tx1"/>
                          </a:solidFill>
                          <a:latin typeface="SamsungOne-400" panose="020B0503030303020204" pitchFamily="34" charset="0"/>
                          <a:ea typeface="나눔스퀘어 Bold" panose="020B0600000101010101" pitchFamily="50" charset="-127"/>
                          <a:cs typeface="+mn-cs"/>
                        </a:rPr>
                        <a:t>Các hạn chế</a:t>
                      </a:r>
                      <a:endParaRPr lang="ko-KR" altLang="en-US" sz="1300" b="1"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latinLnBrk="1" hangingPunct="1"/>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Các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mô</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hình</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học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tập</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có</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giám</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sát</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có</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thể</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tốn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nhiều</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thời</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gian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để</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đào</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tạo</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và</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nhãn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cho</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các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biến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đầu</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vào</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và</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đầu</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ra</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đòi</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hỏi</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phải</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có</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kiến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thức</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chuyên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300" kern="1200" dirty="0" err="1">
                          <a:solidFill>
                            <a:schemeClr val="tx1"/>
                          </a:solidFill>
                          <a:latin typeface="SamsungOne-400" panose="020B0503030303020204" pitchFamily="34" charset="0"/>
                          <a:ea typeface="나눔스퀘어 Bold" panose="020B0600000101010101" pitchFamily="50" charset="-127"/>
                          <a:cs typeface="+mn-cs"/>
                        </a:rPr>
                        <a:t>môn</a:t>
                      </a:r>
                      <a:r>
                        <a:rPr lang="en-US" altLang="ko-KR" sz="1300" kern="1200" dirty="0">
                          <a:solidFill>
                            <a:schemeClr val="tx1"/>
                          </a:solidFill>
                          <a:latin typeface="SamsungOne-400" panose="020B0503030303020204" pitchFamily="34" charset="0"/>
                          <a:ea typeface="나눔스퀘어 Bold" panose="020B0600000101010101" pitchFamily="50" charset="-127"/>
                          <a:cs typeface="+mn-cs"/>
                        </a:rPr>
                        <a:t>.</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r>
                        <a:rPr lang="vi-VN" altLang="ko-KR" sz="1300" kern="1200" dirty="0">
                          <a:solidFill>
                            <a:schemeClr val="tx1"/>
                          </a:solidFill>
                          <a:latin typeface="SamsungOne-400" panose="020B0503030303020204" pitchFamily="34" charset="0"/>
                          <a:ea typeface="나눔스퀘어 Bold" panose="020B0600000101010101" pitchFamily="50" charset="-127"/>
                          <a:cs typeface="+mn-cs"/>
                        </a:rPr>
                        <a:t>Các phương pháp học không giám sát có thể có kết quả cực kỳ không chính xác trừ khi bạn có sự can thiệp của con người để xác thực các biến đầu ra.</a:t>
                      </a:r>
                      <a:endParaRPr lang="ko-KR" altLang="en-US" sz="13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bl>
          </a:graphicData>
        </a:graphic>
      </p:graphicFrame>
    </p:spTree>
    <p:extLst>
      <p:ext uri="{BB962C8B-B14F-4D97-AF65-F5344CB8AC3E}">
        <p14:creationId xmlns:p14="http://schemas.microsoft.com/office/powerpoint/2010/main" val="261687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Điều gì</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tốt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nhất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bạn</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1702881"/>
          </a:xfrm>
        </p:spPr>
        <p:txBody>
          <a:bodyPr/>
          <a:lstStyle/>
          <a:p>
            <a:r>
              <a:rPr lang="vi-VN" altLang="ko-KR" dirty="0"/>
              <a:t>Việc chọn phương pháp phù hợp cho tình huống của bạn tùy thuộc vào cách các nhà khoa học dữ liệu đánh giá cấu trúc và khối lượng dữ liệu của bạn, cũng như trường hợp sử dụng</a:t>
            </a:r>
            <a:endParaRPr lang="en-US" altLang="ko-KR" dirty="0"/>
          </a:p>
          <a:p>
            <a:pPr lvl="1"/>
            <a:r>
              <a:rPr lang="en-US" altLang="ko-KR" dirty="0" err="1"/>
              <a:t>Đánh</a:t>
            </a:r>
            <a:r>
              <a:rPr lang="en-US" altLang="ko-KR" dirty="0"/>
              <a:t> </a:t>
            </a:r>
            <a:r>
              <a:rPr lang="en-US" altLang="ko-KR" dirty="0" err="1"/>
              <a:t>giá</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của</a:t>
            </a:r>
            <a:r>
              <a:rPr lang="en-US" altLang="ko-KR" dirty="0"/>
              <a:t> </a:t>
            </a:r>
            <a:r>
              <a:rPr lang="en-US" altLang="ko-KR" dirty="0" err="1"/>
              <a:t>bạn</a:t>
            </a:r>
            <a:endParaRPr lang="en-US" altLang="ko-KR" dirty="0"/>
          </a:p>
          <a:p>
            <a:pPr lvl="1"/>
            <a:r>
              <a:rPr lang="en-US" altLang="ko-KR" dirty="0" err="1"/>
              <a:t>Xác</a:t>
            </a:r>
            <a:r>
              <a:rPr lang="en-US" altLang="ko-KR" dirty="0"/>
              <a:t> </a:t>
            </a:r>
            <a:r>
              <a:rPr lang="en-US" altLang="ko-KR" dirty="0" err="1"/>
              <a:t>định</a:t>
            </a:r>
            <a:r>
              <a:rPr lang="en-US" altLang="ko-KR" dirty="0"/>
              <a:t> </a:t>
            </a:r>
            <a:r>
              <a:rPr lang="en-US" altLang="ko-KR" dirty="0" err="1"/>
              <a:t>mục</a:t>
            </a:r>
            <a:r>
              <a:rPr lang="en-US" altLang="ko-KR" dirty="0"/>
              <a:t> </a:t>
            </a:r>
            <a:r>
              <a:rPr lang="en-US" altLang="ko-KR" dirty="0" err="1"/>
              <a:t>tiêu</a:t>
            </a:r>
            <a:r>
              <a:rPr lang="en-US" altLang="ko-KR" dirty="0"/>
              <a:t> </a:t>
            </a:r>
            <a:r>
              <a:rPr lang="en-US" altLang="ko-KR" dirty="0" err="1"/>
              <a:t>của</a:t>
            </a:r>
            <a:r>
              <a:rPr lang="en-US" altLang="ko-KR" dirty="0"/>
              <a:t> </a:t>
            </a:r>
            <a:r>
              <a:rPr lang="en-US" altLang="ko-KR" dirty="0" err="1"/>
              <a:t>bạn</a:t>
            </a:r>
            <a:endParaRPr lang="en-US" altLang="ko-KR" dirty="0"/>
          </a:p>
          <a:p>
            <a:pPr lvl="1"/>
            <a:r>
              <a:rPr lang="en-US" altLang="ko-KR" dirty="0" err="1"/>
              <a:t>Xem</a:t>
            </a:r>
            <a:r>
              <a:rPr lang="en-US" altLang="ko-KR" dirty="0"/>
              <a:t> </a:t>
            </a:r>
            <a:r>
              <a:rPr lang="en-US" altLang="ko-KR" dirty="0" err="1"/>
              <a:t>lại</a:t>
            </a:r>
            <a:r>
              <a:rPr lang="en-US" altLang="ko-KR" dirty="0"/>
              <a:t> </a:t>
            </a:r>
            <a:r>
              <a:rPr lang="en-US" altLang="ko-KR" dirty="0" err="1"/>
              <a:t>các</a:t>
            </a:r>
            <a:r>
              <a:rPr lang="en-US" altLang="ko-KR" dirty="0"/>
              <a:t> </a:t>
            </a:r>
            <a:r>
              <a:rPr lang="en-US" altLang="ko-KR" dirty="0" err="1"/>
              <a:t>tùy</a:t>
            </a:r>
            <a:r>
              <a:rPr lang="en-US" altLang="ko-KR" dirty="0"/>
              <a:t> </a:t>
            </a:r>
            <a:r>
              <a:rPr lang="en-US" altLang="ko-KR" dirty="0" err="1"/>
              <a:t>chọn</a:t>
            </a:r>
            <a:r>
              <a:rPr lang="en-US" altLang="ko-KR" dirty="0"/>
              <a:t> </a:t>
            </a:r>
            <a:r>
              <a:rPr lang="en-US" altLang="ko-KR" dirty="0" err="1"/>
              <a:t>của</a:t>
            </a:r>
            <a:r>
              <a:rPr lang="en-US" altLang="ko-KR" dirty="0"/>
              <a:t> </a:t>
            </a:r>
            <a:r>
              <a:rPr lang="en-US" altLang="ko-KR" dirty="0" err="1"/>
              <a:t>bạn</a:t>
            </a:r>
            <a:r>
              <a:rPr lang="en-US" altLang="ko-KR" dirty="0"/>
              <a:t> </a:t>
            </a:r>
            <a:r>
              <a:rPr lang="en-US" altLang="ko-KR" dirty="0" err="1"/>
              <a:t>cho</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toán</a:t>
            </a:r>
            <a:endParaRPr lang="en" altLang="ko-KR" dirty="0"/>
          </a:p>
          <a:p>
            <a:r>
              <a:rPr lang="vi-VN" altLang="ko-KR" dirty="0"/>
              <a:t>Phân loại dữ liệu lớn có thể là một thách thức thực sự trong học tập có giám sát, nhưng kết quả rất chính xác và đáng tin cậy</a:t>
            </a:r>
          </a:p>
          <a:p>
            <a:r>
              <a:rPr lang="vi-VN" altLang="ko-KR" dirty="0"/>
              <a:t>Học không giám sát có thể xử lý khối lượng lớn dữ liệu trong thời gian thực. Tuy nhiên, có sự thiếu minh bạch về cách dữ liệu được phân cụm và nguy cơ kết quả không chính xác cao hơn</a:t>
            </a:r>
          </a:p>
          <a:p>
            <a:r>
              <a:rPr lang="vi-VN" altLang="ko-KR" dirty="0"/>
              <a:t>Học bán giám sát là một phương tiện hỗn hợp, trong đó bạn sử dụng tập dữ liệu huấn luyện với cả dữ liệu được gắn nhãn và không được gắn nhãn</a:t>
            </a:r>
            <a:endParaRPr lang="en" altLang="ko-KR" dirty="0"/>
          </a:p>
          <a:p>
            <a:pPr lvl="1"/>
            <a:r>
              <a:rPr lang="vi-VN" altLang="ko-KR" dirty="0"/>
              <a:t>Nó đặc biệt hữu ích khi khó trích xuất các tính năng có liên quan từ dữ liệu — và khi bạn có một lượng lớn dữ liệu</a:t>
            </a:r>
            <a:endParaRPr lang="ko-KR" altLang="en-US" dirty="0"/>
          </a:p>
        </p:txBody>
      </p:sp>
    </p:spTree>
    <p:extLst>
      <p:ext uri="{BB962C8B-B14F-4D97-AF65-F5344CB8AC3E}">
        <p14:creationId xmlns:p14="http://schemas.microsoft.com/office/powerpoint/2010/main" val="275920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04C22E08-E3B3-41A7-BF6E-06E1168B1FE4}"/>
              </a:ext>
            </a:extLst>
          </p:cNvPr>
          <p:cNvGrpSpPr/>
          <p:nvPr/>
        </p:nvGrpSpPr>
        <p:grpSpPr>
          <a:xfrm>
            <a:off x="7312286" y="3732882"/>
            <a:ext cx="1810516" cy="2382460"/>
            <a:chOff x="7261484" y="3715948"/>
            <a:chExt cx="1810516" cy="2382460"/>
          </a:xfrm>
        </p:grpSpPr>
        <p:sp>
          <p:nvSpPr>
            <p:cNvPr id="11" name="직사각형 10">
              <a:extLst>
                <a:ext uri="{FF2B5EF4-FFF2-40B4-BE49-F238E27FC236}">
                  <a16:creationId xmlns:a16="http://schemas.microsoft.com/office/drawing/2014/main" id="{6B5F9209-4247-4FE4-A7B0-A55A04A1FD20}"/>
                </a:ext>
              </a:extLst>
            </p:cNvPr>
            <p:cNvSpPr/>
            <p:nvPr/>
          </p:nvSpPr>
          <p:spPr>
            <a:xfrm>
              <a:off x="7435263" y="3715948"/>
              <a:ext cx="1479892" cy="276999"/>
            </a:xfrm>
            <a:prstGeom prst="rect">
              <a:avLst/>
            </a:prstGeom>
          </p:spPr>
          <p:txBody>
            <a:bodyPr wrap="none">
              <a:spAutoFit/>
            </a:bodyPr>
            <a:lstStyle/>
            <a:p>
              <a:r>
                <a:rPr lang="en-US" altLang="ko-KR" sz="1200" dirty="0">
                  <a:solidFill>
                    <a:srgbClr val="1F45BC"/>
                  </a:solidFill>
                  <a:latin typeface="SamsungOne-600C" panose="020B0706030303020204" pitchFamily="34" charset="0"/>
                  <a:ea typeface="SamsungOne-600C" panose="020B0706030303020204" pitchFamily="34" charset="0"/>
                </a:rPr>
                <a:t>Supervised Learning</a:t>
              </a:r>
              <a:endParaRPr lang="ko-KR" altLang="en-US" sz="1200" dirty="0">
                <a:latin typeface="SamsungOneKorean 400" panose="020B0503030303020204" pitchFamily="50" charset="-127"/>
                <a:ea typeface="SamsungOneKorean 400" panose="020B0503030303020204" pitchFamily="50" charset="-127"/>
              </a:endParaRPr>
            </a:p>
          </p:txBody>
        </p:sp>
        <p:pic>
          <p:nvPicPr>
            <p:cNvPr id="12" name="그림 11">
              <a:extLst>
                <a:ext uri="{FF2B5EF4-FFF2-40B4-BE49-F238E27FC236}">
                  <a16:creationId xmlns:a16="http://schemas.microsoft.com/office/drawing/2014/main" id="{CD12350A-7F83-482E-8606-F0329D29C8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1484" y="3986140"/>
              <a:ext cx="1810516" cy="2112268"/>
            </a:xfrm>
            <a:prstGeom prst="rect">
              <a:avLst/>
            </a:prstGeom>
          </p:spPr>
        </p:pic>
      </p:gr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sao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nên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có</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Học máy có giám sát giúp bạn giải quyết nhiều loại vấn đề tính toán trong thế giới thực</a:t>
            </a:r>
          </a:p>
          <a:p>
            <a:r>
              <a:rPr lang="vi-VN" altLang="ko-KR" dirty="0"/>
              <a:t>Học có giám sát thường được thực hiện trong bối cảnh phân loại</a:t>
            </a:r>
            <a:endParaRPr lang="en" altLang="ko-KR" dirty="0"/>
          </a:p>
          <a:p>
            <a:pPr lvl="1"/>
            <a:r>
              <a:rPr lang="en-US" altLang="ko-KR" dirty="0" err="1"/>
              <a:t>khi</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muốn</a:t>
            </a:r>
            <a:r>
              <a:rPr lang="en-US" altLang="ko-KR" dirty="0"/>
              <a:t> </a:t>
            </a:r>
            <a:r>
              <a:rPr lang="en-US" altLang="ko-KR" dirty="0" err="1"/>
              <a:t>ánh</a:t>
            </a:r>
            <a:r>
              <a:rPr lang="en-US" altLang="ko-KR" dirty="0"/>
              <a:t> </a:t>
            </a:r>
            <a:r>
              <a:rPr lang="en-US" altLang="ko-KR" dirty="0" err="1"/>
              <a:t>xạ</a:t>
            </a:r>
            <a:r>
              <a:rPr lang="en-US" altLang="ko-KR" dirty="0"/>
              <a:t> </a:t>
            </a:r>
            <a:r>
              <a:rPr lang="en-US" altLang="ko-KR" dirty="0" err="1"/>
              <a:t>đầu</a:t>
            </a:r>
            <a:r>
              <a:rPr lang="en-US" altLang="ko-KR" dirty="0"/>
              <a:t> </a:t>
            </a:r>
            <a:r>
              <a:rPr lang="en-US" altLang="ko-KR" dirty="0" err="1"/>
              <a:t>vào</a:t>
            </a:r>
            <a:r>
              <a:rPr lang="en-US" altLang="ko-KR" dirty="0"/>
              <a:t> sang </a:t>
            </a:r>
            <a:r>
              <a:rPr lang="en-US" altLang="ko-KR" dirty="0" err="1"/>
              <a:t>nhãn</a:t>
            </a:r>
            <a:r>
              <a:rPr lang="en-US" altLang="ko-KR" dirty="0"/>
              <a:t> </a:t>
            </a:r>
            <a:r>
              <a:rPr lang="en-US" altLang="ko-KR" dirty="0" err="1"/>
              <a:t>đầu</a:t>
            </a:r>
            <a:r>
              <a:rPr lang="en-US" altLang="ko-KR" dirty="0"/>
              <a:t> </a:t>
            </a:r>
            <a:r>
              <a:rPr lang="en-US" altLang="ko-KR" dirty="0" err="1"/>
              <a:t>ra</a:t>
            </a:r>
            <a:r>
              <a:rPr lang="en-US" altLang="ko-KR" dirty="0"/>
              <a:t> </a:t>
            </a:r>
            <a:r>
              <a:rPr lang="en-US" altLang="ko-KR" dirty="0" err="1"/>
              <a:t>hoặc</a:t>
            </a:r>
            <a:r>
              <a:rPr lang="en-US" altLang="ko-KR" dirty="0"/>
              <a:t> </a:t>
            </a:r>
            <a:r>
              <a:rPr lang="en-US" altLang="ko-KR" dirty="0" err="1"/>
              <a:t>hồi</a:t>
            </a:r>
            <a:r>
              <a:rPr lang="en-US" altLang="ko-KR" dirty="0"/>
              <a:t> </a:t>
            </a:r>
            <a:r>
              <a:rPr lang="en-US" altLang="ko-KR" dirty="0" err="1"/>
              <a:t>quy</a:t>
            </a:r>
            <a:endParaRPr lang="en-US" altLang="ko-KR" dirty="0"/>
          </a:p>
          <a:p>
            <a:pPr lvl="1"/>
            <a:r>
              <a:rPr lang="en-US" altLang="ko-KR" dirty="0" err="1"/>
              <a:t>khi</a:t>
            </a:r>
            <a:r>
              <a:rPr lang="en-US" altLang="ko-KR" dirty="0"/>
              <a:t> </a:t>
            </a:r>
            <a:r>
              <a:rPr lang="en-US" altLang="ko-KR" dirty="0" err="1"/>
              <a:t>chúng</a:t>
            </a:r>
            <a:r>
              <a:rPr lang="en-US" altLang="ko-KR" dirty="0"/>
              <a:t> ta </a:t>
            </a:r>
            <a:r>
              <a:rPr lang="en-US" altLang="ko-KR" dirty="0" err="1"/>
              <a:t>muốn</a:t>
            </a:r>
            <a:r>
              <a:rPr lang="en-US" altLang="ko-KR" dirty="0"/>
              <a:t> </a:t>
            </a:r>
            <a:r>
              <a:rPr lang="en-US" altLang="ko-KR" dirty="0" err="1"/>
              <a:t>ánh</a:t>
            </a:r>
            <a:r>
              <a:rPr lang="en-US" altLang="ko-KR" dirty="0"/>
              <a:t> </a:t>
            </a:r>
            <a:r>
              <a:rPr lang="en-US" altLang="ko-KR" dirty="0" err="1"/>
              <a:t>xạ</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thành</a:t>
            </a:r>
            <a:r>
              <a:rPr lang="en-US" altLang="ko-KR" dirty="0"/>
              <a:t> </a:t>
            </a:r>
            <a:r>
              <a:rPr lang="en-US" altLang="ko-KR" dirty="0" err="1"/>
              <a:t>đầu</a:t>
            </a:r>
            <a:r>
              <a:rPr lang="en-US" altLang="ko-KR" dirty="0"/>
              <a:t> </a:t>
            </a:r>
            <a:r>
              <a:rPr lang="en-US" altLang="ko-KR" dirty="0" err="1"/>
              <a:t>ra</a:t>
            </a:r>
            <a:r>
              <a:rPr lang="en-US" altLang="ko-KR" dirty="0"/>
              <a:t> </a:t>
            </a:r>
            <a:r>
              <a:rPr lang="en-US" altLang="ko-KR" dirty="0" err="1"/>
              <a:t>liên</a:t>
            </a:r>
            <a:r>
              <a:rPr lang="en-US" altLang="ko-KR" dirty="0"/>
              <a:t> </a:t>
            </a:r>
            <a:r>
              <a:rPr lang="en-US" altLang="ko-KR" dirty="0" err="1"/>
              <a:t>tục</a:t>
            </a:r>
            <a:endParaRPr lang="en-US" altLang="ko-KR" dirty="0"/>
          </a:p>
          <a:p>
            <a:r>
              <a:rPr lang="vi-VN" altLang="ko-KR" dirty="0"/>
              <a:t>Học có giám sát cho phép bạn thu thập dữ liệu hoặc tạo đầu ra dữ liệu từ trải nghiệm trước đó</a:t>
            </a:r>
          </a:p>
          <a:p>
            <a:r>
              <a:rPr lang="vi-VN" altLang="ko-KR" dirty="0"/>
              <a:t>Các loại thuật toán học có giám sát</a:t>
            </a:r>
            <a:endParaRPr lang="en-US" altLang="ko-KR" dirty="0"/>
          </a:p>
          <a:p>
            <a:pPr lvl="1"/>
            <a:r>
              <a:rPr lang="vi-VN" altLang="ko-KR" dirty="0"/>
              <a:t>Hồi quy logistic</a:t>
            </a:r>
          </a:p>
          <a:p>
            <a:pPr lvl="1"/>
            <a:r>
              <a:rPr lang="vi-VN" altLang="ko-KR" dirty="0"/>
              <a:t>Naive Bayes</a:t>
            </a:r>
          </a:p>
          <a:p>
            <a:pPr lvl="1"/>
            <a:r>
              <a:rPr lang="vi-VN" altLang="ko-KR" dirty="0"/>
              <a:t>Máy vectơ hỗ trợ (SVM)</a:t>
            </a:r>
          </a:p>
          <a:p>
            <a:pPr lvl="1"/>
            <a:r>
              <a:rPr lang="vi-VN" altLang="ko-KR" dirty="0"/>
              <a:t>rừng ngẫu nhiên</a:t>
            </a:r>
          </a:p>
          <a:p>
            <a:pPr lvl="1"/>
            <a:r>
              <a:rPr lang="vi-VN" altLang="ko-KR" dirty="0"/>
              <a:t>K-Láng giềng gần nhất (KNN)</a:t>
            </a:r>
            <a:endParaRPr lang="en" altLang="ko-KR" dirty="0"/>
          </a:p>
        </p:txBody>
      </p:sp>
    </p:spTree>
    <p:extLst>
      <p:ext uri="{BB962C8B-B14F-4D97-AF65-F5344CB8AC3E}">
        <p14:creationId xmlns:p14="http://schemas.microsoft.com/office/powerpoint/2010/main" val="192018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F44C61-D919-4428-8B7A-D05C22D2BCAE}"/>
              </a:ext>
            </a:extLst>
          </p:cNvPr>
          <p:cNvSpPr>
            <a:spLocks noGrp="1"/>
          </p:cNvSpPr>
          <p:nvPr>
            <p:ph type="body" sz="quarter" idx="10"/>
          </p:nvPr>
        </p:nvSpPr>
        <p:spPr>
          <a:xfrm>
            <a:off x="985322" y="2524714"/>
            <a:ext cx="8102117" cy="1329932"/>
          </a:xfrm>
        </p:spPr>
        <p:txBody>
          <a:bodyPr/>
          <a:lstStyle/>
          <a:p>
            <a:r>
              <a:rPr lang="en-US" altLang="ko-KR" dirty="0" err="1">
                <a:latin typeface="iCiel Samsung Sharp Sans Bold" pitchFamily="2" charset="0"/>
                <a:ea typeface="iCiel Samsung Sharp Sans Bold" pitchFamily="2" charset="0"/>
                <a:cs typeface="iCiel Samsung Sharp Sans Bold" pitchFamily="2" charset="0"/>
              </a:rPr>
              <a:t>Mô</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hình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hoá</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lớn</a:t>
            </a:r>
            <a:endParaRPr lang="en-US" altLang="ko-KR" dirty="0">
              <a:latin typeface="iCiel Samsung Sharp Sans Bold" pitchFamily="2" charset="0"/>
              <a:ea typeface="iCiel Samsung Sharp Sans Bold" pitchFamily="2" charset="0"/>
              <a:cs typeface="iCiel Samsung Sharp Sans Bold" pitchFamily="2" charset="0"/>
            </a:endParaRPr>
          </a:p>
          <a:p>
            <a:r>
              <a:rPr lang="en-US" altLang="ko-KR" dirty="0">
                <a:latin typeface="iCiel Samsung Sharp Sans Bold" pitchFamily="2" charset="0"/>
                <a:ea typeface="iCiel Samsung Sharp Sans Bold" pitchFamily="2" charset="0"/>
                <a:cs typeface="iCiel Samsung Sharp Sans Bold" pitchFamily="2" charset="0"/>
              </a:rPr>
              <a:t>&amp; </a:t>
            </a:r>
            <a:r>
              <a:rPr lang="vi-VN" altLang="ko-KR" dirty="0">
                <a:latin typeface="iCiel Samsung Sharp Sans Bold" pitchFamily="2" charset="0"/>
                <a:ea typeface="iCiel Samsung Sharp Sans Bold" pitchFamily="2" charset="0"/>
                <a:cs typeface="iCiel Samsung Sharp Sans Bold" pitchFamily="2" charset="0"/>
              </a:rPr>
              <a:t>Trí tuệ nhân tạo</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2F5F7AA4-7549-4326-B3C2-30BE39FA51BB}"/>
              </a:ext>
            </a:extLst>
          </p:cNvPr>
          <p:cNvSpPr>
            <a:spLocks noGrp="1"/>
          </p:cNvSpPr>
          <p:nvPr>
            <p:ph type="body" sz="quarter" idx="12"/>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Chương</a:t>
            </a:r>
            <a:r>
              <a:rPr lang="en-US" altLang="ko-KR" dirty="0">
                <a:latin typeface="iCiel Samsung Sharp Sans Bold" pitchFamily="2" charset="0"/>
                <a:ea typeface="iCiel Samsung Sharp Sans Bold" pitchFamily="2" charset="0"/>
                <a:cs typeface="iCiel Samsung Sharp Sans Bold" pitchFamily="2" charset="0"/>
              </a:rPr>
              <a:t> 7.</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Tree>
    <p:extLst>
      <p:ext uri="{BB962C8B-B14F-4D97-AF65-F5344CB8AC3E}">
        <p14:creationId xmlns:p14="http://schemas.microsoft.com/office/powerpoint/2010/main" val="4272540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sao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nên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không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giám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sát</a:t>
            </a:r>
            <a:r>
              <a:rPr lang="en-US" altLang="ko-KR" dirty="0">
                <a:latin typeface="iCiel Samsung Sharp Sans Bold" pitchFamily="2" charset="0"/>
                <a:ea typeface="iCiel Samsung Sharp Sans Bold" pitchFamily="2" charset="0"/>
                <a:cs typeface="iCiel Samsung Sharp Sans Bold" pitchFamily="2" charset="0"/>
              </a:rPr>
              <a:t>?</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4149518"/>
          </a:xfrm>
        </p:spPr>
        <p:txBody>
          <a:bodyPr/>
          <a:lstStyle/>
          <a:p>
            <a:r>
              <a:rPr lang="vi-VN" altLang="ko-KR" dirty="0"/>
              <a:t>Nó tương tự như cách một con người học hỏi. Nó liên quan đến suy nghĩ bằng kinh nghiệm, giúp nó tiến gần hơn đến AI thực</a:t>
            </a:r>
          </a:p>
          <a:p>
            <a:r>
              <a:rPr lang="vi-VN" altLang="ko-KR" dirty="0"/>
              <a:t>Nó hoạt động trên dữ liệu không được gắn nhãn, điều này làm cho việc học không giám sát trở nên quan trọng hơn vì dữ liệu trong thế giới thực hầu như không được gắn nhãn</a:t>
            </a:r>
          </a:p>
          <a:p>
            <a:r>
              <a:rPr lang="vi-VN" altLang="ko-KR" dirty="0"/>
              <a:t>Học máy không giám sát tìm thấy tất cả các loại mẫu không xác định trong dữ liệu</a:t>
            </a:r>
          </a:p>
          <a:p>
            <a:r>
              <a:rPr lang="vi-VN" altLang="ko-KR" dirty="0"/>
              <a:t>Nó giúp tìm kiếm những hiểu biết hữu ích từ dữ liệu</a:t>
            </a:r>
          </a:p>
          <a:p>
            <a:r>
              <a:rPr lang="vi-VN" altLang="ko-KR" dirty="0"/>
              <a:t>Các loại thuật toán học không giám sát</a:t>
            </a:r>
            <a:endParaRPr lang="en-US" altLang="ko-KR" dirty="0"/>
          </a:p>
          <a:p>
            <a:pPr lvl="1"/>
            <a:r>
              <a:rPr lang="vi-VN" altLang="ko-KR" dirty="0"/>
              <a:t>K-có nghĩa là phân cụm</a:t>
            </a:r>
          </a:p>
          <a:p>
            <a:pPr lvl="1"/>
            <a:r>
              <a:rPr lang="vi-VN" altLang="ko-KR" dirty="0"/>
              <a:t>Phân cụm theo cấp bậc</a:t>
            </a:r>
          </a:p>
          <a:p>
            <a:pPr lvl="1"/>
            <a:r>
              <a:rPr lang="vi-VN" altLang="ko-KR" dirty="0"/>
              <a:t>Phát hiện bất thường</a:t>
            </a:r>
          </a:p>
          <a:p>
            <a:pPr lvl="1"/>
            <a:r>
              <a:rPr lang="vi-VN" altLang="ko-KR" dirty="0"/>
              <a:t>PCA</a:t>
            </a:r>
          </a:p>
          <a:p>
            <a:pPr lvl="1"/>
            <a:r>
              <a:rPr lang="vi-VN" altLang="ko-KR" dirty="0"/>
              <a:t>Thuật toán Apriori</a:t>
            </a:r>
            <a:endParaRPr lang="ko-KR" altLang="en-US" dirty="0"/>
          </a:p>
        </p:txBody>
      </p:sp>
      <p:grpSp>
        <p:nvGrpSpPr>
          <p:cNvPr id="11" name="그룹 10">
            <a:extLst>
              <a:ext uri="{FF2B5EF4-FFF2-40B4-BE49-F238E27FC236}">
                <a16:creationId xmlns:a16="http://schemas.microsoft.com/office/drawing/2014/main" id="{7FC20215-C8DF-4226-9D7B-E102B57A871D}"/>
              </a:ext>
            </a:extLst>
          </p:cNvPr>
          <p:cNvGrpSpPr/>
          <p:nvPr/>
        </p:nvGrpSpPr>
        <p:grpSpPr>
          <a:xfrm>
            <a:off x="6080499" y="3782803"/>
            <a:ext cx="2902601" cy="2132990"/>
            <a:chOff x="6169399" y="3919533"/>
            <a:chExt cx="2902601" cy="2132990"/>
          </a:xfrm>
        </p:grpSpPr>
        <p:sp>
          <p:nvSpPr>
            <p:cNvPr id="12" name="직사각형 11">
              <a:extLst>
                <a:ext uri="{FF2B5EF4-FFF2-40B4-BE49-F238E27FC236}">
                  <a16:creationId xmlns:a16="http://schemas.microsoft.com/office/drawing/2014/main" id="{C7D5E693-810D-4C0E-9D4E-B2E7B118B1BE}"/>
                </a:ext>
              </a:extLst>
            </p:cNvPr>
            <p:cNvSpPr/>
            <p:nvPr/>
          </p:nvSpPr>
          <p:spPr>
            <a:xfrm>
              <a:off x="6813426" y="3919533"/>
              <a:ext cx="1614545" cy="276999"/>
            </a:xfrm>
            <a:prstGeom prst="rect">
              <a:avLst/>
            </a:prstGeom>
          </p:spPr>
          <p:txBody>
            <a:bodyPr wrap="none">
              <a:spAutoFit/>
            </a:bodyPr>
            <a:lstStyle/>
            <a:p>
              <a:r>
                <a:rPr lang="en-US" altLang="ko-KR" sz="1200" dirty="0">
                  <a:solidFill>
                    <a:srgbClr val="1F45BC"/>
                  </a:solidFill>
                  <a:latin typeface="SamsungOne-600C" panose="020B0706030303020204" pitchFamily="34" charset="0"/>
                  <a:ea typeface="SamsungOne-600C" panose="020B0706030303020204" pitchFamily="34" charset="0"/>
                </a:rPr>
                <a:t>Unsupervised learning</a:t>
              </a:r>
              <a:endParaRPr lang="ko-KR" altLang="en-US" sz="1200" dirty="0">
                <a:solidFill>
                  <a:srgbClr val="1F45BC"/>
                </a:solidFill>
                <a:latin typeface="SamsungOne-600C" panose="020B0706030303020204" pitchFamily="34" charset="0"/>
                <a:ea typeface="SamsungOne-600C" panose="020B0706030303020204" pitchFamily="34" charset="0"/>
              </a:endParaRPr>
            </a:p>
          </p:txBody>
        </p:sp>
        <p:pic>
          <p:nvPicPr>
            <p:cNvPr id="13" name="그림 12">
              <a:extLst>
                <a:ext uri="{FF2B5EF4-FFF2-40B4-BE49-F238E27FC236}">
                  <a16:creationId xmlns:a16="http://schemas.microsoft.com/office/drawing/2014/main" id="{542752D0-57D2-461D-B3E1-C9E351D098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9399" y="4406272"/>
              <a:ext cx="2902601" cy="1646251"/>
            </a:xfrm>
            <a:prstGeom prst="rect">
              <a:avLst/>
            </a:prstGeom>
          </p:spPr>
        </p:pic>
      </p:grpSp>
    </p:spTree>
    <p:extLst>
      <p:ext uri="{BB962C8B-B14F-4D97-AF65-F5344CB8AC3E}">
        <p14:creationId xmlns:p14="http://schemas.microsoft.com/office/powerpoint/2010/main" val="339965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Chọn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toán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nào</a:t>
            </a:r>
            <a:r>
              <a:rPr lang="en-US" altLang="ko-KR" dirty="0">
                <a:latin typeface="iCiel Samsung Sharp Sans Bold" pitchFamily="2" charset="0"/>
                <a:ea typeface="iCiel Samsung Sharp Sans Bold" pitchFamily="2" charset="0"/>
                <a:cs typeface="iCiel Samsung Sharp Sans Bold" pitchFamily="2" charset="0"/>
              </a:rPr>
              <a:t>?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10" name="TextBox 9">
            <a:extLst>
              <a:ext uri="{FF2B5EF4-FFF2-40B4-BE49-F238E27FC236}">
                <a16:creationId xmlns:a16="http://schemas.microsoft.com/office/drawing/2014/main" id="{377031A4-E60D-4477-906D-F3D2A2DBD6CB}"/>
              </a:ext>
            </a:extLst>
          </p:cNvPr>
          <p:cNvSpPr txBox="1"/>
          <p:nvPr/>
        </p:nvSpPr>
        <p:spPr>
          <a:xfrm>
            <a:off x="8614029" y="1909494"/>
            <a:ext cx="724439"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[Quiz]</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FE6EBA67-8508-46A2-B430-8A1E29C3EE1B}"/>
              </a:ext>
            </a:extLst>
          </p:cNvPr>
          <p:cNvGrpSpPr/>
          <p:nvPr/>
        </p:nvGrpSpPr>
        <p:grpSpPr>
          <a:xfrm>
            <a:off x="746307" y="2538329"/>
            <a:ext cx="8325693" cy="1547457"/>
            <a:chOff x="746307" y="2248047"/>
            <a:chExt cx="8325693" cy="1695967"/>
          </a:xfrm>
        </p:grpSpPr>
        <p:sp>
          <p:nvSpPr>
            <p:cNvPr id="14" name="모서리가 둥근 직사각형 14">
              <a:extLst>
                <a:ext uri="{FF2B5EF4-FFF2-40B4-BE49-F238E27FC236}">
                  <a16:creationId xmlns:a16="http://schemas.microsoft.com/office/drawing/2014/main" id="{F73AAC08-AEB3-4699-957F-521EB5C89321}"/>
                </a:ext>
              </a:extLst>
            </p:cNvPr>
            <p:cNvSpPr/>
            <p:nvPr/>
          </p:nvSpPr>
          <p:spPr>
            <a:xfrm>
              <a:off x="754476" y="2917071"/>
              <a:ext cx="8309354" cy="1026943"/>
            </a:xfrm>
            <a:prstGeom prst="roundRect">
              <a:avLst>
                <a:gd name="adj" fmla="val 21315"/>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Nếu bạn muốn trả lời câu hỏi CÓ|KHÔNG, đó là phân loại</a:t>
              </a:r>
            </a:p>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Nếu bạn muốn dự đoán một giá trị số, đó là hồi quy</a:t>
              </a:r>
            </a:p>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Nếu bạn muốn nhóm dữ liệu thành các quan sát tương tự, đó là phân cụm</a:t>
              </a:r>
              <a:endParaRPr lang="ko-KR" altLang="en-US" sz="1400" dirty="0">
                <a:solidFill>
                  <a:srgbClr val="1F45BC"/>
                </a:solidFill>
                <a:latin typeface="SamsungOne-600C" panose="020B0706030303020204" pitchFamily="34" charset="0"/>
                <a:ea typeface="SamsungOneKorean 400" panose="020B0503030303020204" pitchFamily="50" charset="-127"/>
              </a:endParaRPr>
            </a:p>
          </p:txBody>
        </p:sp>
        <p:sp>
          <p:nvSpPr>
            <p:cNvPr id="15" name="모서리가 둥근 직사각형 2">
              <a:extLst>
                <a:ext uri="{FF2B5EF4-FFF2-40B4-BE49-F238E27FC236}">
                  <a16:creationId xmlns:a16="http://schemas.microsoft.com/office/drawing/2014/main" id="{21772A6B-8DE6-40A0-86C9-A97A872FA443}"/>
                </a:ext>
              </a:extLst>
            </p:cNvPr>
            <p:cNvSpPr/>
            <p:nvPr/>
          </p:nvSpPr>
          <p:spPr>
            <a:xfrm>
              <a:off x="746307" y="2248047"/>
              <a:ext cx="8325693" cy="657077"/>
            </a:xfrm>
            <a:prstGeom prst="roundRect">
              <a:avLst>
                <a:gd name="adj" fmla="val 29663"/>
              </a:avLst>
            </a:prstGeom>
            <a:solidFill>
              <a:srgbClr val="1F45B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chemeClr val="bg1"/>
                  </a:solidFill>
                  <a:latin typeface="SamsungOne-700" panose="020B0803030303020204" pitchFamily="34" charset="0"/>
                  <a:ea typeface="SamsungOne-700" panose="020B0803030303020204" pitchFamily="34" charset="0"/>
                </a:rPr>
                <a:t>Chọn một thuật toán thích hợp theo</a:t>
              </a:r>
            </a:p>
            <a:p>
              <a:pPr algn="ctr"/>
              <a:r>
                <a:rPr lang="vi-VN" altLang="ko-KR" sz="1600" dirty="0">
                  <a:solidFill>
                    <a:schemeClr val="bg1"/>
                  </a:solidFill>
                  <a:latin typeface="SamsungOne-700" panose="020B0803030303020204" pitchFamily="34" charset="0"/>
                  <a:ea typeface="SamsungOne-700" panose="020B0803030303020204" pitchFamily="34" charset="0"/>
                </a:rPr>
                <a:t>đặc điểm và hoàn cảnh của dữ liệu thu thập được.</a:t>
              </a:r>
              <a:endParaRPr lang="en-US" altLang="ko-KR" sz="1600" dirty="0">
                <a:solidFill>
                  <a:schemeClr val="bg1"/>
                </a:solidFill>
                <a:latin typeface="SamsungOne-700" panose="020B0803030303020204" pitchFamily="34" charset="0"/>
                <a:ea typeface="SamsungOne-700" panose="020B0803030303020204" pitchFamily="34" charset="0"/>
              </a:endParaRPr>
            </a:p>
          </p:txBody>
        </p:sp>
      </p:grpSp>
      <p:grpSp>
        <p:nvGrpSpPr>
          <p:cNvPr id="16" name="그룹 15">
            <a:extLst>
              <a:ext uri="{FF2B5EF4-FFF2-40B4-BE49-F238E27FC236}">
                <a16:creationId xmlns:a16="http://schemas.microsoft.com/office/drawing/2014/main" id="{15DB727F-D00A-4D7C-9C2A-E1E631190DC6}"/>
              </a:ext>
            </a:extLst>
          </p:cNvPr>
          <p:cNvGrpSpPr/>
          <p:nvPr/>
        </p:nvGrpSpPr>
        <p:grpSpPr>
          <a:xfrm>
            <a:off x="746307" y="4288968"/>
            <a:ext cx="8317523" cy="1313544"/>
            <a:chOff x="746307" y="4114800"/>
            <a:chExt cx="8317523" cy="1313544"/>
          </a:xfrm>
        </p:grpSpPr>
        <p:sp>
          <p:nvSpPr>
            <p:cNvPr id="17" name="사각형: 둥근 모서리 16">
              <a:extLst>
                <a:ext uri="{FF2B5EF4-FFF2-40B4-BE49-F238E27FC236}">
                  <a16:creationId xmlns:a16="http://schemas.microsoft.com/office/drawing/2014/main" id="{FCA895E2-D23D-4C4E-A898-9E8E7798D2E1}"/>
                </a:ext>
              </a:extLst>
            </p:cNvPr>
            <p:cNvSpPr/>
            <p:nvPr/>
          </p:nvSpPr>
          <p:spPr>
            <a:xfrm>
              <a:off x="774637" y="4373658"/>
              <a:ext cx="8289193" cy="1054686"/>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600C" panose="020B0706030303020204" charset="0"/>
                  <a:ea typeface="SamsungOne-600C" panose="020B0706030303020204" charset="0"/>
                </a:rPr>
                <a:t>Phân khúc khách hàng: chia cơ sở khách hàng thành các nhóm cá nhân giống nhau theo những cách cụ thể liên quan đến tiếp thị, chẳng hạn như tuổi tác, giới tính, sở thích, thói quen chi tiêu, v.v.</a:t>
              </a:r>
            </a:p>
            <a:p>
              <a:pPr marL="742950" lvl="1" indent="-285750">
                <a:buFont typeface="Arial" panose="020B0604020202020204" pitchFamily="34" charset="0"/>
                <a:buChar char="•"/>
              </a:pPr>
              <a:r>
                <a:rPr lang="vi-VN" altLang="ko-KR" sz="1400" dirty="0">
                  <a:solidFill>
                    <a:srgbClr val="1F45BC"/>
                  </a:solidFill>
                  <a:latin typeface="SamsungOne-600C" panose="020B0706030303020204" charset="0"/>
                  <a:ea typeface="SamsungOne-600C" panose="020B0706030303020204" charset="0"/>
                </a:rPr>
                <a:t>Phân khúc thị trường</a:t>
              </a:r>
              <a:endParaRPr lang="en" altLang="ko-KR" sz="1400" dirty="0">
                <a:solidFill>
                  <a:srgbClr val="1F45BC"/>
                </a:solidFill>
                <a:latin typeface="SamsungOne-600C" panose="020B0706030303020204" charset="0"/>
                <a:ea typeface="SamsungOne-600C" panose="020B0706030303020204" charset="0"/>
              </a:endParaRPr>
            </a:p>
          </p:txBody>
        </p:sp>
        <p:sp>
          <p:nvSpPr>
            <p:cNvPr id="18" name="사각형: 둥근 모서리 1">
              <a:extLst>
                <a:ext uri="{FF2B5EF4-FFF2-40B4-BE49-F238E27FC236}">
                  <a16:creationId xmlns:a16="http://schemas.microsoft.com/office/drawing/2014/main" id="{3216477E-8A71-477F-8802-58B89AB57DFC}"/>
                </a:ext>
              </a:extLst>
            </p:cNvPr>
            <p:cNvSpPr/>
            <p:nvPr/>
          </p:nvSpPr>
          <p:spPr>
            <a:xfrm>
              <a:off x="746307" y="4114800"/>
              <a:ext cx="1241519"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schemeClr val="bg1"/>
                  </a:solidFill>
                  <a:latin typeface="SamsungOne-700" panose="020B0803030303020204" pitchFamily="34" charset="0"/>
                  <a:ea typeface="SamsungOne-700" panose="020B0803030303020204" pitchFamily="34" charset="0"/>
                </a:rPr>
                <a:t>Trường hợp </a:t>
              </a:r>
              <a:r>
                <a:rPr lang="en" altLang="ko-KR" sz="1300" dirty="0">
                  <a:solidFill>
                    <a:schemeClr val="bg1"/>
                  </a:solidFill>
                  <a:latin typeface="SamsungOne-700" panose="020B0803030303020204" pitchFamily="34" charset="0"/>
                  <a:ea typeface="SamsungOne-700" panose="020B0803030303020204" pitchFamily="34" charset="0"/>
                </a:rPr>
                <a:t>1</a:t>
              </a:r>
            </a:p>
          </p:txBody>
        </p:sp>
      </p:grpSp>
    </p:spTree>
    <p:extLst>
      <p:ext uri="{BB962C8B-B14F-4D97-AF65-F5344CB8AC3E}">
        <p14:creationId xmlns:p14="http://schemas.microsoft.com/office/powerpoint/2010/main" val="878077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Chọn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thuật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toán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nào</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2</a:t>
            </a:r>
            <a:r>
              <a:rPr lang="en-US" altLang="ko-KR" dirty="0">
                <a:latin typeface="iCiel Samsung Sharp Sans Bold" pitchFamily="2" charset="0"/>
                <a:ea typeface="iCiel Samsung Sharp Sans Bold" pitchFamily="2" charset="0"/>
                <a:cs typeface="iCiel Samsung Sharp Sans Bold" pitchFamily="2" charset="0"/>
              </a:rPr>
              <a:t>/2)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694547"/>
          </a:xfrm>
        </p:spPr>
        <p:txBody>
          <a:bodyPr/>
          <a:lstStyle/>
          <a:p>
            <a:endParaRPr lang="en" altLang="ko-KR"/>
          </a:p>
          <a:p>
            <a:endParaRPr lang="ko-KR" altLang="en-US" dirty="0"/>
          </a:p>
        </p:txBody>
      </p:sp>
      <p:sp>
        <p:nvSpPr>
          <p:cNvPr id="12" name="TextBox 11">
            <a:extLst>
              <a:ext uri="{FF2B5EF4-FFF2-40B4-BE49-F238E27FC236}">
                <a16:creationId xmlns:a16="http://schemas.microsoft.com/office/drawing/2014/main" id="{364BF5CB-229C-4A7C-8E9F-B8F9CEEC5BB9}"/>
              </a:ext>
            </a:extLst>
          </p:cNvPr>
          <p:cNvSpPr txBox="1"/>
          <p:nvPr/>
        </p:nvSpPr>
        <p:spPr>
          <a:xfrm>
            <a:off x="8614029" y="1909494"/>
            <a:ext cx="724439"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[Quiz]</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B5120ADE-4A5D-4A40-9396-BAE63B292DD4}"/>
              </a:ext>
            </a:extLst>
          </p:cNvPr>
          <p:cNvGrpSpPr/>
          <p:nvPr/>
        </p:nvGrpSpPr>
        <p:grpSpPr>
          <a:xfrm>
            <a:off x="789539" y="2634490"/>
            <a:ext cx="8289193" cy="1313544"/>
            <a:chOff x="774637" y="4114800"/>
            <a:chExt cx="8289193" cy="1313544"/>
          </a:xfrm>
        </p:grpSpPr>
        <p:sp>
          <p:nvSpPr>
            <p:cNvPr id="16" name="사각형: 둥근 모서리 1">
              <a:extLst>
                <a:ext uri="{FF2B5EF4-FFF2-40B4-BE49-F238E27FC236}">
                  <a16:creationId xmlns:a16="http://schemas.microsoft.com/office/drawing/2014/main" id="{97F79920-82FD-49C6-9214-9CD0553108C5}"/>
                </a:ext>
              </a:extLst>
            </p:cNvPr>
            <p:cNvSpPr/>
            <p:nvPr/>
          </p:nvSpPr>
          <p:spPr>
            <a:xfrm>
              <a:off x="774637" y="4373658"/>
              <a:ext cx="8289193" cy="1054686"/>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endParaRPr lang="vi-VN" altLang="ko-KR" sz="1400" dirty="0">
                <a:solidFill>
                  <a:srgbClr val="1F45BC"/>
                </a:solidFill>
                <a:latin typeface="SamsungOne-600C" panose="020B0706030303020204" pitchFamily="34" charset="0"/>
                <a:ea typeface="SamsungOne-600C" panose="020B0706030303020204" pitchFamily="34" charset="0"/>
              </a:endParaRPr>
            </a:p>
            <a:p>
              <a:pPr marL="742950" lvl="1" indent="-285750">
                <a:buFont typeface="Arial" panose="020B0604020202020204" pitchFamily="34" charset="0"/>
                <a:buChar char="•"/>
              </a:pPr>
              <a:r>
                <a:rPr lang="en-US" altLang="ko-KR" sz="1400" dirty="0" err="1">
                  <a:solidFill>
                    <a:srgbClr val="1F45BC"/>
                  </a:solidFill>
                  <a:latin typeface="SamsungOne-600C" panose="020B0706030303020204" pitchFamily="34" charset="0"/>
                  <a:ea typeface="SamsungOne-600C" panose="020B0706030303020204" pitchFamily="34" charset="0"/>
                </a:rPr>
                <a:t>Doanh</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số</a:t>
              </a:r>
              <a:r>
                <a:rPr lang="en-US" altLang="ko-KR" sz="1400" dirty="0">
                  <a:solidFill>
                    <a:srgbClr val="1F45BC"/>
                  </a:solidFill>
                  <a:latin typeface="SamsungOne-600C" panose="020B0706030303020204" pitchFamily="34" charset="0"/>
                  <a:ea typeface="SamsungOne-600C" panose="020B0706030303020204" pitchFamily="34" charset="0"/>
                </a:rPr>
                <a:t> / </a:t>
              </a:r>
              <a:r>
                <a:rPr lang="en-US" altLang="ko-KR" sz="1400" dirty="0" err="1">
                  <a:solidFill>
                    <a:srgbClr val="1F45BC"/>
                  </a:solidFill>
                  <a:latin typeface="SamsungOne-600C" panose="020B0706030303020204" pitchFamily="34" charset="0"/>
                  <a:ea typeface="SamsungOne-600C" panose="020B0706030303020204" pitchFamily="34" charset="0"/>
                </a:rPr>
                <a:t>Dự</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báo</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chứng</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khoán</a:t>
              </a:r>
              <a:endParaRPr lang="en-US" altLang="ko-KR" sz="1400" dirty="0">
                <a:solidFill>
                  <a:srgbClr val="1F45BC"/>
                </a:solidFill>
                <a:latin typeface="SamsungOne-600C" panose="020B0706030303020204" pitchFamily="34" charset="0"/>
                <a:ea typeface="SamsungOne-600C" panose="020B0706030303020204" pitchFamily="34" charset="0"/>
              </a:endParaRPr>
            </a:p>
            <a:p>
              <a:pPr marL="742950" lvl="1" indent="-285750">
                <a:buFont typeface="Arial" panose="020B0604020202020204" pitchFamily="34" charset="0"/>
                <a:buChar char="•"/>
              </a:pPr>
              <a:r>
                <a:rPr lang="en-US" altLang="ko-KR" sz="1400" dirty="0" err="1">
                  <a:solidFill>
                    <a:srgbClr val="1F45BC"/>
                  </a:solidFill>
                  <a:latin typeface="SamsungOne-600C" panose="020B0706030303020204" pitchFamily="34" charset="0"/>
                  <a:ea typeface="SamsungOne-600C" panose="020B0706030303020204" pitchFamily="34" charset="0"/>
                </a:rPr>
                <a:t>Phí</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bảo</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hiểm</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dựa</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trên</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các</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yếu</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tố</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khác</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nhau</a:t>
              </a:r>
              <a:endParaRPr lang="en-US" altLang="ko-KR" sz="1400" dirty="0">
                <a:solidFill>
                  <a:srgbClr val="1F45BC"/>
                </a:solidFill>
                <a:latin typeface="SamsungOne-600C" panose="020B0706030303020204" pitchFamily="34" charset="0"/>
                <a:ea typeface="SamsungOne-600C" panose="020B0706030303020204" pitchFamily="34" charset="0"/>
              </a:endParaRPr>
            </a:p>
            <a:p>
              <a:pPr marL="742950" lvl="1" indent="-285750">
                <a:buFont typeface="Arial" panose="020B0604020202020204" pitchFamily="34" charset="0"/>
                <a:buChar char="•"/>
              </a:pPr>
              <a:r>
                <a:rPr lang="en-US" altLang="ko-KR" sz="1400" dirty="0" err="1">
                  <a:solidFill>
                    <a:srgbClr val="1F45BC"/>
                  </a:solidFill>
                  <a:latin typeface="SamsungOne-600C" panose="020B0706030303020204" pitchFamily="34" charset="0"/>
                  <a:ea typeface="SamsungOne-600C" panose="020B0706030303020204" pitchFamily="34" charset="0"/>
                </a:rPr>
                <a:t>Dự</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đoán</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lỗi</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thiết</a:t>
              </a:r>
              <a:r>
                <a:rPr lang="en-US" altLang="ko-KR" sz="1400" dirty="0">
                  <a:solidFill>
                    <a:srgbClr val="1F45BC"/>
                  </a:solidFill>
                  <a:latin typeface="SamsungOne-600C" panose="020B0706030303020204" pitchFamily="34" charset="0"/>
                  <a:ea typeface="SamsungOne-600C" panose="020B0706030303020204" pitchFamily="34" charset="0"/>
                </a:rPr>
                <a:t> </a:t>
              </a:r>
              <a:r>
                <a:rPr lang="en-US" altLang="ko-KR" sz="1400" dirty="0" err="1">
                  <a:solidFill>
                    <a:srgbClr val="1F45BC"/>
                  </a:solidFill>
                  <a:latin typeface="SamsungOne-600C" panose="020B0706030303020204" pitchFamily="34" charset="0"/>
                  <a:ea typeface="SamsungOne-600C" panose="020B0706030303020204" pitchFamily="34" charset="0"/>
                </a:rPr>
                <a:t>bị</a:t>
              </a:r>
              <a:endParaRPr lang="ko-KR" altLang="en-US" dirty="0">
                <a:solidFill>
                  <a:srgbClr val="1F45BC"/>
                </a:solidFill>
                <a:latin typeface="Courier New" panose="02070309020205020404" pitchFamily="49" charset="0"/>
                <a:ea typeface="SamsungOneKorean 400" panose="020B0503030303020204" pitchFamily="50" charset="-127"/>
              </a:endParaRPr>
            </a:p>
          </p:txBody>
        </p:sp>
        <p:sp>
          <p:nvSpPr>
            <p:cNvPr id="17" name="사각형: 둥근 모서리 1">
              <a:extLst>
                <a:ext uri="{FF2B5EF4-FFF2-40B4-BE49-F238E27FC236}">
                  <a16:creationId xmlns:a16="http://schemas.microsoft.com/office/drawing/2014/main" id="{93EF676E-85F0-44A0-A7EB-1A5C18E13575}"/>
                </a:ext>
              </a:extLst>
            </p:cNvPr>
            <p:cNvSpPr/>
            <p:nvPr/>
          </p:nvSpPr>
          <p:spPr>
            <a:xfrm>
              <a:off x="774637" y="4114800"/>
              <a:ext cx="1269849"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chemeClr val="bg1"/>
                  </a:solidFill>
                  <a:latin typeface="SamsungOne-700C" panose="020B0806030303020204" pitchFamily="34" charset="0"/>
                  <a:ea typeface="SamsungOne-700C" panose="020B0806030303020204" pitchFamily="34" charset="0"/>
                </a:rPr>
                <a:t>Trường hợp</a:t>
              </a:r>
              <a:r>
                <a:rPr lang="en" altLang="ko-KR" sz="1400" dirty="0">
                  <a:solidFill>
                    <a:schemeClr val="bg1"/>
                  </a:solidFill>
                  <a:latin typeface="SamsungOne-700C" panose="020B0806030303020204" pitchFamily="34" charset="0"/>
                  <a:ea typeface="SamsungOne-700C" panose="020B0806030303020204" pitchFamily="34" charset="0"/>
                </a:rPr>
                <a:t> 2</a:t>
              </a:r>
            </a:p>
          </p:txBody>
        </p:sp>
      </p:grpSp>
      <p:grpSp>
        <p:nvGrpSpPr>
          <p:cNvPr id="18" name="그룹 17">
            <a:extLst>
              <a:ext uri="{FF2B5EF4-FFF2-40B4-BE49-F238E27FC236}">
                <a16:creationId xmlns:a16="http://schemas.microsoft.com/office/drawing/2014/main" id="{2832C3C9-40F3-4154-80BD-875864AA934E}"/>
              </a:ext>
            </a:extLst>
          </p:cNvPr>
          <p:cNvGrpSpPr/>
          <p:nvPr/>
        </p:nvGrpSpPr>
        <p:grpSpPr>
          <a:xfrm>
            <a:off x="789539" y="4140354"/>
            <a:ext cx="8289193" cy="1613126"/>
            <a:chOff x="774637" y="4114800"/>
            <a:chExt cx="8289193" cy="1613126"/>
          </a:xfrm>
        </p:grpSpPr>
        <p:sp>
          <p:nvSpPr>
            <p:cNvPr id="19" name="사각형: 둥근 모서리 1">
              <a:extLst>
                <a:ext uri="{FF2B5EF4-FFF2-40B4-BE49-F238E27FC236}">
                  <a16:creationId xmlns:a16="http://schemas.microsoft.com/office/drawing/2014/main" id="{5EB9BE93-3373-4464-8813-61BD664E9347}"/>
                </a:ext>
              </a:extLst>
            </p:cNvPr>
            <p:cNvSpPr/>
            <p:nvPr/>
          </p:nvSpPr>
          <p:spPr>
            <a:xfrm>
              <a:off x="774637" y="4373657"/>
              <a:ext cx="8289193" cy="1354269"/>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Thư rác</a:t>
              </a:r>
            </a:p>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Phân tích khẩu phần khách hàng</a:t>
              </a:r>
            </a:p>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Nhận dạng mẫu: từ ngữ, con người, hình ảnh, chuyển động, v.v.</a:t>
              </a:r>
            </a:p>
            <a:p>
              <a:pPr marL="742950" lvl="1" indent="-285750">
                <a:buFont typeface="Arial" panose="020B0604020202020204" pitchFamily="34" charset="0"/>
                <a:buChar char="•"/>
              </a:pPr>
              <a:r>
                <a:rPr lang="vi-VN" altLang="ko-KR" sz="1400" dirty="0">
                  <a:solidFill>
                    <a:srgbClr val="1F45BC"/>
                  </a:solidFill>
                  <a:latin typeface="SamsungOne-600C" panose="020B0706030303020204" pitchFamily="34" charset="0"/>
                  <a:ea typeface="SamsungOne-600C" panose="020B0706030303020204" pitchFamily="34" charset="0"/>
                </a:rPr>
                <a:t>Phát hiện giao dịch gian lận</a:t>
              </a:r>
              <a:endParaRPr lang="en" altLang="ko-KR" sz="1400" dirty="0">
                <a:solidFill>
                  <a:srgbClr val="1F45BC"/>
                </a:solidFill>
                <a:latin typeface="SamsungOne-600C" panose="020B0706030303020204" pitchFamily="34" charset="0"/>
                <a:ea typeface="SamsungOne-600C" panose="020B0706030303020204" pitchFamily="34" charset="0"/>
              </a:endParaRPr>
            </a:p>
          </p:txBody>
        </p:sp>
        <p:sp>
          <p:nvSpPr>
            <p:cNvPr id="20" name="사각형: 둥근 모서리 1">
              <a:extLst>
                <a:ext uri="{FF2B5EF4-FFF2-40B4-BE49-F238E27FC236}">
                  <a16:creationId xmlns:a16="http://schemas.microsoft.com/office/drawing/2014/main" id="{5CB01CCB-A6E0-4E94-88BD-50C457D035B7}"/>
                </a:ext>
              </a:extLst>
            </p:cNvPr>
            <p:cNvSpPr/>
            <p:nvPr/>
          </p:nvSpPr>
          <p:spPr>
            <a:xfrm>
              <a:off x="774637" y="4114800"/>
              <a:ext cx="1269849"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a:solidFill>
                    <a:schemeClr val="bg1"/>
                  </a:solidFill>
                  <a:latin typeface="SamsungOne-700C" panose="020B0806030303020204" pitchFamily="34" charset="0"/>
                  <a:ea typeface="SamsungOne-700C" panose="020B0806030303020204" pitchFamily="34" charset="0"/>
                </a:rPr>
                <a:t>Trường hợp</a:t>
              </a:r>
              <a:r>
                <a:rPr lang="en" altLang="ko-KR" sz="1400" dirty="0">
                  <a:solidFill>
                    <a:schemeClr val="bg1"/>
                  </a:solidFill>
                  <a:latin typeface="SamsungOne-700C" panose="020B0806030303020204" pitchFamily="34" charset="0"/>
                  <a:ea typeface="SamsungOne-700C" panose="020B0806030303020204" pitchFamily="34" charset="0"/>
                </a:rPr>
                <a:t> 3</a:t>
              </a:r>
            </a:p>
          </p:txBody>
        </p:sp>
      </p:grpSp>
    </p:spTree>
    <p:extLst>
      <p:ext uri="{BB962C8B-B14F-4D97-AF65-F5344CB8AC3E}">
        <p14:creationId xmlns:p14="http://schemas.microsoft.com/office/powerpoint/2010/main" val="404549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Các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loại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aphicFrame>
        <p:nvGraphicFramePr>
          <p:cNvPr id="11" name="표 10">
            <a:extLst>
              <a:ext uri="{FF2B5EF4-FFF2-40B4-BE49-F238E27FC236}">
                <a16:creationId xmlns:a16="http://schemas.microsoft.com/office/drawing/2014/main" id="{9CD703D2-1A1B-4945-805F-61908F69D421}"/>
              </a:ext>
            </a:extLst>
          </p:cNvPr>
          <p:cNvGraphicFramePr>
            <a:graphicFrameLocks noGrp="1"/>
          </p:cNvGraphicFramePr>
          <p:nvPr>
            <p:extLst>
              <p:ext uri="{D42A27DB-BD31-4B8C-83A1-F6EECF244321}">
                <p14:modId xmlns:p14="http://schemas.microsoft.com/office/powerpoint/2010/main" val="1523954481"/>
              </p:ext>
            </p:extLst>
          </p:nvPr>
        </p:nvGraphicFramePr>
        <p:xfrm>
          <a:off x="535873" y="2226568"/>
          <a:ext cx="8808152" cy="3836875"/>
        </p:xfrm>
        <a:graphic>
          <a:graphicData uri="http://schemas.openxmlformats.org/drawingml/2006/table">
            <a:tbl>
              <a:tblPr firstRow="1" bandRow="1">
                <a:tableStyleId>{5940675A-B579-460E-94D1-54222C63F5DA}</a:tableStyleId>
              </a:tblPr>
              <a:tblGrid>
                <a:gridCol w="2742731">
                  <a:extLst>
                    <a:ext uri="{9D8B030D-6E8A-4147-A177-3AD203B41FA5}">
                      <a16:colId xmlns:a16="http://schemas.microsoft.com/office/drawing/2014/main" val="2044997058"/>
                    </a:ext>
                  </a:extLst>
                </a:gridCol>
                <a:gridCol w="6065421">
                  <a:extLst>
                    <a:ext uri="{9D8B030D-6E8A-4147-A177-3AD203B41FA5}">
                      <a16:colId xmlns:a16="http://schemas.microsoft.com/office/drawing/2014/main" val="490996645"/>
                    </a:ext>
                  </a:extLst>
                </a:gridCol>
              </a:tblGrid>
              <a:tr h="33868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Thuật toán/Phương pháp</a:t>
                      </a:r>
                      <a:endParaRPr lang="ko-KR" alt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300145">
                <a:tc rowSpan="4">
                  <a:txBody>
                    <a:bodyPr/>
                    <a:lstStyle/>
                    <a:p>
                      <a:pPr marL="0" algn="ctr" defTabSz="914400" rtl="0" eaLnBrk="1" latinLnBrk="1" hangingPunct="1">
                        <a:lnSpc>
                          <a:spcPct val="100000"/>
                        </a:lnSpc>
                      </a:pPr>
                      <a:r>
                        <a:rPr lang="vi-VN"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ọc</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giám</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sát</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Clustering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300145">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MDS, t-SNE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07876990"/>
                  </a:ext>
                </a:extLst>
              </a:tr>
              <a:tr h="349295">
                <a:tc vMerge="1">
                  <a:txBody>
                    <a:bodyPr/>
                    <a:lstStyle/>
                    <a:p>
                      <a:pPr algn="ctr" latinLnBrk="1"/>
                      <a:endParaRPr lang="ko-KR" altLang="en-US">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PCA, NMF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4231268"/>
                  </a:ext>
                </a:extLst>
              </a:tr>
              <a:tr h="349295">
                <a:tc vMerge="1">
                  <a:txBody>
                    <a:bodyPr/>
                    <a:lstStyle/>
                    <a:p>
                      <a:pPr algn="ctr" latinLnBrk="1"/>
                      <a:endParaRPr lang="ko-KR" altLang="en-US">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hân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hội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74922263"/>
                  </a:ext>
                </a:extLst>
              </a:tr>
              <a:tr h="349295">
                <a:tc rowSpan="7">
                  <a:txBody>
                    <a:bodyPr/>
                    <a:lstStyle/>
                    <a:p>
                      <a:pPr marL="0" algn="ctr" defTabSz="914400" rtl="0" eaLnBrk="1" latinLnBrk="1" hangingPunct="1">
                        <a:lnSpc>
                          <a:spcPct val="100000"/>
                        </a:lnSpc>
                      </a:pPr>
                      <a:r>
                        <a:rPr lang="vi-VN"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ọc</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giám</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sát</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tuyến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14710559"/>
                  </a:ext>
                </a:extLst>
              </a:tr>
              <a:tr h="349295">
                <a:tc vMerge="1">
                  <a:txBody>
                    <a:bodyPr/>
                    <a:lstStyle/>
                    <a:p>
                      <a:pPr algn="ctr" latinLnBrk="1"/>
                      <a:endParaRPr lang="ko-KR" altLang="en-US">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logistic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03442805"/>
                  </a:ext>
                </a:extLst>
              </a:tr>
              <a:tr h="300145">
                <a:tc vMerge="1">
                  <a:txBody>
                    <a:bodyPr/>
                    <a:lstStyle/>
                    <a:p>
                      <a:pPr algn="ctr" latinLnBrk="1"/>
                      <a:endParaRPr lang="ko-KR" altLang="en-US">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Tree, Random Forest, Ada Boost, XGBoost.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90086599"/>
                  </a:ext>
                </a:extLst>
              </a:tr>
              <a:tr h="300145">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Naïve Bayes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19402244"/>
                  </a:ext>
                </a:extLst>
              </a:tr>
              <a:tr h="300145">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KNN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31141461"/>
                  </a:ext>
                </a:extLst>
              </a:tr>
              <a:tr h="300145">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Máy véc tơ hỗ trợ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(SVM)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63476870"/>
                  </a:ext>
                </a:extLst>
              </a:tr>
              <a:tr h="300145">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mạng lưới thần kinh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72304013"/>
                  </a:ext>
                </a:extLst>
              </a:tr>
            </a:tbl>
          </a:graphicData>
        </a:graphic>
      </p:graphicFrame>
    </p:spTree>
    <p:extLst>
      <p:ext uri="{BB962C8B-B14F-4D97-AF65-F5344CB8AC3E}">
        <p14:creationId xmlns:p14="http://schemas.microsoft.com/office/powerpoint/2010/main" val="159429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KNN (1/4)</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449612" y="2226568"/>
            <a:ext cx="8796528" cy="4288532"/>
          </a:xfrm>
        </p:spPr>
        <p:txBody>
          <a:bodyPr/>
          <a:lstStyle/>
          <a:p>
            <a:pPr>
              <a:spcAft>
                <a:spcPts val="600"/>
              </a:spcAft>
            </a:pPr>
            <a:r>
              <a:rPr kumimoji="0" lang="vi-VN" altLang="ko-KR" dirty="0"/>
              <a:t>KNN (K khu vực gần nhất)</a:t>
            </a:r>
            <a:endParaRPr kumimoji="0" lang="en-US" altLang="ko-KR" dirty="0"/>
          </a:p>
          <a:p>
            <a:pPr lvl="1">
              <a:spcAft>
                <a:spcPts val="600"/>
              </a:spcAft>
            </a:pPr>
            <a:r>
              <a:rPr lang="en-US" altLang="ko-KR" dirty="0" err="1"/>
              <a:t>Thuật</a:t>
            </a:r>
            <a:r>
              <a:rPr lang="en-US" altLang="ko-KR" dirty="0"/>
              <a:t> </a:t>
            </a:r>
            <a:r>
              <a:rPr lang="en-US" altLang="ko-KR" dirty="0" err="1"/>
              <a:t>toán</a:t>
            </a:r>
            <a:r>
              <a:rPr lang="en-US" altLang="ko-KR" dirty="0"/>
              <a:t> K-NN </a:t>
            </a:r>
            <a:r>
              <a:rPr lang="en-US" altLang="ko-KR" dirty="0" err="1"/>
              <a:t>là</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các</a:t>
            </a:r>
            <a:r>
              <a:rPr lang="en-US" altLang="ko-KR" dirty="0"/>
              <a:t> </a:t>
            </a:r>
            <a:r>
              <a:rPr lang="en-US" altLang="ko-KR" dirty="0" err="1"/>
              <a:t>nhãn</a:t>
            </a:r>
            <a:r>
              <a:rPr lang="en-US" altLang="ko-KR" dirty="0"/>
              <a:t> </a:t>
            </a:r>
            <a:r>
              <a:rPr lang="en-US" altLang="ko-KR" dirty="0" err="1"/>
              <a:t>của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có</a:t>
            </a:r>
            <a:r>
              <a:rPr lang="en-US" altLang="ko-KR" dirty="0"/>
              <a:t> </a:t>
            </a:r>
            <a:r>
              <a:rPr lang="en-US" altLang="ko-KR" dirty="0" err="1"/>
              <a:t>tần</a:t>
            </a:r>
            <a:r>
              <a:rPr lang="en-US" altLang="ko-KR" dirty="0"/>
              <a:t> </a:t>
            </a:r>
            <a:r>
              <a:rPr lang="en-US" altLang="ko-KR" dirty="0" err="1"/>
              <a:t>suất</a:t>
            </a:r>
            <a:r>
              <a:rPr lang="en-US" altLang="ko-KR" dirty="0"/>
              <a:t> </a:t>
            </a:r>
            <a:r>
              <a:rPr lang="en-US" altLang="ko-KR" dirty="0" err="1"/>
              <a:t>xuất</a:t>
            </a:r>
            <a:r>
              <a:rPr lang="en-US" altLang="ko-KR" dirty="0"/>
              <a:t> </a:t>
            </a:r>
            <a:r>
              <a:rPr lang="en-US" altLang="ko-KR" dirty="0" err="1"/>
              <a:t>hiện</a:t>
            </a:r>
            <a:r>
              <a:rPr lang="en-US" altLang="ko-KR" dirty="0"/>
              <a:t> </a:t>
            </a:r>
            <a:r>
              <a:rPr lang="en-US" altLang="ko-KR" dirty="0" err="1"/>
              <a:t>cao</a:t>
            </a:r>
            <a:r>
              <a:rPr lang="en-US" altLang="ko-KR" dirty="0"/>
              <a:t> </a:t>
            </a:r>
            <a:r>
              <a:rPr lang="en-US" altLang="ko-KR" dirty="0" err="1"/>
              <a:t>nhất</a:t>
            </a:r>
            <a:r>
              <a:rPr lang="en-US" altLang="ko-KR" dirty="0"/>
              <a:t> </a:t>
            </a:r>
            <a:r>
              <a:rPr lang="en-US" altLang="ko-KR" dirty="0" err="1"/>
              <a:t>trong</a:t>
            </a:r>
            <a:r>
              <a:rPr lang="en-US" altLang="ko-KR" dirty="0"/>
              <a:t> K </a:t>
            </a:r>
            <a:r>
              <a:rPr lang="en-US" altLang="ko-KR" dirty="0" err="1"/>
              <a:t>phần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quy</a:t>
            </a:r>
            <a:r>
              <a:rPr lang="en-US" altLang="ko-KR" dirty="0"/>
              <a:t> </a:t>
            </a:r>
            <a:r>
              <a:rPr lang="en-US" altLang="ko-KR" dirty="0" err="1"/>
              <a:t>chiếu</a:t>
            </a:r>
            <a:r>
              <a:rPr lang="en-US" altLang="ko-KR" dirty="0"/>
              <a:t> </a:t>
            </a:r>
            <a:r>
              <a:rPr lang="en-US" altLang="ko-KR" dirty="0" err="1"/>
              <a:t>các</a:t>
            </a:r>
            <a:r>
              <a:rPr lang="en-US" altLang="ko-KR" dirty="0"/>
              <a:t> </a:t>
            </a:r>
            <a:r>
              <a:rPr lang="en-US" altLang="ko-KR" dirty="0" err="1"/>
              <a:t>nhãn</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của</a:t>
            </a:r>
            <a:r>
              <a:rPr lang="en-US" altLang="ko-KR" dirty="0"/>
              <a:t> K </a:t>
            </a:r>
            <a:r>
              <a:rPr lang="en-US" altLang="ko-KR" dirty="0" err="1"/>
              <a:t>phần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khác</a:t>
            </a:r>
            <a:r>
              <a:rPr lang="en-US" altLang="ko-KR" dirty="0"/>
              <a:t> </a:t>
            </a:r>
            <a:r>
              <a:rPr lang="en-US" altLang="ko-KR" dirty="0" err="1"/>
              <a:t>gần</a:t>
            </a:r>
            <a:r>
              <a:rPr lang="en-US" altLang="ko-KR" dirty="0"/>
              <a:t> </a:t>
            </a:r>
            <a:r>
              <a:rPr lang="en-US" altLang="ko-KR" dirty="0" err="1"/>
              <a:t>nhau</a:t>
            </a:r>
            <a:endParaRPr lang="en-US" altLang="ko-KR" dirty="0"/>
          </a:p>
          <a:p>
            <a:pPr lvl="1">
              <a:spcAft>
                <a:spcPts val="600"/>
              </a:spcAft>
            </a:pPr>
            <a:r>
              <a:rPr lang="en-US" altLang="ko-KR" dirty="0" err="1"/>
              <a:t>Dự</a:t>
            </a:r>
            <a:r>
              <a:rPr lang="en-US" altLang="ko-KR" dirty="0"/>
              <a:t> </a:t>
            </a:r>
            <a:r>
              <a:rPr lang="en-US" altLang="ko-KR" dirty="0" err="1"/>
              <a:t>đoán</a:t>
            </a:r>
            <a:r>
              <a:rPr lang="en-US" altLang="ko-KR" dirty="0"/>
              <a:t> </a:t>
            </a:r>
            <a:r>
              <a:rPr lang="en-US" altLang="ko-KR" dirty="0" err="1"/>
              <a:t>dựa</a:t>
            </a:r>
            <a:r>
              <a:rPr lang="en-US" altLang="ko-KR" dirty="0"/>
              <a:t> </a:t>
            </a:r>
            <a:r>
              <a:rPr lang="en-US" altLang="ko-KR" dirty="0" err="1"/>
              <a:t>trên</a:t>
            </a:r>
            <a:r>
              <a:rPr lang="en-US" altLang="ko-KR" dirty="0"/>
              <a:t> </a:t>
            </a:r>
            <a:r>
              <a:rPr lang="ko-KR" altLang="en-US" dirty="0"/>
              <a:t>𝑘 </a:t>
            </a:r>
            <a:r>
              <a:rPr lang="en-US" altLang="ko-KR" dirty="0" err="1"/>
              <a:t>điểm</a:t>
            </a:r>
            <a:r>
              <a:rPr lang="en-US" altLang="ko-KR" dirty="0"/>
              <a:t> </a:t>
            </a:r>
            <a:r>
              <a:rPr lang="en-US" altLang="ko-KR" dirty="0" err="1"/>
              <a:t>lân</a:t>
            </a:r>
            <a:r>
              <a:rPr lang="en-US" altLang="ko-KR" dirty="0"/>
              <a:t> </a:t>
            </a:r>
            <a:r>
              <a:rPr lang="en-US" altLang="ko-KR" dirty="0" err="1"/>
              <a:t>cận</a:t>
            </a:r>
            <a:r>
              <a:rPr lang="en-US" altLang="ko-KR" dirty="0"/>
              <a:t> </a:t>
            </a:r>
            <a:r>
              <a:rPr lang="en-US" altLang="ko-KR" dirty="0" err="1"/>
              <a:t>gần</a:t>
            </a:r>
            <a:r>
              <a:rPr lang="en-US" altLang="ko-KR" dirty="0"/>
              <a:t> </a:t>
            </a:r>
            <a:r>
              <a:rPr lang="en-US" altLang="ko-KR" dirty="0" err="1"/>
              <a:t>nhất</a:t>
            </a:r>
            <a:endParaRPr lang="en" altLang="ko-KR" dirty="0"/>
          </a:p>
          <a:p>
            <a:pPr>
              <a:spcAft>
                <a:spcPts val="600"/>
              </a:spcAft>
            </a:pPr>
            <a:r>
              <a:rPr lang="vi-VN" altLang="ko-KR" dirty="0">
                <a:solidFill>
                  <a:schemeClr val="tx1">
                    <a:lumMod val="85000"/>
                    <a:lumOff val="15000"/>
                  </a:schemeClr>
                </a:solidFill>
              </a:rPr>
              <a:t>Ưu điểm</a:t>
            </a:r>
            <a:r>
              <a:rPr lang="en-US" altLang="ko-KR" dirty="0">
                <a:solidFill>
                  <a:schemeClr val="tx1">
                    <a:lumMod val="85000"/>
                    <a:lumOff val="15000"/>
                  </a:schemeClr>
                </a:solidFill>
              </a:rPr>
              <a:t>:</a:t>
            </a:r>
          </a:p>
          <a:p>
            <a:pPr lvl="1">
              <a:spcAft>
                <a:spcPts val="600"/>
              </a:spcAft>
            </a:pPr>
            <a:r>
              <a:rPr lang="vi-VN" altLang="ko-KR" dirty="0"/>
              <a:t>Đơn giản và trực quan</a:t>
            </a:r>
          </a:p>
          <a:p>
            <a:pPr lvl="1">
              <a:spcAft>
                <a:spcPts val="600"/>
              </a:spcAft>
            </a:pPr>
            <a:r>
              <a:rPr lang="vi-VN" altLang="ko-KR" dirty="0"/>
              <a:t>Không có tham số mô hình để tính toán. Vì vậy, không có bước đào tạo</a:t>
            </a:r>
            <a:endParaRPr lang="en-US" altLang="ko-KR" dirty="0"/>
          </a:p>
          <a:p>
            <a:pPr>
              <a:spcAft>
                <a:spcPts val="600"/>
              </a:spcAft>
            </a:pPr>
            <a:r>
              <a:rPr lang="vi-VN" altLang="ko-KR" dirty="0">
                <a:solidFill>
                  <a:schemeClr val="tx1">
                    <a:lumMod val="85000"/>
                    <a:lumOff val="15000"/>
                  </a:schemeClr>
                </a:solidFill>
              </a:rPr>
              <a:t>Nhược điểm</a:t>
            </a:r>
            <a:r>
              <a:rPr lang="en-US" altLang="ko-KR" dirty="0">
                <a:solidFill>
                  <a:schemeClr val="tx1">
                    <a:lumMod val="85000"/>
                    <a:lumOff val="15000"/>
                  </a:schemeClr>
                </a:solidFill>
              </a:rPr>
              <a:t>:</a:t>
            </a:r>
          </a:p>
          <a:p>
            <a:pPr lvl="1">
              <a:spcAft>
                <a:spcPts val="600"/>
              </a:spcAft>
            </a:pPr>
            <a:r>
              <a:rPr lang="vi-VN" altLang="ko-KR" dirty="0"/>
              <a:t>Vì không có “mô hình” nên có thể trích xuất một chút thông tin chi tiết</a:t>
            </a:r>
          </a:p>
          <a:p>
            <a:pPr lvl="1">
              <a:spcAft>
                <a:spcPts val="600"/>
              </a:spcAft>
            </a:pPr>
            <a:r>
              <a:rPr lang="vi-VN" altLang="ko-KR" dirty="0"/>
              <a:t>Không có tham số mô hình nào lưu trữ mẫu đã học. Tập dữ liệu huấn luyện là cần thiết để dự đoán</a:t>
            </a:r>
          </a:p>
          <a:p>
            <a:pPr lvl="1">
              <a:spcAft>
                <a:spcPts val="600"/>
              </a:spcAft>
            </a:pPr>
            <a:r>
              <a:rPr lang="vi-VN" altLang="ko-KR" dirty="0"/>
              <a:t>Dự đoán không hiệu quả  “Thuật toán lười biếng”</a:t>
            </a:r>
            <a:endParaRPr lang="ko-KR" altLang="en-US" dirty="0"/>
          </a:p>
        </p:txBody>
      </p:sp>
    </p:spTree>
    <p:extLst>
      <p:ext uri="{BB962C8B-B14F-4D97-AF65-F5344CB8AC3E}">
        <p14:creationId xmlns:p14="http://schemas.microsoft.com/office/powerpoint/2010/main" val="3410471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KNN (2/4)</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449612" y="2226568"/>
            <a:ext cx="8796528" cy="3776026"/>
          </a:xfrm>
        </p:spPr>
        <p:txBody>
          <a:bodyPr/>
          <a:lstStyle/>
          <a:p>
            <a:pPr>
              <a:spcAft>
                <a:spcPts val="600"/>
              </a:spcAft>
            </a:pPr>
            <a:r>
              <a:rPr lang="en-US" altLang="ko-KR" dirty="0"/>
              <a:t>K=3</a:t>
            </a:r>
            <a:r>
              <a:rPr lang="en-US" altLang="ko-KR" dirty="0">
                <a:latin typeface="Courier New" panose="02070309020205020404" pitchFamily="49" charset="0"/>
                <a:ea typeface="SamsungOneKorean 400" panose="020B0503030303020204" pitchFamily="50" charset="-127"/>
              </a:rPr>
              <a:t>X</a:t>
            </a:r>
            <a:endParaRPr lang="en-US" altLang="ko-KR" dirty="0"/>
          </a:p>
          <a:p>
            <a:pPr lvl="1">
              <a:spcAft>
                <a:spcPts val="600"/>
              </a:spcAft>
            </a:pPr>
            <a:r>
              <a:rPr lang="en-US" altLang="ko-KR" dirty="0"/>
              <a:t>X </a:t>
            </a:r>
            <a:r>
              <a:rPr lang="vi-VN" altLang="ko-KR" dirty="0"/>
              <a:t>được phân loại là </a:t>
            </a:r>
            <a:endParaRPr lang="en-US" altLang="ko-KR" dirty="0"/>
          </a:p>
          <a:p>
            <a:pPr>
              <a:spcAft>
                <a:spcPts val="600"/>
              </a:spcAft>
            </a:pPr>
            <a:r>
              <a:rPr lang="en-US" altLang="ko-KR" dirty="0"/>
              <a:t>K=6 </a:t>
            </a:r>
          </a:p>
          <a:p>
            <a:pPr lvl="1">
              <a:spcAft>
                <a:spcPts val="600"/>
              </a:spcAft>
            </a:pPr>
            <a:r>
              <a:rPr lang="en-US" altLang="ko-KR" dirty="0"/>
              <a:t>X </a:t>
            </a:r>
            <a:r>
              <a:rPr lang="vi-VN" altLang="ko-KR" dirty="0"/>
              <a:t>được phân loại là</a:t>
            </a:r>
            <a:r>
              <a:rPr lang="en-US" altLang="ko-KR" dirty="0"/>
              <a:t> </a:t>
            </a:r>
          </a:p>
          <a:p>
            <a:pPr marL="0" indent="0">
              <a:spcAft>
                <a:spcPts val="600"/>
              </a:spcAft>
              <a:buNone/>
            </a:pPr>
            <a:endParaRPr lang="ko-KR" altLang="en-US" dirty="0"/>
          </a:p>
        </p:txBody>
      </p:sp>
      <p:sp>
        <p:nvSpPr>
          <p:cNvPr id="12" name="Oval 65">
            <a:extLst>
              <a:ext uri="{FF2B5EF4-FFF2-40B4-BE49-F238E27FC236}">
                <a16:creationId xmlns:a16="http://schemas.microsoft.com/office/drawing/2014/main" id="{E534B27A-0AE9-2346-B280-6381E4A1ED9D}"/>
              </a:ext>
            </a:extLst>
          </p:cNvPr>
          <p:cNvSpPr/>
          <p:nvPr/>
        </p:nvSpPr>
        <p:spPr>
          <a:xfrm>
            <a:off x="2303206" y="2613503"/>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 name="Isosceles Triangle 72">
            <a:extLst>
              <a:ext uri="{FF2B5EF4-FFF2-40B4-BE49-F238E27FC236}">
                <a16:creationId xmlns:a16="http://schemas.microsoft.com/office/drawing/2014/main" id="{062C9A44-C2BA-9D40-8730-EB200A2F7DC5}"/>
              </a:ext>
            </a:extLst>
          </p:cNvPr>
          <p:cNvSpPr/>
          <p:nvPr/>
        </p:nvSpPr>
        <p:spPr>
          <a:xfrm>
            <a:off x="2301192" y="3414097"/>
            <a:ext cx="204158" cy="196844"/>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r>
              <a:rPr lang="en-US" altLang="ko-KR" dirty="0" err="1">
                <a:latin typeface="Courier New" panose="02070309020205020404" pitchFamily="49" charset="0"/>
                <a:ea typeface="SamsungOneKorean 400" panose="020B0503030303020204" pitchFamily="50" charset="-127"/>
              </a:rPr>
              <a:t>lassified</a:t>
            </a:r>
            <a:r>
              <a:rPr lang="en-US" altLang="ko-KR" dirty="0">
                <a:latin typeface="Courier New" panose="02070309020205020404" pitchFamily="49" charset="0"/>
                <a:ea typeface="SamsungOneKorean 400" panose="020B0503030303020204" pitchFamily="50" charset="-127"/>
              </a:rPr>
              <a:t> as</a:t>
            </a:r>
          </a:p>
        </p:txBody>
      </p:sp>
      <p:grpSp>
        <p:nvGrpSpPr>
          <p:cNvPr id="17" name="그룹 16">
            <a:extLst>
              <a:ext uri="{FF2B5EF4-FFF2-40B4-BE49-F238E27FC236}">
                <a16:creationId xmlns:a16="http://schemas.microsoft.com/office/drawing/2014/main" id="{E82500F5-4B82-4519-97E3-F76BD95A1319}"/>
              </a:ext>
            </a:extLst>
          </p:cNvPr>
          <p:cNvGrpSpPr/>
          <p:nvPr/>
        </p:nvGrpSpPr>
        <p:grpSpPr>
          <a:xfrm>
            <a:off x="3239239" y="2486454"/>
            <a:ext cx="4320503" cy="3683446"/>
            <a:chOff x="3741222" y="2528888"/>
            <a:chExt cx="4320503" cy="3683446"/>
          </a:xfrm>
        </p:grpSpPr>
        <p:grpSp>
          <p:nvGrpSpPr>
            <p:cNvPr id="18" name="그룹 17">
              <a:extLst>
                <a:ext uri="{FF2B5EF4-FFF2-40B4-BE49-F238E27FC236}">
                  <a16:creationId xmlns:a16="http://schemas.microsoft.com/office/drawing/2014/main" id="{06549D54-4A58-4AA7-971E-B9A1D9049B96}"/>
                </a:ext>
              </a:extLst>
            </p:cNvPr>
            <p:cNvGrpSpPr/>
            <p:nvPr/>
          </p:nvGrpSpPr>
          <p:grpSpPr>
            <a:xfrm>
              <a:off x="3741222" y="2528888"/>
              <a:ext cx="4320503" cy="3683446"/>
              <a:chOff x="3726418" y="2634626"/>
              <a:chExt cx="4320503" cy="3683446"/>
            </a:xfrm>
          </p:grpSpPr>
          <p:cxnSp>
            <p:nvCxnSpPr>
              <p:cNvPr id="32" name="꺾인 연결선 17">
                <a:extLst>
                  <a:ext uri="{FF2B5EF4-FFF2-40B4-BE49-F238E27FC236}">
                    <a16:creationId xmlns:a16="http://schemas.microsoft.com/office/drawing/2014/main" id="{D982B33C-A811-4CE8-ADD6-B7E1072C7AD7}"/>
                  </a:ext>
                </a:extLst>
              </p:cNvPr>
              <p:cNvCxnSpPr/>
              <p:nvPr/>
            </p:nvCxnSpPr>
            <p:spPr>
              <a:xfrm>
                <a:off x="4418064" y="2634626"/>
                <a:ext cx="3628857" cy="3160226"/>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6BEB6BC7-4A55-43C3-A1EA-401BF218041F}"/>
                  </a:ext>
                </a:extLst>
              </p:cNvPr>
              <p:cNvGrpSpPr/>
              <p:nvPr/>
            </p:nvGrpSpPr>
            <p:grpSpPr>
              <a:xfrm>
                <a:off x="4670584" y="2929462"/>
                <a:ext cx="2682716" cy="2682716"/>
                <a:chOff x="4670584" y="2929462"/>
                <a:chExt cx="2682716" cy="2682716"/>
              </a:xfrm>
            </p:grpSpPr>
            <p:sp>
              <p:nvSpPr>
                <p:cNvPr id="39" name="타원 38">
                  <a:extLst>
                    <a:ext uri="{FF2B5EF4-FFF2-40B4-BE49-F238E27FC236}">
                      <a16:creationId xmlns:a16="http://schemas.microsoft.com/office/drawing/2014/main" id="{2EC93E31-1C76-4AC4-88DA-D12C65B745C2}"/>
                    </a:ext>
                  </a:extLst>
                </p:cNvPr>
                <p:cNvSpPr/>
                <p:nvPr/>
              </p:nvSpPr>
              <p:spPr>
                <a:xfrm>
                  <a:off x="4670584" y="2929462"/>
                  <a:ext cx="2682716" cy="2682716"/>
                </a:xfrm>
                <a:prstGeom prst="ellipse">
                  <a:avLst/>
                </a:prstGeom>
                <a:noFill/>
                <a:ln w="19050">
                  <a:solidFill>
                    <a:srgbClr val="1F45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0" name="타원 39">
                  <a:extLst>
                    <a:ext uri="{FF2B5EF4-FFF2-40B4-BE49-F238E27FC236}">
                      <a16:creationId xmlns:a16="http://schemas.microsoft.com/office/drawing/2014/main" id="{7B6B485A-EDF6-408E-9264-8E5E4AC0683B}"/>
                    </a:ext>
                  </a:extLst>
                </p:cNvPr>
                <p:cNvSpPr/>
                <p:nvPr/>
              </p:nvSpPr>
              <p:spPr>
                <a:xfrm>
                  <a:off x="5111585" y="3370463"/>
                  <a:ext cx="1800714" cy="1800714"/>
                </a:xfrm>
                <a:prstGeom prst="ellipse">
                  <a:avLst/>
                </a:prstGeom>
                <a:noFill/>
                <a:ln w="19050">
                  <a:solidFill>
                    <a:srgbClr val="1F45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34" name="직사각형 33">
                <a:extLst>
                  <a:ext uri="{FF2B5EF4-FFF2-40B4-BE49-F238E27FC236}">
                    <a16:creationId xmlns:a16="http://schemas.microsoft.com/office/drawing/2014/main" id="{A6F20285-DD3B-4AE9-AF45-C9F61E271949}"/>
                  </a:ext>
                </a:extLst>
              </p:cNvPr>
              <p:cNvSpPr/>
              <p:nvPr/>
            </p:nvSpPr>
            <p:spPr>
              <a:xfrm>
                <a:off x="5837054" y="3370463"/>
                <a:ext cx="349776" cy="523220"/>
              </a:xfrm>
              <a:prstGeom prst="rect">
                <a:avLst/>
              </a:prstGeom>
            </p:spPr>
            <p:txBody>
              <a:bodyPr wrap="none">
                <a:spAutoFit/>
              </a:bodyPr>
              <a:lstStyle/>
              <a:p>
                <a:pPr algn="ctr"/>
                <a:r>
                  <a:rPr lang="en-US" altLang="ko-KR" sz="2800" dirty="0">
                    <a:solidFill>
                      <a:srgbClr val="1F45BC"/>
                    </a:solidFill>
                    <a:latin typeface="SamsungOne-700C" panose="020B0806030303020204" pitchFamily="34" charset="0"/>
                    <a:ea typeface="SamsungOne-700C" panose="020B0806030303020204" pitchFamily="34" charset="0"/>
                  </a:rPr>
                  <a:t>x</a:t>
                </a:r>
                <a:endParaRPr lang="ko-KR" altLang="en-US" sz="3200" dirty="0">
                  <a:latin typeface="SamsungOneKorean 400" panose="020B0503030303020204" pitchFamily="50" charset="-127"/>
                  <a:ea typeface="SamsungOneKorean 400" panose="020B0503030303020204" pitchFamily="50" charset="-127"/>
                </a:endParaRPr>
              </a:p>
            </p:txBody>
          </p:sp>
          <p:sp>
            <p:nvSpPr>
              <p:cNvPr id="35" name="직사각형 34">
                <a:extLst>
                  <a:ext uri="{FF2B5EF4-FFF2-40B4-BE49-F238E27FC236}">
                    <a16:creationId xmlns:a16="http://schemas.microsoft.com/office/drawing/2014/main" id="{53655F5A-EEBC-4CC5-827C-FF5C4F682462}"/>
                  </a:ext>
                </a:extLst>
              </p:cNvPr>
              <p:cNvSpPr/>
              <p:nvPr/>
            </p:nvSpPr>
            <p:spPr>
              <a:xfrm>
                <a:off x="5732860" y="4559792"/>
                <a:ext cx="558165" cy="584775"/>
              </a:xfrm>
              <a:prstGeom prst="rect">
                <a:avLst/>
              </a:prstGeom>
            </p:spPr>
            <p:txBody>
              <a:bodyPr wrap="none">
                <a:spAutoFit/>
              </a:bodyPr>
              <a:lstStyle/>
              <a:p>
                <a:pPr algn="ctr"/>
                <a:r>
                  <a:rPr lang="en-US" altLang="ko-KR" dirty="0">
                    <a:solidFill>
                      <a:srgbClr val="1F45BC"/>
                    </a:solidFill>
                    <a:latin typeface="SamsungOne-600C" panose="020B0706030303020204" pitchFamily="34" charset="0"/>
                    <a:ea typeface="SamsungOne-600C" panose="020B0706030303020204" pitchFamily="34" charset="0"/>
                  </a:rPr>
                  <a:t>k=3</a:t>
                </a:r>
                <a:endParaRPr lang="ko-KR" altLang="en-US" sz="3200" dirty="0">
                  <a:latin typeface="SamsungOne-600C" panose="020B0706030303020204" pitchFamily="34" charset="0"/>
                  <a:ea typeface="SamsungOneKorean 400" panose="020B0503030303020204" pitchFamily="50" charset="-127"/>
                </a:endParaRPr>
              </a:p>
            </p:txBody>
          </p:sp>
          <p:sp>
            <p:nvSpPr>
              <p:cNvPr id="36" name="직사각형 35">
                <a:extLst>
                  <a:ext uri="{FF2B5EF4-FFF2-40B4-BE49-F238E27FC236}">
                    <a16:creationId xmlns:a16="http://schemas.microsoft.com/office/drawing/2014/main" id="{5C4E8C1D-E7C5-43B9-814A-F71BAB6A9CDD}"/>
                  </a:ext>
                </a:extLst>
              </p:cNvPr>
              <p:cNvSpPr/>
              <p:nvPr/>
            </p:nvSpPr>
            <p:spPr>
              <a:xfrm>
                <a:off x="5742476" y="5081759"/>
                <a:ext cx="538930" cy="584775"/>
              </a:xfrm>
              <a:prstGeom prst="rect">
                <a:avLst/>
              </a:prstGeom>
            </p:spPr>
            <p:txBody>
              <a:bodyPr wrap="none">
                <a:spAutoFit/>
              </a:bodyPr>
              <a:lstStyle/>
              <a:p>
                <a:pPr algn="ctr"/>
                <a:r>
                  <a:rPr lang="en-US" altLang="ko-KR" dirty="0">
                    <a:solidFill>
                      <a:srgbClr val="1F45BC"/>
                    </a:solidFill>
                    <a:latin typeface="SamsungOne-600C" panose="020B0706030303020204" pitchFamily="34" charset="0"/>
                    <a:ea typeface="SamsungOne-600C" panose="020B0706030303020204" pitchFamily="34" charset="0"/>
                  </a:rPr>
                  <a:t>k=6</a:t>
                </a:r>
                <a:endParaRPr lang="ko-KR" altLang="en-US" sz="3200" dirty="0">
                  <a:latin typeface="SamsungOne-600C" panose="020B0706030303020204" pitchFamily="34" charset="0"/>
                  <a:ea typeface="SamsungOneKorean 400" panose="020B0503030303020204" pitchFamily="50" charset="-127"/>
                </a:endParaRPr>
              </a:p>
            </p:txBody>
          </p:sp>
          <p:sp>
            <p:nvSpPr>
              <p:cNvPr id="37" name="직사각형 36">
                <a:extLst>
                  <a:ext uri="{FF2B5EF4-FFF2-40B4-BE49-F238E27FC236}">
                    <a16:creationId xmlns:a16="http://schemas.microsoft.com/office/drawing/2014/main" id="{BD86E2C2-0E3D-42FD-B2DB-4F51190DE689}"/>
                  </a:ext>
                </a:extLst>
              </p:cNvPr>
              <p:cNvSpPr/>
              <p:nvPr/>
            </p:nvSpPr>
            <p:spPr>
              <a:xfrm>
                <a:off x="3726418" y="4017337"/>
                <a:ext cx="497252" cy="523220"/>
              </a:xfrm>
              <a:prstGeom prst="rect">
                <a:avLst/>
              </a:prstGeom>
            </p:spPr>
            <p:txBody>
              <a:bodyPr wrap="none">
                <a:spAutoFit/>
              </a:bodyPr>
              <a:lstStyle/>
              <a:p>
                <a:pPr algn="ctr"/>
                <a:r>
                  <a:rPr lang="en-US" altLang="ko-KR" sz="2800" dirty="0">
                    <a:solidFill>
                      <a:srgbClr val="1F45BC"/>
                    </a:solidFill>
                    <a:latin typeface="SamsungOne-700C" panose="020B0806030303020204" pitchFamily="34" charset="0"/>
                    <a:ea typeface="SamsungOne-700C" panose="020B0806030303020204" pitchFamily="34" charset="0"/>
                  </a:rPr>
                  <a:t>X</a:t>
                </a:r>
                <a:r>
                  <a:rPr lang="ko-KR" altLang="en-US" sz="2800" dirty="0">
                    <a:solidFill>
                      <a:srgbClr val="1F45BC"/>
                    </a:solidFill>
                    <a:latin typeface="SamsungOne-700C" panose="020B0806030303020204" pitchFamily="34" charset="0"/>
                    <a:ea typeface="SamsungOne-700C" panose="020B0806030303020204" pitchFamily="34" charset="0"/>
                  </a:rPr>
                  <a:t>₁</a:t>
                </a:r>
                <a:endParaRPr lang="ko-KR" altLang="en-US" sz="3200" dirty="0">
                  <a:latin typeface="SamsungOneKorean 400" panose="020B0503030303020204" pitchFamily="50" charset="-127"/>
                  <a:ea typeface="SamsungOneKorean 400" panose="020B0503030303020204" pitchFamily="50" charset="-127"/>
                </a:endParaRPr>
              </a:p>
            </p:txBody>
          </p:sp>
          <p:sp>
            <p:nvSpPr>
              <p:cNvPr id="38" name="직사각형 37">
                <a:extLst>
                  <a:ext uri="{FF2B5EF4-FFF2-40B4-BE49-F238E27FC236}">
                    <a16:creationId xmlns:a16="http://schemas.microsoft.com/office/drawing/2014/main" id="{3F934F09-1C38-41E9-833A-FFFF0AB00585}"/>
                  </a:ext>
                </a:extLst>
              </p:cNvPr>
              <p:cNvSpPr/>
              <p:nvPr/>
            </p:nvSpPr>
            <p:spPr>
              <a:xfrm>
                <a:off x="5758506" y="5794852"/>
                <a:ext cx="506869" cy="523220"/>
              </a:xfrm>
              <a:prstGeom prst="rect">
                <a:avLst/>
              </a:prstGeom>
            </p:spPr>
            <p:txBody>
              <a:bodyPr wrap="none">
                <a:spAutoFit/>
              </a:bodyPr>
              <a:lstStyle/>
              <a:p>
                <a:pPr algn="ctr"/>
                <a:r>
                  <a:rPr lang="en-US" altLang="ko-KR" sz="2800" dirty="0">
                    <a:solidFill>
                      <a:srgbClr val="1F45BC"/>
                    </a:solidFill>
                    <a:latin typeface="SamsungOne-700C" panose="020B0806030303020204" pitchFamily="34" charset="0"/>
                    <a:ea typeface="SamsungOne-700C" panose="020B0806030303020204" pitchFamily="34" charset="0"/>
                  </a:rPr>
                  <a:t>X</a:t>
                </a:r>
                <a:r>
                  <a:rPr lang="ko-KR" altLang="en-US" sz="2800" dirty="0">
                    <a:solidFill>
                      <a:srgbClr val="1F45BC"/>
                    </a:solidFill>
                    <a:latin typeface="SamsungOne-700C" panose="020B0806030303020204" pitchFamily="34" charset="0"/>
                    <a:ea typeface="SamsungOne-700C" panose="020B0806030303020204" pitchFamily="34" charset="0"/>
                  </a:rPr>
                  <a:t>₂</a:t>
                </a:r>
                <a:endParaRPr lang="ko-KR" altLang="en-US" sz="3200" dirty="0">
                  <a:latin typeface="SamsungOneKorean 400" panose="020B0503030303020204" pitchFamily="50" charset="-127"/>
                  <a:ea typeface="SamsungOneKorean 400" panose="020B0503030303020204" pitchFamily="50" charset="-127"/>
                </a:endParaRPr>
              </a:p>
            </p:txBody>
          </p:sp>
        </p:grpSp>
        <p:grpSp>
          <p:nvGrpSpPr>
            <p:cNvPr id="19" name="그룹 18">
              <a:extLst>
                <a:ext uri="{FF2B5EF4-FFF2-40B4-BE49-F238E27FC236}">
                  <a16:creationId xmlns:a16="http://schemas.microsoft.com/office/drawing/2014/main" id="{0C1B7319-17F6-4346-B063-20322F194720}"/>
                </a:ext>
              </a:extLst>
            </p:cNvPr>
            <p:cNvGrpSpPr/>
            <p:nvPr/>
          </p:nvGrpSpPr>
          <p:grpSpPr>
            <a:xfrm>
              <a:off x="4532423" y="3002484"/>
              <a:ext cx="1342966" cy="1432335"/>
              <a:chOff x="4532423" y="3002484"/>
              <a:chExt cx="1342966" cy="1432335"/>
            </a:xfrm>
          </p:grpSpPr>
          <p:sp>
            <p:nvSpPr>
              <p:cNvPr id="27" name="Isosceles Triangle 72">
                <a:extLst>
                  <a:ext uri="{FF2B5EF4-FFF2-40B4-BE49-F238E27FC236}">
                    <a16:creationId xmlns:a16="http://schemas.microsoft.com/office/drawing/2014/main" id="{87C4A22B-C4DE-427F-8257-D761D67769E2}"/>
                  </a:ext>
                </a:extLst>
              </p:cNvPr>
              <p:cNvSpPr/>
              <p:nvPr/>
            </p:nvSpPr>
            <p:spPr>
              <a:xfrm>
                <a:off x="5671231" y="3002484"/>
                <a:ext cx="204158" cy="196844"/>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dirty="0">
                  <a:latin typeface="Courier New" panose="02070309020205020404" pitchFamily="49" charset="0"/>
                  <a:ea typeface="SamsungOneKorean 400" panose="020B0503030303020204" pitchFamily="50" charset="-127"/>
                </a:endParaRPr>
              </a:p>
            </p:txBody>
          </p:sp>
          <p:sp>
            <p:nvSpPr>
              <p:cNvPr id="28" name="Isosceles Triangle 72">
                <a:extLst>
                  <a:ext uri="{FF2B5EF4-FFF2-40B4-BE49-F238E27FC236}">
                    <a16:creationId xmlns:a16="http://schemas.microsoft.com/office/drawing/2014/main" id="{B1BDD86D-F466-43DC-8833-4DBF3B0E76F4}"/>
                  </a:ext>
                </a:extLst>
              </p:cNvPr>
              <p:cNvSpPr/>
              <p:nvPr/>
            </p:nvSpPr>
            <p:spPr>
              <a:xfrm>
                <a:off x="5435428" y="3793226"/>
                <a:ext cx="204158" cy="196844"/>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dirty="0">
                  <a:latin typeface="Courier New" panose="02070309020205020404" pitchFamily="49" charset="0"/>
                  <a:ea typeface="SamsungOneKorean 400" panose="020B0503030303020204" pitchFamily="50" charset="-127"/>
                </a:endParaRPr>
              </a:p>
            </p:txBody>
          </p:sp>
          <p:sp>
            <p:nvSpPr>
              <p:cNvPr id="29" name="Isosceles Triangle 72">
                <a:extLst>
                  <a:ext uri="{FF2B5EF4-FFF2-40B4-BE49-F238E27FC236}">
                    <a16:creationId xmlns:a16="http://schemas.microsoft.com/office/drawing/2014/main" id="{0035B967-A452-4644-B91A-7C012B83EBD9}"/>
                  </a:ext>
                </a:extLst>
              </p:cNvPr>
              <p:cNvSpPr/>
              <p:nvPr/>
            </p:nvSpPr>
            <p:spPr>
              <a:xfrm>
                <a:off x="5072241" y="3199328"/>
                <a:ext cx="204158" cy="196844"/>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dirty="0">
                  <a:latin typeface="Courier New" panose="02070309020205020404" pitchFamily="49" charset="0"/>
                  <a:ea typeface="SamsungOneKorean 400" panose="020B0503030303020204" pitchFamily="50" charset="-127"/>
                </a:endParaRPr>
              </a:p>
            </p:txBody>
          </p:sp>
          <p:sp>
            <p:nvSpPr>
              <p:cNvPr id="30" name="Isosceles Triangle 72">
                <a:extLst>
                  <a:ext uri="{FF2B5EF4-FFF2-40B4-BE49-F238E27FC236}">
                    <a16:creationId xmlns:a16="http://schemas.microsoft.com/office/drawing/2014/main" id="{3A1FE98B-A0DC-4277-AFE8-D103E4A482D6}"/>
                  </a:ext>
                </a:extLst>
              </p:cNvPr>
              <p:cNvSpPr/>
              <p:nvPr/>
            </p:nvSpPr>
            <p:spPr>
              <a:xfrm>
                <a:off x="4817383" y="4237975"/>
                <a:ext cx="204158" cy="196844"/>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dirty="0">
                  <a:latin typeface="Courier New" panose="02070309020205020404" pitchFamily="49" charset="0"/>
                  <a:ea typeface="SamsungOneKorean 400" panose="020B0503030303020204" pitchFamily="50" charset="-127"/>
                </a:endParaRPr>
              </a:p>
            </p:txBody>
          </p:sp>
          <p:sp>
            <p:nvSpPr>
              <p:cNvPr id="31" name="Isosceles Triangle 72">
                <a:extLst>
                  <a:ext uri="{FF2B5EF4-FFF2-40B4-BE49-F238E27FC236}">
                    <a16:creationId xmlns:a16="http://schemas.microsoft.com/office/drawing/2014/main" id="{5D7FC028-6139-4AED-AAF3-294BF06037D3}"/>
                  </a:ext>
                </a:extLst>
              </p:cNvPr>
              <p:cNvSpPr/>
              <p:nvPr/>
            </p:nvSpPr>
            <p:spPr>
              <a:xfrm>
                <a:off x="4532423" y="3295028"/>
                <a:ext cx="204158" cy="196844"/>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dirty="0">
                  <a:latin typeface="Courier New" panose="02070309020205020404" pitchFamily="49" charset="0"/>
                  <a:ea typeface="SamsungOneKorean 400" panose="020B0503030303020204" pitchFamily="50" charset="-127"/>
                </a:endParaRPr>
              </a:p>
            </p:txBody>
          </p:sp>
        </p:grpSp>
        <p:grpSp>
          <p:nvGrpSpPr>
            <p:cNvPr id="20" name="그룹 19">
              <a:extLst>
                <a:ext uri="{FF2B5EF4-FFF2-40B4-BE49-F238E27FC236}">
                  <a16:creationId xmlns:a16="http://schemas.microsoft.com/office/drawing/2014/main" id="{1109C0DB-F886-481A-9109-559ABE0A870B}"/>
                </a:ext>
              </a:extLst>
            </p:cNvPr>
            <p:cNvGrpSpPr/>
            <p:nvPr/>
          </p:nvGrpSpPr>
          <p:grpSpPr>
            <a:xfrm>
              <a:off x="6094066" y="3811167"/>
              <a:ext cx="1837055" cy="1607968"/>
              <a:chOff x="6094066" y="3811167"/>
              <a:chExt cx="1837055" cy="1607968"/>
            </a:xfrm>
          </p:grpSpPr>
          <p:sp>
            <p:nvSpPr>
              <p:cNvPr id="22" name="Oval 65">
                <a:extLst>
                  <a:ext uri="{FF2B5EF4-FFF2-40B4-BE49-F238E27FC236}">
                    <a16:creationId xmlns:a16="http://schemas.microsoft.com/office/drawing/2014/main" id="{30DF85E4-89AB-499B-B583-A1A54422F384}"/>
                  </a:ext>
                </a:extLst>
              </p:cNvPr>
              <p:cNvSpPr/>
              <p:nvPr/>
            </p:nvSpPr>
            <p:spPr>
              <a:xfrm>
                <a:off x="6094066" y="4341671"/>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3" name="Oval 65">
                <a:extLst>
                  <a:ext uri="{FF2B5EF4-FFF2-40B4-BE49-F238E27FC236}">
                    <a16:creationId xmlns:a16="http://schemas.microsoft.com/office/drawing/2014/main" id="{E5853704-F0F1-4005-8A28-07713DD3B098}"/>
                  </a:ext>
                </a:extLst>
              </p:cNvPr>
              <p:cNvSpPr/>
              <p:nvPr/>
            </p:nvSpPr>
            <p:spPr>
              <a:xfrm>
                <a:off x="6486221" y="3811167"/>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4" name="Oval 65">
                <a:extLst>
                  <a:ext uri="{FF2B5EF4-FFF2-40B4-BE49-F238E27FC236}">
                    <a16:creationId xmlns:a16="http://schemas.microsoft.com/office/drawing/2014/main" id="{F9411024-3286-4578-ACB1-BFB86D05307D}"/>
                  </a:ext>
                </a:extLst>
              </p:cNvPr>
              <p:cNvSpPr/>
              <p:nvPr/>
            </p:nvSpPr>
            <p:spPr>
              <a:xfrm>
                <a:off x="7359280" y="4581054"/>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5" name="Oval 65">
                <a:extLst>
                  <a:ext uri="{FF2B5EF4-FFF2-40B4-BE49-F238E27FC236}">
                    <a16:creationId xmlns:a16="http://schemas.microsoft.com/office/drawing/2014/main" id="{8102B752-F077-4FF0-957A-3B23B93B7E86}"/>
                  </a:ext>
                </a:extLst>
              </p:cNvPr>
              <p:cNvSpPr/>
              <p:nvPr/>
            </p:nvSpPr>
            <p:spPr>
              <a:xfrm>
                <a:off x="7690349" y="3946704"/>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6" name="Oval 65">
                <a:extLst>
                  <a:ext uri="{FF2B5EF4-FFF2-40B4-BE49-F238E27FC236}">
                    <a16:creationId xmlns:a16="http://schemas.microsoft.com/office/drawing/2014/main" id="{21430A9D-BAFB-464B-9706-6975B07E766C}"/>
                  </a:ext>
                </a:extLst>
              </p:cNvPr>
              <p:cNvSpPr/>
              <p:nvPr/>
            </p:nvSpPr>
            <p:spPr>
              <a:xfrm>
                <a:off x="7728977" y="5218271"/>
                <a:ext cx="202144" cy="200864"/>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sp>
          <p:nvSpPr>
            <p:cNvPr id="21" name="Oval 65">
              <a:extLst>
                <a:ext uri="{FF2B5EF4-FFF2-40B4-BE49-F238E27FC236}">
                  <a16:creationId xmlns:a16="http://schemas.microsoft.com/office/drawing/2014/main" id="{B156ECDB-CECE-47A6-A7DC-5015C5176655}"/>
                </a:ext>
              </a:extLst>
            </p:cNvPr>
            <p:cNvSpPr/>
            <p:nvPr/>
          </p:nvSpPr>
          <p:spPr>
            <a:xfrm>
              <a:off x="5925672" y="4072777"/>
              <a:ext cx="202144" cy="200864"/>
            </a:xfrm>
            <a:prstGeom prst="ellipse">
              <a:avLst/>
            </a:prstGeom>
            <a:solidFill>
              <a:srgbClr val="FF0000">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spTree>
    <p:extLst>
      <p:ext uri="{BB962C8B-B14F-4D97-AF65-F5344CB8AC3E}">
        <p14:creationId xmlns:p14="http://schemas.microsoft.com/office/powerpoint/2010/main" val="3991787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KNN </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(3/4)</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914400"/>
          </a:xfrm>
        </p:spPr>
        <p:txBody>
          <a:bodyPr/>
          <a:lstStyle/>
          <a:p>
            <a:pPr>
              <a:spcAft>
                <a:spcPts val="600"/>
              </a:spcAft>
            </a:pPr>
            <a:r>
              <a:rPr lang="vi-VN" altLang="ko-KR" dirty="0">
                <a:solidFill>
                  <a:schemeClr val="tx1">
                    <a:lumMod val="85000"/>
                    <a:lumOff val="15000"/>
                  </a:schemeClr>
                </a:solidFill>
              </a:rPr>
              <a:t>Chỉ số khoảng cách:</a:t>
            </a:r>
            <a:endParaRPr lang="en-US" altLang="ko-KR" dirty="0">
              <a:solidFill>
                <a:schemeClr val="tx1">
                  <a:lumMod val="85000"/>
                  <a:lumOff val="15000"/>
                </a:schemeClr>
              </a:solidFill>
            </a:endParaRPr>
          </a:p>
          <a:p>
            <a:pPr lvl="1"/>
            <a:r>
              <a:rPr lang="vi-VN" altLang="ko-KR" dirty="0"/>
              <a:t>Khoảng cách Euclide: đó là mô đun của sự khác biệt giữa hai vectơ vị trí</a:t>
            </a:r>
            <a:endParaRPr lang="en-US" altLang="ko-KR" dirty="0"/>
          </a:p>
        </p:txBody>
      </p:sp>
      <p:pic>
        <p:nvPicPr>
          <p:cNvPr id="10" name="Picture 13">
            <a:extLst>
              <a:ext uri="{FF2B5EF4-FFF2-40B4-BE49-F238E27FC236}">
                <a16:creationId xmlns:a16="http://schemas.microsoft.com/office/drawing/2014/main" id="{BCB9DDFB-51EB-BC4B-AAFC-9F1D6AB9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213" y="3350708"/>
            <a:ext cx="4077671" cy="1800000"/>
          </a:xfrm>
          <a:prstGeom prst="rect">
            <a:avLst/>
          </a:prstGeom>
        </p:spPr>
      </p:pic>
      <mc:AlternateContent xmlns:mc="http://schemas.openxmlformats.org/markup-compatibility/2006" xmlns:a14="http://schemas.microsoft.com/office/drawing/2010/main">
        <mc:Choice Requires="a14">
          <p:sp>
            <p:nvSpPr>
              <p:cNvPr id="11" name="내용 개체 틀 2">
                <a:extLst>
                  <a:ext uri="{FF2B5EF4-FFF2-40B4-BE49-F238E27FC236}">
                    <a16:creationId xmlns:a16="http://schemas.microsoft.com/office/drawing/2014/main" id="{AD456CE7-1BED-5F4B-A47B-E99459D77ACA}"/>
                  </a:ext>
                </a:extLst>
              </p:cNvPr>
              <p:cNvSpPr txBox="1">
                <a:spLocks/>
              </p:cNvSpPr>
              <p:nvPr/>
            </p:nvSpPr>
            <p:spPr>
              <a:xfrm>
                <a:off x="2567413" y="5150708"/>
                <a:ext cx="4546376" cy="653142"/>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just" defTabSz="914400" latinLnBrk="1">
                  <a:lnSpc>
                    <a:spcPct val="150000"/>
                  </a:lnSpc>
                  <a:spcBef>
                    <a:spcPts val="1000"/>
                  </a:spcBef>
                  <a:buFont typeface="Arial" panose="020B0604020202020204" pitchFamily="34" charset="0"/>
                  <a:buNone/>
                  <a:defRPr sz="1200" i="1">
                    <a:solidFill>
                      <a:schemeClr val="tx1">
                        <a:lumMod val="85000"/>
                        <a:lumOff val="15000"/>
                      </a:schemeClr>
                    </a:solidFill>
                    <a:latin typeface="Cambria Math" panose="02040503050406030204" pitchFamily="18" charset="0"/>
                    <a:cs typeface="Times New Roman" panose="02020603050405020304" pitchFamily="18"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lgn="l" defTabSz="457200" latinLnBrk="0">
                  <a:spcAft>
                    <a:spcPts val="800"/>
                  </a:spcAft>
                  <a:buClr>
                    <a:srgbClr val="193EB0"/>
                  </a:buClr>
                </a:pPr>
                <a14:m>
                  <m:oMathPara xmlns:m="http://schemas.openxmlformats.org/officeDocument/2006/math">
                    <m:oMathParaPr>
                      <m:jc m:val="centerGroup"/>
                    </m:oMathParaPr>
                    <m:oMath xmlns:m="http://schemas.openxmlformats.org/officeDocument/2006/math">
                      <m:d>
                        <m:dPr>
                          <m:begChr m:val="|"/>
                          <m:endChr m:val="|"/>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1</m:t>
                              </m:r>
                            </m:sub>
                          </m:s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m:t>
                              </m:r>
                            </m:sub>
                          </m:sSub>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rad>
                        <m:radPr>
                          <m:degHide m:val="on"/>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radPr>
                        <m:deg/>
                        <m:e>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11</m:t>
                                      </m:r>
                                    </m:sub>
                                  </m:s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21</m:t>
                                      </m:r>
                                    </m:sub>
                                  </m:sSub>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12</m:t>
                                      </m:r>
                                    </m:sub>
                                  </m:s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22</m:t>
                                      </m:r>
                                    </m:sub>
                                  </m:sSub>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pPr>
                            <m:e>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dPr>
                                <m:e>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1</m:t>
                                      </m:r>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d</m:t>
                                      </m:r>
                                    </m:sub>
                                  </m:s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cs typeface="+mn-cs"/>
                                        </a:rPr>
                                      </m:ctrlPr>
                                    </m:sSubPr>
                                    <m:e>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x</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m:t>
                                      </m:r>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d</m:t>
                                      </m:r>
                                    </m:sub>
                                  </m:sSub>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cs typeface="+mn-cs"/>
                                </a:rPr>
                                <m:t>2</m:t>
                              </m:r>
                            </m:sup>
                          </m:sSup>
                        </m:e>
                      </m:rad>
                    </m:oMath>
                  </m:oMathPara>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p:txBody>
          </p:sp>
        </mc:Choice>
        <mc:Fallback xmlns="">
          <p:sp>
            <p:nvSpPr>
              <p:cNvPr id="11" name="내용 개체 틀 2">
                <a:extLst>
                  <a:ext uri="{FF2B5EF4-FFF2-40B4-BE49-F238E27FC236}">
                    <a16:creationId xmlns:a16="http://schemas.microsoft.com/office/drawing/2014/main" id="{AD456CE7-1BED-5F4B-A47B-E99459D77ACA}"/>
                  </a:ext>
                </a:extLst>
              </p:cNvPr>
              <p:cNvSpPr txBox="1">
                <a:spLocks noRot="1" noChangeAspect="1" noMove="1" noResize="1" noEditPoints="1" noAdjustHandles="1" noChangeArrowheads="1" noChangeShapeType="1" noTextEdit="1"/>
              </p:cNvSpPr>
              <p:nvPr/>
            </p:nvSpPr>
            <p:spPr>
              <a:xfrm>
                <a:off x="2567413" y="5150708"/>
                <a:ext cx="4546376" cy="65314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4682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KNN (4/4)</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41618" y="2226568"/>
            <a:ext cx="3934530" cy="3776026"/>
          </a:xfrm>
        </p:spPr>
        <p:txBody>
          <a:bodyPr/>
          <a:lstStyle/>
          <a:p>
            <a:pPr>
              <a:spcAft>
                <a:spcPts val="600"/>
              </a:spcAft>
            </a:pPr>
            <a:r>
              <a:rPr lang="en-US" altLang="ko-KR" dirty="0">
                <a:solidFill>
                  <a:schemeClr val="tx1">
                    <a:lumMod val="85000"/>
                    <a:lumOff val="15000"/>
                  </a:schemeClr>
                </a:solidFill>
              </a:rPr>
              <a:t>Khi </a:t>
            </a:r>
            <a:r>
              <a:rPr lang="ko-KR" altLang="en-US" dirty="0">
                <a:solidFill>
                  <a:schemeClr val="tx1">
                    <a:lumMod val="85000"/>
                    <a:lumOff val="15000"/>
                  </a:schemeClr>
                </a:solidFill>
              </a:rPr>
              <a:t>𝑘 </a:t>
            </a:r>
            <a:r>
              <a:rPr lang="en-US" altLang="ko-KR" dirty="0" err="1">
                <a:solidFill>
                  <a:schemeClr val="tx1">
                    <a:lumMod val="85000"/>
                    <a:lumOff val="15000"/>
                  </a:schemeClr>
                </a:solidFill>
              </a:rPr>
              <a:t>quá</a:t>
            </a:r>
            <a:r>
              <a:rPr lang="en-US" altLang="ko-KR" dirty="0">
                <a:solidFill>
                  <a:schemeClr val="tx1">
                    <a:lumMod val="85000"/>
                    <a:lumOff val="15000"/>
                  </a:schemeClr>
                </a:solidFill>
              </a:rPr>
              <a:t> </a:t>
            </a:r>
            <a:r>
              <a:rPr lang="en-US" altLang="ko-KR" dirty="0" err="1">
                <a:solidFill>
                  <a:schemeClr val="tx1">
                    <a:lumMod val="85000"/>
                    <a:lumOff val="15000"/>
                  </a:schemeClr>
                </a:solidFill>
              </a:rPr>
              <a:t>nhỏ</a:t>
            </a:r>
            <a:r>
              <a:rPr lang="en-US" altLang="ko-KR" dirty="0">
                <a:solidFill>
                  <a:schemeClr val="tx1">
                    <a:lumMod val="85000"/>
                    <a:lumOff val="15000"/>
                  </a:schemeClr>
                </a:solidFill>
              </a:rPr>
              <a:t>, </a:t>
            </a:r>
            <a:r>
              <a:rPr lang="en-US" altLang="ko-KR" dirty="0" err="1">
                <a:solidFill>
                  <a:schemeClr val="tx1">
                    <a:lumMod val="85000"/>
                    <a:lumOff val="15000"/>
                  </a:schemeClr>
                </a:solidFill>
              </a:rPr>
              <a:t>có</a:t>
            </a:r>
            <a:r>
              <a:rPr lang="en-US" altLang="ko-KR" dirty="0">
                <a:solidFill>
                  <a:schemeClr val="tx1">
                    <a:lumMod val="85000"/>
                    <a:lumOff val="15000"/>
                  </a:schemeClr>
                </a:solidFill>
              </a:rPr>
              <a:t> </a:t>
            </a:r>
            <a:r>
              <a:rPr lang="en-US" altLang="ko-KR" dirty="0" err="1">
                <a:solidFill>
                  <a:schemeClr val="tx1">
                    <a:lumMod val="85000"/>
                    <a:lumOff val="15000"/>
                  </a:schemeClr>
                </a:solidFill>
              </a:rPr>
              <a:t>thể</a:t>
            </a:r>
            <a:r>
              <a:rPr lang="vi-VN" altLang="ko-KR" dirty="0">
                <a:solidFill>
                  <a:schemeClr val="tx1">
                    <a:lumMod val="85000"/>
                    <a:lumOff val="15000"/>
                  </a:schemeClr>
                </a:solidFill>
              </a:rPr>
              <a:t> tràn</a:t>
            </a:r>
            <a:r>
              <a:rPr lang="en-US" altLang="ko-KR" dirty="0">
                <a:solidFill>
                  <a:schemeClr val="tx1">
                    <a:lumMod val="85000"/>
                    <a:lumOff val="15000"/>
                  </a:schemeClr>
                </a:solidFill>
              </a:rPr>
              <a:t> </a:t>
            </a:r>
            <a:r>
              <a:rPr lang="en-US" altLang="ko-KR" dirty="0" err="1">
                <a:solidFill>
                  <a:schemeClr val="tx1">
                    <a:lumMod val="85000"/>
                    <a:lumOff val="15000"/>
                  </a:schemeClr>
                </a:solidFill>
              </a:rPr>
              <a:t>ra</a:t>
            </a:r>
            <a:r>
              <a:rPr lang="vi-VN" altLang="ko-KR" dirty="0">
                <a:solidFill>
                  <a:schemeClr val="tx1">
                    <a:lumMod val="85000"/>
                    <a:lumOff val="15000"/>
                  </a:schemeClr>
                </a:solidFill>
              </a:rPr>
              <a:t> bên ngoài</a:t>
            </a:r>
            <a:endParaRPr lang="en-US" altLang="ko-KR" dirty="0">
              <a:solidFill>
                <a:schemeClr val="tx1">
                  <a:lumMod val="85000"/>
                  <a:lumOff val="15000"/>
                </a:schemeClr>
              </a:solidFill>
            </a:endParaRPr>
          </a:p>
        </p:txBody>
      </p:sp>
      <p:grpSp>
        <p:nvGrpSpPr>
          <p:cNvPr id="6" name="그룹 5">
            <a:extLst>
              <a:ext uri="{FF2B5EF4-FFF2-40B4-BE49-F238E27FC236}">
                <a16:creationId xmlns:a16="http://schemas.microsoft.com/office/drawing/2014/main" id="{6FE24119-F4AA-314D-A372-78DCCDF4B19B}"/>
              </a:ext>
            </a:extLst>
          </p:cNvPr>
          <p:cNvGrpSpPr/>
          <p:nvPr/>
        </p:nvGrpSpPr>
        <p:grpSpPr>
          <a:xfrm>
            <a:off x="786716" y="2778986"/>
            <a:ext cx="3037085" cy="3034569"/>
            <a:chOff x="2351584" y="2944745"/>
            <a:chExt cx="2884445" cy="2882055"/>
          </a:xfrm>
        </p:grpSpPr>
        <p:grpSp>
          <p:nvGrpSpPr>
            <p:cNvPr id="7" name="그룹 6">
              <a:extLst>
                <a:ext uri="{FF2B5EF4-FFF2-40B4-BE49-F238E27FC236}">
                  <a16:creationId xmlns:a16="http://schemas.microsoft.com/office/drawing/2014/main" id="{67A19E27-C3E1-6244-B8D1-A8610D4BD0A3}"/>
                </a:ext>
              </a:extLst>
            </p:cNvPr>
            <p:cNvGrpSpPr/>
            <p:nvPr/>
          </p:nvGrpSpPr>
          <p:grpSpPr>
            <a:xfrm>
              <a:off x="2351584" y="2944745"/>
              <a:ext cx="2884445" cy="2882055"/>
              <a:chOff x="2351584" y="2941802"/>
              <a:chExt cx="2884445" cy="2882055"/>
            </a:xfrm>
          </p:grpSpPr>
          <p:sp>
            <p:nvSpPr>
              <p:cNvPr id="9" name="자유형: 도형 107">
                <a:extLst>
                  <a:ext uri="{FF2B5EF4-FFF2-40B4-BE49-F238E27FC236}">
                    <a16:creationId xmlns:a16="http://schemas.microsoft.com/office/drawing/2014/main" id="{07F47034-409A-A14E-870C-1F8B32C31AE5}"/>
                  </a:ext>
                </a:extLst>
              </p:cNvPr>
              <p:cNvSpPr/>
              <p:nvPr/>
            </p:nvSpPr>
            <p:spPr>
              <a:xfrm>
                <a:off x="2593521" y="3257550"/>
                <a:ext cx="2642508" cy="2566307"/>
              </a:xfrm>
              <a:custGeom>
                <a:avLst/>
                <a:gdLst>
                  <a:gd name="connsiteX0" fmla="*/ 0 w 2642508"/>
                  <a:gd name="connsiteY0" fmla="*/ 2566307 h 2566307"/>
                  <a:gd name="connsiteX1" fmla="*/ 2642508 w 2642508"/>
                  <a:gd name="connsiteY1" fmla="*/ 2555421 h 2566307"/>
                  <a:gd name="connsiteX2" fmla="*/ 2631622 w 2642508"/>
                  <a:gd name="connsiteY2" fmla="*/ 21771 h 2566307"/>
                  <a:gd name="connsiteX3" fmla="*/ 2424793 w 2642508"/>
                  <a:gd name="connsiteY3" fmla="*/ 108857 h 2566307"/>
                  <a:gd name="connsiteX4" fmla="*/ 1986643 w 2642508"/>
                  <a:gd name="connsiteY4" fmla="*/ 13607 h 2566307"/>
                  <a:gd name="connsiteX5" fmla="*/ 1888672 w 2642508"/>
                  <a:gd name="connsiteY5" fmla="*/ 62593 h 2566307"/>
                  <a:gd name="connsiteX6" fmla="*/ 1905000 w 2642508"/>
                  <a:gd name="connsiteY6" fmla="*/ 277586 h 2566307"/>
                  <a:gd name="connsiteX7" fmla="*/ 1842408 w 2642508"/>
                  <a:gd name="connsiteY7" fmla="*/ 367393 h 2566307"/>
                  <a:gd name="connsiteX8" fmla="*/ 1673679 w 2642508"/>
                  <a:gd name="connsiteY8" fmla="*/ 212271 h 2566307"/>
                  <a:gd name="connsiteX9" fmla="*/ 1608365 w 2642508"/>
                  <a:gd name="connsiteY9" fmla="*/ 89807 h 2566307"/>
                  <a:gd name="connsiteX10" fmla="*/ 1464129 w 2642508"/>
                  <a:gd name="connsiteY10" fmla="*/ 0 h 2566307"/>
                  <a:gd name="connsiteX11" fmla="*/ 1303565 w 2642508"/>
                  <a:gd name="connsiteY11" fmla="*/ 81643 h 2566307"/>
                  <a:gd name="connsiteX12" fmla="*/ 1295400 w 2642508"/>
                  <a:gd name="connsiteY12" fmla="*/ 155121 h 2566307"/>
                  <a:gd name="connsiteX13" fmla="*/ 1377043 w 2642508"/>
                  <a:gd name="connsiteY13" fmla="*/ 288471 h 2566307"/>
                  <a:gd name="connsiteX14" fmla="*/ 1616529 w 2642508"/>
                  <a:gd name="connsiteY14" fmla="*/ 296636 h 2566307"/>
                  <a:gd name="connsiteX15" fmla="*/ 1662793 w 2642508"/>
                  <a:gd name="connsiteY15" fmla="*/ 394607 h 2566307"/>
                  <a:gd name="connsiteX16" fmla="*/ 1600200 w 2642508"/>
                  <a:gd name="connsiteY16" fmla="*/ 517071 h 2566307"/>
                  <a:gd name="connsiteX17" fmla="*/ 1513115 w 2642508"/>
                  <a:gd name="connsiteY17" fmla="*/ 582386 h 2566307"/>
                  <a:gd name="connsiteX18" fmla="*/ 1439636 w 2642508"/>
                  <a:gd name="connsiteY18" fmla="*/ 691243 h 2566307"/>
                  <a:gd name="connsiteX19" fmla="*/ 1450522 w 2642508"/>
                  <a:gd name="connsiteY19" fmla="*/ 810986 h 2566307"/>
                  <a:gd name="connsiteX20" fmla="*/ 1458686 w 2642508"/>
                  <a:gd name="connsiteY20" fmla="*/ 830036 h 2566307"/>
                  <a:gd name="connsiteX21" fmla="*/ 1534886 w 2642508"/>
                  <a:gd name="connsiteY21" fmla="*/ 868136 h 2566307"/>
                  <a:gd name="connsiteX22" fmla="*/ 1910443 w 2642508"/>
                  <a:gd name="connsiteY22" fmla="*/ 819150 h 2566307"/>
                  <a:gd name="connsiteX23" fmla="*/ 2008415 w 2642508"/>
                  <a:gd name="connsiteY23" fmla="*/ 824593 h 2566307"/>
                  <a:gd name="connsiteX24" fmla="*/ 2079172 w 2642508"/>
                  <a:gd name="connsiteY24" fmla="*/ 865414 h 2566307"/>
                  <a:gd name="connsiteX25" fmla="*/ 2054679 w 2642508"/>
                  <a:gd name="connsiteY25" fmla="*/ 1006929 h 2566307"/>
                  <a:gd name="connsiteX26" fmla="*/ 2008415 w 2642508"/>
                  <a:gd name="connsiteY26" fmla="*/ 1042307 h 2566307"/>
                  <a:gd name="connsiteX27" fmla="*/ 1861458 w 2642508"/>
                  <a:gd name="connsiteY27" fmla="*/ 1023257 h 2566307"/>
                  <a:gd name="connsiteX28" fmla="*/ 1845129 w 2642508"/>
                  <a:gd name="connsiteY28" fmla="*/ 1025979 h 2566307"/>
                  <a:gd name="connsiteX29" fmla="*/ 1817915 w 2642508"/>
                  <a:gd name="connsiteY29" fmla="*/ 955221 h 2566307"/>
                  <a:gd name="connsiteX30" fmla="*/ 1684565 w 2642508"/>
                  <a:gd name="connsiteY30" fmla="*/ 976993 h 2566307"/>
                  <a:gd name="connsiteX31" fmla="*/ 1641022 w 2642508"/>
                  <a:gd name="connsiteY31" fmla="*/ 1045029 h 2566307"/>
                  <a:gd name="connsiteX32" fmla="*/ 1567543 w 2642508"/>
                  <a:gd name="connsiteY32" fmla="*/ 1123950 h 2566307"/>
                  <a:gd name="connsiteX33" fmla="*/ 1635579 w 2642508"/>
                  <a:gd name="connsiteY33" fmla="*/ 1232807 h 2566307"/>
                  <a:gd name="connsiteX34" fmla="*/ 1768929 w 2642508"/>
                  <a:gd name="connsiteY34" fmla="*/ 1289957 h 2566307"/>
                  <a:gd name="connsiteX35" fmla="*/ 1804308 w 2642508"/>
                  <a:gd name="connsiteY35" fmla="*/ 1417864 h 2566307"/>
                  <a:gd name="connsiteX36" fmla="*/ 1766208 w 2642508"/>
                  <a:gd name="connsiteY36" fmla="*/ 1480457 h 2566307"/>
                  <a:gd name="connsiteX37" fmla="*/ 1646465 w 2642508"/>
                  <a:gd name="connsiteY37" fmla="*/ 1515836 h 2566307"/>
                  <a:gd name="connsiteX38" fmla="*/ 1602922 w 2642508"/>
                  <a:gd name="connsiteY38" fmla="*/ 1510393 h 2566307"/>
                  <a:gd name="connsiteX39" fmla="*/ 1600200 w 2642508"/>
                  <a:gd name="connsiteY39" fmla="*/ 1613807 h 2566307"/>
                  <a:gd name="connsiteX40" fmla="*/ 1608365 w 2642508"/>
                  <a:gd name="connsiteY40" fmla="*/ 1725386 h 2566307"/>
                  <a:gd name="connsiteX41" fmla="*/ 1551215 w 2642508"/>
                  <a:gd name="connsiteY41" fmla="*/ 1839686 h 2566307"/>
                  <a:gd name="connsiteX42" fmla="*/ 1390650 w 2642508"/>
                  <a:gd name="connsiteY42" fmla="*/ 1853293 h 2566307"/>
                  <a:gd name="connsiteX43" fmla="*/ 1295400 w 2642508"/>
                  <a:gd name="connsiteY43" fmla="*/ 1747157 h 2566307"/>
                  <a:gd name="connsiteX44" fmla="*/ 1265465 w 2642508"/>
                  <a:gd name="connsiteY44" fmla="*/ 1589314 h 2566307"/>
                  <a:gd name="connsiteX45" fmla="*/ 1085850 w 2642508"/>
                  <a:gd name="connsiteY45" fmla="*/ 1570264 h 2566307"/>
                  <a:gd name="connsiteX46" fmla="*/ 955222 w 2642508"/>
                  <a:gd name="connsiteY46" fmla="*/ 1469571 h 2566307"/>
                  <a:gd name="connsiteX47" fmla="*/ 930729 w 2642508"/>
                  <a:gd name="connsiteY47" fmla="*/ 1499507 h 2566307"/>
                  <a:gd name="connsiteX48" fmla="*/ 819150 w 2642508"/>
                  <a:gd name="connsiteY48" fmla="*/ 1485900 h 2566307"/>
                  <a:gd name="connsiteX49" fmla="*/ 734786 w 2642508"/>
                  <a:gd name="connsiteY49" fmla="*/ 1532164 h 2566307"/>
                  <a:gd name="connsiteX50" fmla="*/ 655865 w 2642508"/>
                  <a:gd name="connsiteY50" fmla="*/ 1619250 h 2566307"/>
                  <a:gd name="connsiteX51" fmla="*/ 519793 w 2642508"/>
                  <a:gd name="connsiteY51" fmla="*/ 1842407 h 2566307"/>
                  <a:gd name="connsiteX52" fmla="*/ 410936 w 2642508"/>
                  <a:gd name="connsiteY52" fmla="*/ 1948543 h 2566307"/>
                  <a:gd name="connsiteX53" fmla="*/ 312965 w 2642508"/>
                  <a:gd name="connsiteY53" fmla="*/ 1986643 h 2566307"/>
                  <a:gd name="connsiteX54" fmla="*/ 144236 w 2642508"/>
                  <a:gd name="connsiteY54" fmla="*/ 1981200 h 2566307"/>
                  <a:gd name="connsiteX55" fmla="*/ 54429 w 2642508"/>
                  <a:gd name="connsiteY55" fmla="*/ 2152650 h 2566307"/>
                  <a:gd name="connsiteX56" fmla="*/ 136072 w 2642508"/>
                  <a:gd name="connsiteY56" fmla="*/ 2324100 h 2566307"/>
                  <a:gd name="connsiteX57" fmla="*/ 117022 w 2642508"/>
                  <a:gd name="connsiteY57" fmla="*/ 2460171 h 2566307"/>
                  <a:gd name="connsiteX58" fmla="*/ 0 w 2642508"/>
                  <a:gd name="connsiteY58" fmla="*/ 2566307 h 25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642508" h="2566307">
                    <a:moveTo>
                      <a:pt x="0" y="2566307"/>
                    </a:moveTo>
                    <a:lnTo>
                      <a:pt x="2642508" y="2555421"/>
                    </a:lnTo>
                    <a:cubicBezTo>
                      <a:pt x="2638879" y="1710871"/>
                      <a:pt x="2635251" y="866321"/>
                      <a:pt x="2631622" y="21771"/>
                    </a:cubicBezTo>
                    <a:lnTo>
                      <a:pt x="2424793" y="108857"/>
                    </a:lnTo>
                    <a:lnTo>
                      <a:pt x="1986643" y="13607"/>
                    </a:lnTo>
                    <a:lnTo>
                      <a:pt x="1888672" y="62593"/>
                    </a:lnTo>
                    <a:lnTo>
                      <a:pt x="1905000" y="277586"/>
                    </a:lnTo>
                    <a:lnTo>
                      <a:pt x="1842408" y="367393"/>
                    </a:lnTo>
                    <a:lnTo>
                      <a:pt x="1673679" y="212271"/>
                    </a:lnTo>
                    <a:lnTo>
                      <a:pt x="1608365" y="89807"/>
                    </a:lnTo>
                    <a:lnTo>
                      <a:pt x="1464129" y="0"/>
                    </a:lnTo>
                    <a:lnTo>
                      <a:pt x="1303565" y="81643"/>
                    </a:lnTo>
                    <a:lnTo>
                      <a:pt x="1295400" y="155121"/>
                    </a:lnTo>
                    <a:lnTo>
                      <a:pt x="1377043" y="288471"/>
                    </a:lnTo>
                    <a:lnTo>
                      <a:pt x="1616529" y="296636"/>
                    </a:lnTo>
                    <a:lnTo>
                      <a:pt x="1662793" y="394607"/>
                    </a:lnTo>
                    <a:lnTo>
                      <a:pt x="1600200" y="517071"/>
                    </a:lnTo>
                    <a:lnTo>
                      <a:pt x="1513115" y="582386"/>
                    </a:lnTo>
                    <a:lnTo>
                      <a:pt x="1439636" y="691243"/>
                    </a:lnTo>
                    <a:lnTo>
                      <a:pt x="1450522" y="810986"/>
                    </a:lnTo>
                    <a:lnTo>
                      <a:pt x="1458686" y="830036"/>
                    </a:lnTo>
                    <a:lnTo>
                      <a:pt x="1534886" y="868136"/>
                    </a:lnTo>
                    <a:lnTo>
                      <a:pt x="1910443" y="819150"/>
                    </a:lnTo>
                    <a:lnTo>
                      <a:pt x="2008415" y="824593"/>
                    </a:lnTo>
                    <a:lnTo>
                      <a:pt x="2079172" y="865414"/>
                    </a:lnTo>
                    <a:lnTo>
                      <a:pt x="2054679" y="1006929"/>
                    </a:lnTo>
                    <a:lnTo>
                      <a:pt x="2008415" y="1042307"/>
                    </a:lnTo>
                    <a:lnTo>
                      <a:pt x="1861458" y="1023257"/>
                    </a:lnTo>
                    <a:lnTo>
                      <a:pt x="1845129" y="1025979"/>
                    </a:lnTo>
                    <a:lnTo>
                      <a:pt x="1817915" y="955221"/>
                    </a:lnTo>
                    <a:lnTo>
                      <a:pt x="1684565" y="976993"/>
                    </a:lnTo>
                    <a:lnTo>
                      <a:pt x="1641022" y="1045029"/>
                    </a:lnTo>
                    <a:lnTo>
                      <a:pt x="1567543" y="1123950"/>
                    </a:lnTo>
                    <a:lnTo>
                      <a:pt x="1635579" y="1232807"/>
                    </a:lnTo>
                    <a:lnTo>
                      <a:pt x="1768929" y="1289957"/>
                    </a:lnTo>
                    <a:lnTo>
                      <a:pt x="1804308" y="1417864"/>
                    </a:lnTo>
                    <a:lnTo>
                      <a:pt x="1766208" y="1480457"/>
                    </a:lnTo>
                    <a:lnTo>
                      <a:pt x="1646465" y="1515836"/>
                    </a:lnTo>
                    <a:lnTo>
                      <a:pt x="1602922" y="1510393"/>
                    </a:lnTo>
                    <a:cubicBezTo>
                      <a:pt x="1602015" y="1544864"/>
                      <a:pt x="1601107" y="1579336"/>
                      <a:pt x="1600200" y="1613807"/>
                    </a:cubicBezTo>
                    <a:lnTo>
                      <a:pt x="1608365" y="1725386"/>
                    </a:lnTo>
                    <a:lnTo>
                      <a:pt x="1551215" y="1839686"/>
                    </a:lnTo>
                    <a:lnTo>
                      <a:pt x="1390650" y="1853293"/>
                    </a:lnTo>
                    <a:lnTo>
                      <a:pt x="1295400" y="1747157"/>
                    </a:lnTo>
                    <a:lnTo>
                      <a:pt x="1265465" y="1589314"/>
                    </a:lnTo>
                    <a:lnTo>
                      <a:pt x="1085850" y="1570264"/>
                    </a:lnTo>
                    <a:lnTo>
                      <a:pt x="955222" y="1469571"/>
                    </a:lnTo>
                    <a:lnTo>
                      <a:pt x="930729" y="1499507"/>
                    </a:lnTo>
                    <a:lnTo>
                      <a:pt x="819150" y="1485900"/>
                    </a:lnTo>
                    <a:lnTo>
                      <a:pt x="734786" y="1532164"/>
                    </a:lnTo>
                    <a:lnTo>
                      <a:pt x="655865" y="1619250"/>
                    </a:lnTo>
                    <a:lnTo>
                      <a:pt x="519793" y="1842407"/>
                    </a:lnTo>
                    <a:lnTo>
                      <a:pt x="410936" y="1948543"/>
                    </a:lnTo>
                    <a:lnTo>
                      <a:pt x="312965" y="1986643"/>
                    </a:lnTo>
                    <a:lnTo>
                      <a:pt x="144236" y="1981200"/>
                    </a:lnTo>
                    <a:lnTo>
                      <a:pt x="54429" y="2152650"/>
                    </a:lnTo>
                    <a:lnTo>
                      <a:pt x="136072" y="2324100"/>
                    </a:lnTo>
                    <a:lnTo>
                      <a:pt x="117022" y="2460171"/>
                    </a:lnTo>
                    <a:lnTo>
                      <a:pt x="0" y="2566307"/>
                    </a:lnTo>
                    <a:close/>
                  </a:path>
                </a:pathLst>
              </a:custGeom>
              <a:solidFill>
                <a:srgbClr val="FF0000">
                  <a:alpha val="20000"/>
                </a:srgbClr>
              </a:solidFill>
              <a:ln w="12700">
                <a:solidFill>
                  <a:srgbClr val="FF0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10" name="자유형: 도형 42">
                <a:extLst>
                  <a:ext uri="{FF2B5EF4-FFF2-40B4-BE49-F238E27FC236}">
                    <a16:creationId xmlns:a16="http://schemas.microsoft.com/office/drawing/2014/main" id="{B30D1DFF-1D2D-1D43-8443-AE48DAC28664}"/>
                  </a:ext>
                </a:extLst>
              </p:cNvPr>
              <p:cNvSpPr/>
              <p:nvPr/>
            </p:nvSpPr>
            <p:spPr>
              <a:xfrm>
                <a:off x="2356757" y="2941864"/>
                <a:ext cx="2873829" cy="2881993"/>
              </a:xfrm>
              <a:custGeom>
                <a:avLst/>
                <a:gdLst>
                  <a:gd name="connsiteX0" fmla="*/ 2722 w 2873829"/>
                  <a:gd name="connsiteY0" fmla="*/ 2879272 h 2881993"/>
                  <a:gd name="connsiteX1" fmla="*/ 0 w 2873829"/>
                  <a:gd name="connsiteY1" fmla="*/ 0 h 2881993"/>
                  <a:gd name="connsiteX2" fmla="*/ 2873829 w 2873829"/>
                  <a:gd name="connsiteY2" fmla="*/ 5443 h 2881993"/>
                  <a:gd name="connsiteX3" fmla="*/ 2868386 w 2873829"/>
                  <a:gd name="connsiteY3" fmla="*/ 337457 h 2881993"/>
                  <a:gd name="connsiteX4" fmla="*/ 2688772 w 2873829"/>
                  <a:gd name="connsiteY4" fmla="*/ 413657 h 2881993"/>
                  <a:gd name="connsiteX5" fmla="*/ 2460172 w 2873829"/>
                  <a:gd name="connsiteY5" fmla="*/ 372836 h 2881993"/>
                  <a:gd name="connsiteX6" fmla="*/ 2400300 w 2873829"/>
                  <a:gd name="connsiteY6" fmla="*/ 359229 h 2881993"/>
                  <a:gd name="connsiteX7" fmla="*/ 2209800 w 2873829"/>
                  <a:gd name="connsiteY7" fmla="*/ 329293 h 2881993"/>
                  <a:gd name="connsiteX8" fmla="*/ 2122714 w 2873829"/>
                  <a:gd name="connsiteY8" fmla="*/ 386443 h 2881993"/>
                  <a:gd name="connsiteX9" fmla="*/ 2128157 w 2873829"/>
                  <a:gd name="connsiteY9" fmla="*/ 487136 h 2881993"/>
                  <a:gd name="connsiteX10" fmla="*/ 2136322 w 2873829"/>
                  <a:gd name="connsiteY10" fmla="*/ 612322 h 2881993"/>
                  <a:gd name="connsiteX11" fmla="*/ 2073729 w 2873829"/>
                  <a:gd name="connsiteY11" fmla="*/ 685800 h 2881993"/>
                  <a:gd name="connsiteX12" fmla="*/ 1915886 w 2873829"/>
                  <a:gd name="connsiteY12" fmla="*/ 530679 h 2881993"/>
                  <a:gd name="connsiteX13" fmla="*/ 1842407 w 2873829"/>
                  <a:gd name="connsiteY13" fmla="*/ 402772 h 2881993"/>
                  <a:gd name="connsiteX14" fmla="*/ 1709057 w 2873829"/>
                  <a:gd name="connsiteY14" fmla="*/ 321129 h 2881993"/>
                  <a:gd name="connsiteX15" fmla="*/ 1551214 w 2873829"/>
                  <a:gd name="connsiteY15" fmla="*/ 389165 h 2881993"/>
                  <a:gd name="connsiteX16" fmla="*/ 1534886 w 2873829"/>
                  <a:gd name="connsiteY16" fmla="*/ 468086 h 2881993"/>
                  <a:gd name="connsiteX17" fmla="*/ 1608364 w 2873829"/>
                  <a:gd name="connsiteY17" fmla="*/ 601436 h 2881993"/>
                  <a:gd name="connsiteX18" fmla="*/ 1728107 w 2873829"/>
                  <a:gd name="connsiteY18" fmla="*/ 615043 h 2881993"/>
                  <a:gd name="connsiteX19" fmla="*/ 1842407 w 2873829"/>
                  <a:gd name="connsiteY19" fmla="*/ 617765 h 2881993"/>
                  <a:gd name="connsiteX20" fmla="*/ 1905000 w 2873829"/>
                  <a:gd name="connsiteY20" fmla="*/ 710293 h 2881993"/>
                  <a:gd name="connsiteX21" fmla="*/ 1831522 w 2873829"/>
                  <a:gd name="connsiteY21" fmla="*/ 835479 h 2881993"/>
                  <a:gd name="connsiteX22" fmla="*/ 1747157 w 2873829"/>
                  <a:gd name="connsiteY22" fmla="*/ 908957 h 2881993"/>
                  <a:gd name="connsiteX23" fmla="*/ 1681843 w 2873829"/>
                  <a:gd name="connsiteY23" fmla="*/ 1009650 h 2881993"/>
                  <a:gd name="connsiteX24" fmla="*/ 1684564 w 2873829"/>
                  <a:gd name="connsiteY24" fmla="*/ 1132115 h 2881993"/>
                  <a:gd name="connsiteX25" fmla="*/ 1692729 w 2873829"/>
                  <a:gd name="connsiteY25" fmla="*/ 1151165 h 2881993"/>
                  <a:gd name="connsiteX26" fmla="*/ 1758043 w 2873829"/>
                  <a:gd name="connsiteY26" fmla="*/ 1183822 h 2881993"/>
                  <a:gd name="connsiteX27" fmla="*/ 1828800 w 2873829"/>
                  <a:gd name="connsiteY27" fmla="*/ 1170215 h 2881993"/>
                  <a:gd name="connsiteX28" fmla="*/ 1975757 w 2873829"/>
                  <a:gd name="connsiteY28" fmla="*/ 1148443 h 2881993"/>
                  <a:gd name="connsiteX29" fmla="*/ 2130879 w 2873829"/>
                  <a:gd name="connsiteY29" fmla="*/ 1140279 h 2881993"/>
                  <a:gd name="connsiteX30" fmla="*/ 2242457 w 2873829"/>
                  <a:gd name="connsiteY30" fmla="*/ 1145722 h 2881993"/>
                  <a:gd name="connsiteX31" fmla="*/ 2315936 w 2873829"/>
                  <a:gd name="connsiteY31" fmla="*/ 1186543 h 2881993"/>
                  <a:gd name="connsiteX32" fmla="*/ 2307772 w 2873829"/>
                  <a:gd name="connsiteY32" fmla="*/ 1224643 h 2881993"/>
                  <a:gd name="connsiteX33" fmla="*/ 2288722 w 2873829"/>
                  <a:gd name="connsiteY33" fmla="*/ 1330779 h 2881993"/>
                  <a:gd name="connsiteX34" fmla="*/ 2247900 w 2873829"/>
                  <a:gd name="connsiteY34" fmla="*/ 1368879 h 2881993"/>
                  <a:gd name="connsiteX35" fmla="*/ 2087336 w 2873829"/>
                  <a:gd name="connsiteY35" fmla="*/ 1341665 h 2881993"/>
                  <a:gd name="connsiteX36" fmla="*/ 2049236 w 2873829"/>
                  <a:gd name="connsiteY36" fmla="*/ 1273629 h 2881993"/>
                  <a:gd name="connsiteX37" fmla="*/ 1921329 w 2873829"/>
                  <a:gd name="connsiteY37" fmla="*/ 1289957 h 2881993"/>
                  <a:gd name="connsiteX38" fmla="*/ 1877786 w 2873829"/>
                  <a:gd name="connsiteY38" fmla="*/ 1360715 h 2881993"/>
                  <a:gd name="connsiteX39" fmla="*/ 1796143 w 2873829"/>
                  <a:gd name="connsiteY39" fmla="*/ 1439636 h 2881993"/>
                  <a:gd name="connsiteX40" fmla="*/ 1869622 w 2873829"/>
                  <a:gd name="connsiteY40" fmla="*/ 1540329 h 2881993"/>
                  <a:gd name="connsiteX41" fmla="*/ 2011136 w 2873829"/>
                  <a:gd name="connsiteY41" fmla="*/ 1613807 h 2881993"/>
                  <a:gd name="connsiteX42" fmla="*/ 2038350 w 2873829"/>
                  <a:gd name="connsiteY42" fmla="*/ 1741715 h 2881993"/>
                  <a:gd name="connsiteX43" fmla="*/ 2002972 w 2873829"/>
                  <a:gd name="connsiteY43" fmla="*/ 1793422 h 2881993"/>
                  <a:gd name="connsiteX44" fmla="*/ 1896836 w 2873829"/>
                  <a:gd name="connsiteY44" fmla="*/ 1828800 h 2881993"/>
                  <a:gd name="connsiteX45" fmla="*/ 1839686 w 2873829"/>
                  <a:gd name="connsiteY45" fmla="*/ 1826079 h 2881993"/>
                  <a:gd name="connsiteX46" fmla="*/ 1836964 w 2873829"/>
                  <a:gd name="connsiteY46" fmla="*/ 1940379 h 2881993"/>
                  <a:gd name="connsiteX47" fmla="*/ 1847850 w 2873829"/>
                  <a:gd name="connsiteY47" fmla="*/ 2046515 h 2881993"/>
                  <a:gd name="connsiteX48" fmla="*/ 1793422 w 2873829"/>
                  <a:gd name="connsiteY48" fmla="*/ 2149929 h 2881993"/>
                  <a:gd name="connsiteX49" fmla="*/ 1654629 w 2873829"/>
                  <a:gd name="connsiteY49" fmla="*/ 2177143 h 2881993"/>
                  <a:gd name="connsiteX50" fmla="*/ 1534886 w 2873829"/>
                  <a:gd name="connsiteY50" fmla="*/ 2081893 h 2881993"/>
                  <a:gd name="connsiteX51" fmla="*/ 1504950 w 2873829"/>
                  <a:gd name="connsiteY51" fmla="*/ 1902279 h 2881993"/>
                  <a:gd name="connsiteX52" fmla="*/ 1328057 w 2873829"/>
                  <a:gd name="connsiteY52" fmla="*/ 1877786 h 2881993"/>
                  <a:gd name="connsiteX53" fmla="*/ 1197429 w 2873829"/>
                  <a:gd name="connsiteY53" fmla="*/ 1790700 h 2881993"/>
                  <a:gd name="connsiteX54" fmla="*/ 1162050 w 2873829"/>
                  <a:gd name="connsiteY54" fmla="*/ 1812472 h 2881993"/>
                  <a:gd name="connsiteX55" fmla="*/ 1055914 w 2873829"/>
                  <a:gd name="connsiteY55" fmla="*/ 1809750 h 2881993"/>
                  <a:gd name="connsiteX56" fmla="*/ 985157 w 2873829"/>
                  <a:gd name="connsiteY56" fmla="*/ 1839686 h 2881993"/>
                  <a:gd name="connsiteX57" fmla="*/ 887186 w 2873829"/>
                  <a:gd name="connsiteY57" fmla="*/ 1943100 h 2881993"/>
                  <a:gd name="connsiteX58" fmla="*/ 832757 w 2873829"/>
                  <a:gd name="connsiteY58" fmla="*/ 2038350 h 2881993"/>
                  <a:gd name="connsiteX59" fmla="*/ 762000 w 2873829"/>
                  <a:gd name="connsiteY59" fmla="*/ 2147207 h 2881993"/>
                  <a:gd name="connsiteX60" fmla="*/ 655864 w 2873829"/>
                  <a:gd name="connsiteY60" fmla="*/ 2258786 h 2881993"/>
                  <a:gd name="connsiteX61" fmla="*/ 541564 w 2873829"/>
                  <a:gd name="connsiteY61" fmla="*/ 2294165 h 2881993"/>
                  <a:gd name="connsiteX62" fmla="*/ 381000 w 2873829"/>
                  <a:gd name="connsiteY62" fmla="*/ 2299607 h 2881993"/>
                  <a:gd name="connsiteX63" fmla="*/ 296636 w 2873829"/>
                  <a:gd name="connsiteY63" fmla="*/ 2460172 h 2881993"/>
                  <a:gd name="connsiteX64" fmla="*/ 383722 w 2873829"/>
                  <a:gd name="connsiteY64" fmla="*/ 2647950 h 2881993"/>
                  <a:gd name="connsiteX65" fmla="*/ 353786 w 2873829"/>
                  <a:gd name="connsiteY65" fmla="*/ 2778579 h 2881993"/>
                  <a:gd name="connsiteX66" fmla="*/ 231322 w 2873829"/>
                  <a:gd name="connsiteY66" fmla="*/ 2881993 h 2881993"/>
                  <a:gd name="connsiteX67" fmla="*/ 2722 w 2873829"/>
                  <a:gd name="connsiteY67" fmla="*/ 2879272 h 288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873829" h="2881993">
                    <a:moveTo>
                      <a:pt x="2722" y="2879272"/>
                    </a:moveTo>
                    <a:cubicBezTo>
                      <a:pt x="1815" y="1919515"/>
                      <a:pt x="907" y="959757"/>
                      <a:pt x="0" y="0"/>
                    </a:cubicBezTo>
                    <a:lnTo>
                      <a:pt x="2873829" y="5443"/>
                    </a:lnTo>
                    <a:cubicBezTo>
                      <a:pt x="2872015" y="116114"/>
                      <a:pt x="2870200" y="226786"/>
                      <a:pt x="2868386" y="337457"/>
                    </a:cubicBezTo>
                    <a:lnTo>
                      <a:pt x="2688772" y="413657"/>
                    </a:lnTo>
                    <a:lnTo>
                      <a:pt x="2460172" y="372836"/>
                    </a:lnTo>
                    <a:lnTo>
                      <a:pt x="2400300" y="359229"/>
                    </a:lnTo>
                    <a:lnTo>
                      <a:pt x="2209800" y="329293"/>
                    </a:lnTo>
                    <a:lnTo>
                      <a:pt x="2122714" y="386443"/>
                    </a:lnTo>
                    <a:lnTo>
                      <a:pt x="2128157" y="487136"/>
                    </a:lnTo>
                    <a:lnTo>
                      <a:pt x="2136322" y="612322"/>
                    </a:lnTo>
                    <a:lnTo>
                      <a:pt x="2073729" y="685800"/>
                    </a:lnTo>
                    <a:lnTo>
                      <a:pt x="1915886" y="530679"/>
                    </a:lnTo>
                    <a:lnTo>
                      <a:pt x="1842407" y="402772"/>
                    </a:lnTo>
                    <a:lnTo>
                      <a:pt x="1709057" y="321129"/>
                    </a:lnTo>
                    <a:lnTo>
                      <a:pt x="1551214" y="389165"/>
                    </a:lnTo>
                    <a:lnTo>
                      <a:pt x="1534886" y="468086"/>
                    </a:lnTo>
                    <a:lnTo>
                      <a:pt x="1608364" y="601436"/>
                    </a:lnTo>
                    <a:lnTo>
                      <a:pt x="1728107" y="615043"/>
                    </a:lnTo>
                    <a:lnTo>
                      <a:pt x="1842407" y="617765"/>
                    </a:lnTo>
                    <a:lnTo>
                      <a:pt x="1905000" y="710293"/>
                    </a:lnTo>
                    <a:lnTo>
                      <a:pt x="1831522" y="835479"/>
                    </a:lnTo>
                    <a:lnTo>
                      <a:pt x="1747157" y="908957"/>
                    </a:lnTo>
                    <a:lnTo>
                      <a:pt x="1681843" y="1009650"/>
                    </a:lnTo>
                    <a:lnTo>
                      <a:pt x="1684564" y="1132115"/>
                    </a:lnTo>
                    <a:lnTo>
                      <a:pt x="1692729" y="1151165"/>
                    </a:lnTo>
                    <a:lnTo>
                      <a:pt x="1758043" y="1183822"/>
                    </a:lnTo>
                    <a:lnTo>
                      <a:pt x="1828800" y="1170215"/>
                    </a:lnTo>
                    <a:lnTo>
                      <a:pt x="1975757" y="1148443"/>
                    </a:lnTo>
                    <a:lnTo>
                      <a:pt x="2130879" y="1140279"/>
                    </a:lnTo>
                    <a:lnTo>
                      <a:pt x="2242457" y="1145722"/>
                    </a:lnTo>
                    <a:lnTo>
                      <a:pt x="2315936" y="1186543"/>
                    </a:lnTo>
                    <a:lnTo>
                      <a:pt x="2307772" y="1224643"/>
                    </a:lnTo>
                    <a:lnTo>
                      <a:pt x="2288722" y="1330779"/>
                    </a:lnTo>
                    <a:lnTo>
                      <a:pt x="2247900" y="1368879"/>
                    </a:lnTo>
                    <a:lnTo>
                      <a:pt x="2087336" y="1341665"/>
                    </a:lnTo>
                    <a:lnTo>
                      <a:pt x="2049236" y="1273629"/>
                    </a:lnTo>
                    <a:lnTo>
                      <a:pt x="1921329" y="1289957"/>
                    </a:lnTo>
                    <a:lnTo>
                      <a:pt x="1877786" y="1360715"/>
                    </a:lnTo>
                    <a:lnTo>
                      <a:pt x="1796143" y="1439636"/>
                    </a:lnTo>
                    <a:lnTo>
                      <a:pt x="1869622" y="1540329"/>
                    </a:lnTo>
                    <a:lnTo>
                      <a:pt x="2011136" y="1613807"/>
                    </a:lnTo>
                    <a:lnTo>
                      <a:pt x="2038350" y="1741715"/>
                    </a:lnTo>
                    <a:lnTo>
                      <a:pt x="2002972" y="1793422"/>
                    </a:lnTo>
                    <a:lnTo>
                      <a:pt x="1896836" y="1828800"/>
                    </a:lnTo>
                    <a:lnTo>
                      <a:pt x="1839686" y="1826079"/>
                    </a:lnTo>
                    <a:cubicBezTo>
                      <a:pt x="1838779" y="1864179"/>
                      <a:pt x="1837871" y="1902279"/>
                      <a:pt x="1836964" y="1940379"/>
                    </a:cubicBezTo>
                    <a:lnTo>
                      <a:pt x="1847850" y="2046515"/>
                    </a:lnTo>
                    <a:lnTo>
                      <a:pt x="1793422" y="2149929"/>
                    </a:lnTo>
                    <a:lnTo>
                      <a:pt x="1654629" y="2177143"/>
                    </a:lnTo>
                    <a:lnTo>
                      <a:pt x="1534886" y="2081893"/>
                    </a:lnTo>
                    <a:lnTo>
                      <a:pt x="1504950" y="1902279"/>
                    </a:lnTo>
                    <a:lnTo>
                      <a:pt x="1328057" y="1877786"/>
                    </a:lnTo>
                    <a:lnTo>
                      <a:pt x="1197429" y="1790700"/>
                    </a:lnTo>
                    <a:lnTo>
                      <a:pt x="1162050" y="1812472"/>
                    </a:lnTo>
                    <a:lnTo>
                      <a:pt x="1055914" y="1809750"/>
                    </a:lnTo>
                    <a:lnTo>
                      <a:pt x="985157" y="1839686"/>
                    </a:lnTo>
                    <a:lnTo>
                      <a:pt x="887186" y="1943100"/>
                    </a:lnTo>
                    <a:lnTo>
                      <a:pt x="832757" y="2038350"/>
                    </a:lnTo>
                    <a:lnTo>
                      <a:pt x="762000" y="2147207"/>
                    </a:lnTo>
                    <a:lnTo>
                      <a:pt x="655864" y="2258786"/>
                    </a:lnTo>
                    <a:lnTo>
                      <a:pt x="541564" y="2294165"/>
                    </a:lnTo>
                    <a:lnTo>
                      <a:pt x="381000" y="2299607"/>
                    </a:lnTo>
                    <a:lnTo>
                      <a:pt x="296636" y="2460172"/>
                    </a:lnTo>
                    <a:lnTo>
                      <a:pt x="383722" y="2647950"/>
                    </a:lnTo>
                    <a:lnTo>
                      <a:pt x="353786" y="2778579"/>
                    </a:lnTo>
                    <a:lnTo>
                      <a:pt x="231322" y="2881993"/>
                    </a:lnTo>
                    <a:lnTo>
                      <a:pt x="2722" y="2879272"/>
                    </a:lnTo>
                    <a:close/>
                  </a:path>
                </a:pathLst>
              </a:custGeom>
              <a:solidFill>
                <a:schemeClr val="accent1">
                  <a:alpha val="15000"/>
                </a:schemeClr>
              </a:solidFill>
              <a:ln w="12700">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11" name="직사각형 10">
                <a:extLst>
                  <a:ext uri="{FF2B5EF4-FFF2-40B4-BE49-F238E27FC236}">
                    <a16:creationId xmlns:a16="http://schemas.microsoft.com/office/drawing/2014/main" id="{BD39CC48-E69C-5C43-9CBC-B8FB4184866B}"/>
                  </a:ext>
                </a:extLst>
              </p:cNvPr>
              <p:cNvSpPr>
                <a:spLocks noChangeAspect="1"/>
              </p:cNvSpPr>
              <p:nvPr/>
            </p:nvSpPr>
            <p:spPr>
              <a:xfrm>
                <a:off x="2351584" y="2941802"/>
                <a:ext cx="2880000" cy="28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12" name="Oval 53">
                <a:extLst>
                  <a:ext uri="{FF2B5EF4-FFF2-40B4-BE49-F238E27FC236}">
                    <a16:creationId xmlns:a16="http://schemas.microsoft.com/office/drawing/2014/main" id="{60D150CC-573C-0F40-9F68-7DAB54939BE5}"/>
                  </a:ext>
                </a:extLst>
              </p:cNvPr>
              <p:cNvSpPr/>
              <p:nvPr/>
            </p:nvSpPr>
            <p:spPr>
              <a:xfrm>
                <a:off x="2517488" y="3073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 name="Oval 53">
                <a:extLst>
                  <a:ext uri="{FF2B5EF4-FFF2-40B4-BE49-F238E27FC236}">
                    <a16:creationId xmlns:a16="http://schemas.microsoft.com/office/drawing/2014/main" id="{C6099710-6176-BC43-8B35-ADE21F637E70}"/>
                  </a:ext>
                </a:extLst>
              </p:cNvPr>
              <p:cNvSpPr/>
              <p:nvPr/>
            </p:nvSpPr>
            <p:spPr>
              <a:xfrm>
                <a:off x="2568726" y="337859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4" name="Oval 53">
                <a:extLst>
                  <a:ext uri="{FF2B5EF4-FFF2-40B4-BE49-F238E27FC236}">
                    <a16:creationId xmlns:a16="http://schemas.microsoft.com/office/drawing/2014/main" id="{6FC2FCE3-91B4-C044-9202-A25454D9023B}"/>
                  </a:ext>
                </a:extLst>
              </p:cNvPr>
              <p:cNvSpPr/>
              <p:nvPr/>
            </p:nvSpPr>
            <p:spPr>
              <a:xfrm>
                <a:off x="2900686" y="3127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5" name="Oval 53">
                <a:extLst>
                  <a:ext uri="{FF2B5EF4-FFF2-40B4-BE49-F238E27FC236}">
                    <a16:creationId xmlns:a16="http://schemas.microsoft.com/office/drawing/2014/main" id="{A85FD293-80B7-F443-89CA-3A4749D60349}"/>
                  </a:ext>
                </a:extLst>
              </p:cNvPr>
              <p:cNvSpPr/>
              <p:nvPr/>
            </p:nvSpPr>
            <p:spPr>
              <a:xfrm>
                <a:off x="2460726" y="3781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6" name="Oval 53">
                <a:extLst>
                  <a:ext uri="{FF2B5EF4-FFF2-40B4-BE49-F238E27FC236}">
                    <a16:creationId xmlns:a16="http://schemas.microsoft.com/office/drawing/2014/main" id="{0D3A5F04-EB32-D944-9810-0E29F3343A8A}"/>
                  </a:ext>
                </a:extLst>
              </p:cNvPr>
              <p:cNvSpPr/>
              <p:nvPr/>
            </p:nvSpPr>
            <p:spPr>
              <a:xfrm>
                <a:off x="3300380" y="45770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7" name="Oval 53">
                <a:extLst>
                  <a:ext uri="{FF2B5EF4-FFF2-40B4-BE49-F238E27FC236}">
                    <a16:creationId xmlns:a16="http://schemas.microsoft.com/office/drawing/2014/main" id="{57C72570-9F5C-2E45-9B69-8D4950A26018}"/>
                  </a:ext>
                </a:extLst>
              </p:cNvPr>
              <p:cNvSpPr/>
              <p:nvPr/>
            </p:nvSpPr>
            <p:spPr>
              <a:xfrm>
                <a:off x="2733330" y="3727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8" name="Oval 53">
                <a:extLst>
                  <a:ext uri="{FF2B5EF4-FFF2-40B4-BE49-F238E27FC236}">
                    <a16:creationId xmlns:a16="http://schemas.microsoft.com/office/drawing/2014/main" id="{13C772EC-3ACB-7B4F-943C-180EE21033D5}"/>
                  </a:ext>
                </a:extLst>
              </p:cNvPr>
              <p:cNvSpPr/>
              <p:nvPr/>
            </p:nvSpPr>
            <p:spPr>
              <a:xfrm>
                <a:off x="3370036" y="3181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9" name="Oval 53">
                <a:extLst>
                  <a:ext uri="{FF2B5EF4-FFF2-40B4-BE49-F238E27FC236}">
                    <a16:creationId xmlns:a16="http://schemas.microsoft.com/office/drawing/2014/main" id="{A48934B7-7278-6943-8F4D-53874F5D2525}"/>
                  </a:ext>
                </a:extLst>
              </p:cNvPr>
              <p:cNvSpPr/>
              <p:nvPr/>
            </p:nvSpPr>
            <p:spPr>
              <a:xfrm>
                <a:off x="2625330" y="4218496"/>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Oval 53">
                <a:extLst>
                  <a:ext uri="{FF2B5EF4-FFF2-40B4-BE49-F238E27FC236}">
                    <a16:creationId xmlns:a16="http://schemas.microsoft.com/office/drawing/2014/main" id="{6284A607-D7A3-C545-96FD-754C61841F0D}"/>
                  </a:ext>
                </a:extLst>
              </p:cNvPr>
              <p:cNvSpPr/>
              <p:nvPr/>
            </p:nvSpPr>
            <p:spPr>
              <a:xfrm>
                <a:off x="2577687" y="4641761"/>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1" name="Oval 53">
                <a:extLst>
                  <a:ext uri="{FF2B5EF4-FFF2-40B4-BE49-F238E27FC236}">
                    <a16:creationId xmlns:a16="http://schemas.microsoft.com/office/drawing/2014/main" id="{9350A36E-BD12-7048-BB18-C5D910A46FAA}"/>
                  </a:ext>
                </a:extLst>
              </p:cNvPr>
              <p:cNvSpPr/>
              <p:nvPr/>
            </p:nvSpPr>
            <p:spPr>
              <a:xfrm>
                <a:off x="3424036" y="3630681"/>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2" name="Oval 53">
                <a:extLst>
                  <a:ext uri="{FF2B5EF4-FFF2-40B4-BE49-F238E27FC236}">
                    <a16:creationId xmlns:a16="http://schemas.microsoft.com/office/drawing/2014/main" id="{53CEBAC5-8810-E34A-B9D2-F8487B4D38BF}"/>
                  </a:ext>
                </a:extLst>
              </p:cNvPr>
              <p:cNvSpPr/>
              <p:nvPr/>
            </p:nvSpPr>
            <p:spPr>
              <a:xfrm>
                <a:off x="2991443" y="396465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3" name="Oval 53">
                <a:extLst>
                  <a:ext uri="{FF2B5EF4-FFF2-40B4-BE49-F238E27FC236}">
                    <a16:creationId xmlns:a16="http://schemas.microsoft.com/office/drawing/2014/main" id="{BD6D446B-EABA-9542-A905-73D5CF6EF8FE}"/>
                  </a:ext>
                </a:extLst>
              </p:cNvPr>
              <p:cNvSpPr/>
              <p:nvPr/>
            </p:nvSpPr>
            <p:spPr>
              <a:xfrm>
                <a:off x="3842490" y="31446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4" name="Oval 53">
                <a:extLst>
                  <a:ext uri="{FF2B5EF4-FFF2-40B4-BE49-F238E27FC236}">
                    <a16:creationId xmlns:a16="http://schemas.microsoft.com/office/drawing/2014/main" id="{31677E1F-E6AE-FE49-A611-9323D39C5EBA}"/>
                  </a:ext>
                </a:extLst>
              </p:cNvPr>
              <p:cNvSpPr/>
              <p:nvPr/>
            </p:nvSpPr>
            <p:spPr>
              <a:xfrm>
                <a:off x="3478036" y="395948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5" name="Oval 53">
                <a:extLst>
                  <a:ext uri="{FF2B5EF4-FFF2-40B4-BE49-F238E27FC236}">
                    <a16:creationId xmlns:a16="http://schemas.microsoft.com/office/drawing/2014/main" id="{EBA5D5B4-C515-4E43-866A-1569A2DF1F9D}"/>
                  </a:ext>
                </a:extLst>
              </p:cNvPr>
              <p:cNvSpPr/>
              <p:nvPr/>
            </p:nvSpPr>
            <p:spPr>
              <a:xfrm>
                <a:off x="3015637" y="476704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6" name="Oval 53">
                <a:extLst>
                  <a:ext uri="{FF2B5EF4-FFF2-40B4-BE49-F238E27FC236}">
                    <a16:creationId xmlns:a16="http://schemas.microsoft.com/office/drawing/2014/main" id="{56F5A47B-C4C0-2745-BD99-407D744D0524}"/>
                  </a:ext>
                </a:extLst>
              </p:cNvPr>
              <p:cNvSpPr/>
              <p:nvPr/>
            </p:nvSpPr>
            <p:spPr>
              <a:xfrm>
                <a:off x="3696627" y="3471522"/>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7" name="Oval 53">
                <a:extLst>
                  <a:ext uri="{FF2B5EF4-FFF2-40B4-BE49-F238E27FC236}">
                    <a16:creationId xmlns:a16="http://schemas.microsoft.com/office/drawing/2014/main" id="{F447DA0B-FCDE-DB43-B608-FBBCDD095185}"/>
                  </a:ext>
                </a:extLst>
              </p:cNvPr>
              <p:cNvSpPr/>
              <p:nvPr/>
            </p:nvSpPr>
            <p:spPr>
              <a:xfrm>
                <a:off x="4304255" y="31986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8" name="Oval 53">
                <a:extLst>
                  <a:ext uri="{FF2B5EF4-FFF2-40B4-BE49-F238E27FC236}">
                    <a16:creationId xmlns:a16="http://schemas.microsoft.com/office/drawing/2014/main" id="{5BB8DBEB-C411-AB49-9970-F08C3F150C2F}"/>
                  </a:ext>
                </a:extLst>
              </p:cNvPr>
              <p:cNvSpPr/>
              <p:nvPr/>
            </p:nvSpPr>
            <p:spPr>
              <a:xfrm>
                <a:off x="4015390" y="42086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9" name="Oval 53">
                <a:extLst>
                  <a:ext uri="{FF2B5EF4-FFF2-40B4-BE49-F238E27FC236}">
                    <a16:creationId xmlns:a16="http://schemas.microsoft.com/office/drawing/2014/main" id="{500FF181-46F8-404F-AF0C-55E97F9C5760}"/>
                  </a:ext>
                </a:extLst>
              </p:cNvPr>
              <p:cNvSpPr/>
              <p:nvPr/>
            </p:nvSpPr>
            <p:spPr>
              <a:xfrm>
                <a:off x="2930288" y="438729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0" name="Oval 53">
                <a:extLst>
                  <a:ext uri="{FF2B5EF4-FFF2-40B4-BE49-F238E27FC236}">
                    <a16:creationId xmlns:a16="http://schemas.microsoft.com/office/drawing/2014/main" id="{3E9D4108-5A01-AD41-A24E-91E939EA3BB1}"/>
                  </a:ext>
                </a:extLst>
              </p:cNvPr>
              <p:cNvSpPr/>
              <p:nvPr/>
            </p:nvSpPr>
            <p:spPr>
              <a:xfrm>
                <a:off x="3298926" y="430461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1" name="Oval 53">
                <a:extLst>
                  <a:ext uri="{FF2B5EF4-FFF2-40B4-BE49-F238E27FC236}">
                    <a16:creationId xmlns:a16="http://schemas.microsoft.com/office/drawing/2014/main" id="{8F041691-21A9-D841-AC71-E7A8ED870393}"/>
                  </a:ext>
                </a:extLst>
              </p:cNvPr>
              <p:cNvSpPr/>
              <p:nvPr/>
            </p:nvSpPr>
            <p:spPr>
              <a:xfrm>
                <a:off x="3830470" y="3943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2" name="Oval 53">
                <a:extLst>
                  <a:ext uri="{FF2B5EF4-FFF2-40B4-BE49-F238E27FC236}">
                    <a16:creationId xmlns:a16="http://schemas.microsoft.com/office/drawing/2014/main" id="{2628393D-771F-A84E-B17E-489751A61199}"/>
                  </a:ext>
                </a:extLst>
              </p:cNvPr>
              <p:cNvSpPr/>
              <p:nvPr/>
            </p:nvSpPr>
            <p:spPr>
              <a:xfrm>
                <a:off x="3696627" y="4326496"/>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3" name="Oval 53">
                <a:extLst>
                  <a:ext uri="{FF2B5EF4-FFF2-40B4-BE49-F238E27FC236}">
                    <a16:creationId xmlns:a16="http://schemas.microsoft.com/office/drawing/2014/main" id="{3E43C16A-E618-DD4F-9929-02FEA6C41C9C}"/>
                  </a:ext>
                </a:extLst>
              </p:cNvPr>
              <p:cNvSpPr/>
              <p:nvPr/>
            </p:nvSpPr>
            <p:spPr>
              <a:xfrm>
                <a:off x="4030862" y="36293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4" name="Oval 53">
                <a:extLst>
                  <a:ext uri="{FF2B5EF4-FFF2-40B4-BE49-F238E27FC236}">
                    <a16:creationId xmlns:a16="http://schemas.microsoft.com/office/drawing/2014/main" id="{7D771A4A-D821-AA44-8EA1-69E1FE508687}"/>
                  </a:ext>
                </a:extLst>
              </p:cNvPr>
              <p:cNvSpPr/>
              <p:nvPr/>
            </p:nvSpPr>
            <p:spPr>
              <a:xfrm>
                <a:off x="3904635" y="46310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5" name="Oval 53">
                <a:extLst>
                  <a:ext uri="{FF2B5EF4-FFF2-40B4-BE49-F238E27FC236}">
                    <a16:creationId xmlns:a16="http://schemas.microsoft.com/office/drawing/2014/main" id="{706DC6E5-4242-5543-871E-2433EAB57D0A}"/>
                  </a:ext>
                </a:extLst>
              </p:cNvPr>
              <p:cNvSpPr/>
              <p:nvPr/>
            </p:nvSpPr>
            <p:spPr>
              <a:xfrm>
                <a:off x="2614864" y="505034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6" name="Oval 53">
                <a:extLst>
                  <a:ext uri="{FF2B5EF4-FFF2-40B4-BE49-F238E27FC236}">
                    <a16:creationId xmlns:a16="http://schemas.microsoft.com/office/drawing/2014/main" id="{6BF2B630-4451-794C-AE19-6F5E37F1A75A}"/>
                  </a:ext>
                </a:extLst>
              </p:cNvPr>
              <p:cNvSpPr/>
              <p:nvPr/>
            </p:nvSpPr>
            <p:spPr>
              <a:xfrm>
                <a:off x="4201233" y="45770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7" name="Oval 53">
                <a:extLst>
                  <a:ext uri="{FF2B5EF4-FFF2-40B4-BE49-F238E27FC236}">
                    <a16:creationId xmlns:a16="http://schemas.microsoft.com/office/drawing/2014/main" id="{6EDE8CF4-EDC3-9D41-ACC3-BCC7B7827BDF}"/>
                  </a:ext>
                </a:extLst>
              </p:cNvPr>
              <p:cNvSpPr/>
              <p:nvPr/>
            </p:nvSpPr>
            <p:spPr>
              <a:xfrm>
                <a:off x="2974688" y="35309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8" name="Oval 53">
                <a:extLst>
                  <a:ext uri="{FF2B5EF4-FFF2-40B4-BE49-F238E27FC236}">
                    <a16:creationId xmlns:a16="http://schemas.microsoft.com/office/drawing/2014/main" id="{4C560300-1DE9-6044-9D10-AAFD66CDAA6E}"/>
                  </a:ext>
                </a:extLst>
              </p:cNvPr>
              <p:cNvSpPr/>
              <p:nvPr/>
            </p:nvSpPr>
            <p:spPr>
              <a:xfrm>
                <a:off x="3650978" y="4663756"/>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9" name="Oval 53">
                <a:extLst>
                  <a:ext uri="{FF2B5EF4-FFF2-40B4-BE49-F238E27FC236}">
                    <a16:creationId xmlns:a16="http://schemas.microsoft.com/office/drawing/2014/main" id="{794A02C0-8B28-3E4D-B1D9-2801A975DDA0}"/>
                  </a:ext>
                </a:extLst>
              </p:cNvPr>
              <p:cNvSpPr/>
              <p:nvPr/>
            </p:nvSpPr>
            <p:spPr>
              <a:xfrm>
                <a:off x="4354032" y="3471522"/>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0" name="Oval 53">
                <a:extLst>
                  <a:ext uri="{FF2B5EF4-FFF2-40B4-BE49-F238E27FC236}">
                    <a16:creationId xmlns:a16="http://schemas.microsoft.com/office/drawing/2014/main" id="{7B9B8628-8E6C-5D41-8F63-116F68A01E1F}"/>
                  </a:ext>
                </a:extLst>
              </p:cNvPr>
              <p:cNvSpPr/>
              <p:nvPr/>
            </p:nvSpPr>
            <p:spPr>
              <a:xfrm>
                <a:off x="4012635" y="4907228"/>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1" name="Oval 53">
                <a:extLst>
                  <a:ext uri="{FF2B5EF4-FFF2-40B4-BE49-F238E27FC236}">
                    <a16:creationId xmlns:a16="http://schemas.microsoft.com/office/drawing/2014/main" id="{BCE16F17-33A6-FD43-A6A2-134689461E1F}"/>
                  </a:ext>
                </a:extLst>
              </p:cNvPr>
              <p:cNvSpPr/>
              <p:nvPr/>
            </p:nvSpPr>
            <p:spPr>
              <a:xfrm>
                <a:off x="4712571" y="314465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2" name="Oval 53">
                <a:extLst>
                  <a:ext uri="{FF2B5EF4-FFF2-40B4-BE49-F238E27FC236}">
                    <a16:creationId xmlns:a16="http://schemas.microsoft.com/office/drawing/2014/main" id="{63871B92-B741-9840-ACF6-EA454ACDA000}"/>
                  </a:ext>
                </a:extLst>
              </p:cNvPr>
              <p:cNvSpPr/>
              <p:nvPr/>
            </p:nvSpPr>
            <p:spPr>
              <a:xfrm>
                <a:off x="2514726" y="554919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3" name="Oval 53">
                <a:extLst>
                  <a:ext uri="{FF2B5EF4-FFF2-40B4-BE49-F238E27FC236}">
                    <a16:creationId xmlns:a16="http://schemas.microsoft.com/office/drawing/2014/main" id="{2A6864EF-EF5D-1344-B544-EF9A0FFD24CD}"/>
                  </a:ext>
                </a:extLst>
              </p:cNvPr>
              <p:cNvSpPr/>
              <p:nvPr/>
            </p:nvSpPr>
            <p:spPr>
              <a:xfrm>
                <a:off x="2841330" y="504881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4" name="Oval 53">
                <a:extLst>
                  <a:ext uri="{FF2B5EF4-FFF2-40B4-BE49-F238E27FC236}">
                    <a16:creationId xmlns:a16="http://schemas.microsoft.com/office/drawing/2014/main" id="{3855CE41-A5A5-2644-A0E3-D46B2D8D376C}"/>
                  </a:ext>
                </a:extLst>
              </p:cNvPr>
              <p:cNvSpPr/>
              <p:nvPr/>
            </p:nvSpPr>
            <p:spPr>
              <a:xfrm>
                <a:off x="4961357" y="318170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5" name="Isosceles Triangle 58">
                <a:extLst>
                  <a:ext uri="{FF2B5EF4-FFF2-40B4-BE49-F238E27FC236}">
                    <a16:creationId xmlns:a16="http://schemas.microsoft.com/office/drawing/2014/main" id="{85EDA508-86F7-2042-8414-2E626A5147A2}"/>
                  </a:ext>
                </a:extLst>
              </p:cNvPr>
              <p:cNvSpPr/>
              <p:nvPr/>
            </p:nvSpPr>
            <p:spPr>
              <a:xfrm>
                <a:off x="4030862" y="338508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6" name="Isosceles Triangle 58">
                <a:extLst>
                  <a:ext uri="{FF2B5EF4-FFF2-40B4-BE49-F238E27FC236}">
                    <a16:creationId xmlns:a16="http://schemas.microsoft.com/office/drawing/2014/main" id="{8C5EBB0E-ACC0-304A-80D2-4FA693A38BE8}"/>
                  </a:ext>
                </a:extLst>
              </p:cNvPr>
              <p:cNvSpPr/>
              <p:nvPr/>
            </p:nvSpPr>
            <p:spPr>
              <a:xfrm>
                <a:off x="4694462" y="3439173"/>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7" name="Isosceles Triangle 58">
                <a:extLst>
                  <a:ext uri="{FF2B5EF4-FFF2-40B4-BE49-F238E27FC236}">
                    <a16:creationId xmlns:a16="http://schemas.microsoft.com/office/drawing/2014/main" id="{550E166C-3D11-9E4B-B6E5-EBEA85984270}"/>
                  </a:ext>
                </a:extLst>
              </p:cNvPr>
              <p:cNvSpPr/>
              <p:nvPr/>
            </p:nvSpPr>
            <p:spPr>
              <a:xfrm>
                <a:off x="4218611" y="3877808"/>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8" name="Isosceles Triangle 58">
                <a:extLst>
                  <a:ext uri="{FF2B5EF4-FFF2-40B4-BE49-F238E27FC236}">
                    <a16:creationId xmlns:a16="http://schemas.microsoft.com/office/drawing/2014/main" id="{464916D1-2FA5-B74E-B601-ABD721668BCE}"/>
                  </a:ext>
                </a:extLst>
              </p:cNvPr>
              <p:cNvSpPr/>
              <p:nvPr/>
            </p:nvSpPr>
            <p:spPr>
              <a:xfrm>
                <a:off x="4945262" y="368330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9" name="Isosceles Triangle 58">
                <a:extLst>
                  <a:ext uri="{FF2B5EF4-FFF2-40B4-BE49-F238E27FC236}">
                    <a16:creationId xmlns:a16="http://schemas.microsoft.com/office/drawing/2014/main" id="{A6060EBC-5992-9842-B7B9-AFBB9D9691B4}"/>
                  </a:ext>
                </a:extLst>
              </p:cNvPr>
              <p:cNvSpPr/>
              <p:nvPr/>
            </p:nvSpPr>
            <p:spPr>
              <a:xfrm>
                <a:off x="4615497" y="388970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0" name="Isosceles Triangle 58">
                <a:extLst>
                  <a:ext uri="{FF2B5EF4-FFF2-40B4-BE49-F238E27FC236}">
                    <a16:creationId xmlns:a16="http://schemas.microsoft.com/office/drawing/2014/main" id="{B63D2918-224D-EC47-9F52-FEB12B232B94}"/>
                  </a:ext>
                </a:extLst>
              </p:cNvPr>
              <p:cNvSpPr/>
              <p:nvPr/>
            </p:nvSpPr>
            <p:spPr>
              <a:xfrm>
                <a:off x="4372326" y="431398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1" name="Isosceles Triangle 58">
                <a:extLst>
                  <a:ext uri="{FF2B5EF4-FFF2-40B4-BE49-F238E27FC236}">
                    <a16:creationId xmlns:a16="http://schemas.microsoft.com/office/drawing/2014/main" id="{B70A0903-EF05-0C48-9FF5-4544A101A9DD}"/>
                  </a:ext>
                </a:extLst>
              </p:cNvPr>
              <p:cNvSpPr/>
              <p:nvPr/>
            </p:nvSpPr>
            <p:spPr>
              <a:xfrm>
                <a:off x="4423921" y="4821048"/>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2" name="Isosceles Triangle 58">
                <a:extLst>
                  <a:ext uri="{FF2B5EF4-FFF2-40B4-BE49-F238E27FC236}">
                    <a16:creationId xmlns:a16="http://schemas.microsoft.com/office/drawing/2014/main" id="{1043F09D-3676-F242-AC70-F5EE01BD3011}"/>
                  </a:ext>
                </a:extLst>
              </p:cNvPr>
              <p:cNvSpPr/>
              <p:nvPr/>
            </p:nvSpPr>
            <p:spPr>
              <a:xfrm>
                <a:off x="4729225" y="4555847"/>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3" name="Isosceles Triangle 58">
                <a:extLst>
                  <a:ext uri="{FF2B5EF4-FFF2-40B4-BE49-F238E27FC236}">
                    <a16:creationId xmlns:a16="http://schemas.microsoft.com/office/drawing/2014/main" id="{8D6DAAE1-7B21-9149-A2AF-850265BFBA09}"/>
                  </a:ext>
                </a:extLst>
              </p:cNvPr>
              <p:cNvSpPr/>
              <p:nvPr/>
            </p:nvSpPr>
            <p:spPr>
              <a:xfrm>
                <a:off x="3406926" y="4830717"/>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4" name="Isosceles Triangle 58">
                <a:extLst>
                  <a:ext uri="{FF2B5EF4-FFF2-40B4-BE49-F238E27FC236}">
                    <a16:creationId xmlns:a16="http://schemas.microsoft.com/office/drawing/2014/main" id="{0D62992A-9B19-044B-848A-A1D000020E2E}"/>
                  </a:ext>
                </a:extLst>
              </p:cNvPr>
              <p:cNvSpPr/>
              <p:nvPr/>
            </p:nvSpPr>
            <p:spPr>
              <a:xfrm>
                <a:off x="4335662" y="368988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5" name="Isosceles Triangle 58">
                <a:extLst>
                  <a:ext uri="{FF2B5EF4-FFF2-40B4-BE49-F238E27FC236}">
                    <a16:creationId xmlns:a16="http://schemas.microsoft.com/office/drawing/2014/main" id="{ECF0088B-2F66-0944-8338-E3B7C64D19C3}"/>
                  </a:ext>
                </a:extLst>
              </p:cNvPr>
              <p:cNvSpPr/>
              <p:nvPr/>
            </p:nvSpPr>
            <p:spPr>
              <a:xfrm>
                <a:off x="3106538" y="521595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6" name="Isosceles Triangle 58">
                <a:extLst>
                  <a:ext uri="{FF2B5EF4-FFF2-40B4-BE49-F238E27FC236}">
                    <a16:creationId xmlns:a16="http://schemas.microsoft.com/office/drawing/2014/main" id="{1CD3C9FA-79EA-1E44-A4BB-00449B3E7054}"/>
                  </a:ext>
                </a:extLst>
              </p:cNvPr>
              <p:cNvSpPr/>
              <p:nvPr/>
            </p:nvSpPr>
            <p:spPr>
              <a:xfrm>
                <a:off x="3686057" y="496003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7" name="Isosceles Triangle 58">
                <a:extLst>
                  <a:ext uri="{FF2B5EF4-FFF2-40B4-BE49-F238E27FC236}">
                    <a16:creationId xmlns:a16="http://schemas.microsoft.com/office/drawing/2014/main" id="{4CA90F84-80E2-7647-AE89-E94AFC724121}"/>
                  </a:ext>
                </a:extLst>
              </p:cNvPr>
              <p:cNvSpPr/>
              <p:nvPr/>
            </p:nvSpPr>
            <p:spPr>
              <a:xfrm>
                <a:off x="4867765" y="485203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8" name="Isosceles Triangle 58">
                <a:extLst>
                  <a:ext uri="{FF2B5EF4-FFF2-40B4-BE49-F238E27FC236}">
                    <a16:creationId xmlns:a16="http://schemas.microsoft.com/office/drawing/2014/main" id="{C24DEA79-DA56-5440-8DB4-36C19B951D24}"/>
                  </a:ext>
                </a:extLst>
              </p:cNvPr>
              <p:cNvSpPr/>
              <p:nvPr/>
            </p:nvSpPr>
            <p:spPr>
              <a:xfrm>
                <a:off x="4867765" y="421356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9" name="Isosceles Triangle 58">
                <a:extLst>
                  <a:ext uri="{FF2B5EF4-FFF2-40B4-BE49-F238E27FC236}">
                    <a16:creationId xmlns:a16="http://schemas.microsoft.com/office/drawing/2014/main" id="{A635182D-AF70-984B-B2A5-741F3A700873}"/>
                  </a:ext>
                </a:extLst>
              </p:cNvPr>
              <p:cNvSpPr/>
              <p:nvPr/>
            </p:nvSpPr>
            <p:spPr>
              <a:xfrm>
                <a:off x="5090449" y="446905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0" name="Isosceles Triangle 58">
                <a:extLst>
                  <a:ext uri="{FF2B5EF4-FFF2-40B4-BE49-F238E27FC236}">
                    <a16:creationId xmlns:a16="http://schemas.microsoft.com/office/drawing/2014/main" id="{B885F3D6-89A1-3146-8C29-C7B107A3B0EA}"/>
                  </a:ext>
                </a:extLst>
              </p:cNvPr>
              <p:cNvSpPr/>
              <p:nvPr/>
            </p:nvSpPr>
            <p:spPr>
              <a:xfrm>
                <a:off x="2846773" y="5443173"/>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1" name="Isosceles Triangle 58">
                <a:extLst>
                  <a:ext uri="{FF2B5EF4-FFF2-40B4-BE49-F238E27FC236}">
                    <a16:creationId xmlns:a16="http://schemas.microsoft.com/office/drawing/2014/main" id="{6709CA0E-B315-5A4E-A68E-2F2D71151F65}"/>
                  </a:ext>
                </a:extLst>
              </p:cNvPr>
              <p:cNvSpPr/>
              <p:nvPr/>
            </p:nvSpPr>
            <p:spPr>
              <a:xfrm>
                <a:off x="3514926" y="543276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2" name="Isosceles Triangle 58">
                <a:extLst>
                  <a:ext uri="{FF2B5EF4-FFF2-40B4-BE49-F238E27FC236}">
                    <a16:creationId xmlns:a16="http://schemas.microsoft.com/office/drawing/2014/main" id="{5EC42F4F-F832-A64C-B414-FE59E82F6B7F}"/>
                  </a:ext>
                </a:extLst>
              </p:cNvPr>
              <p:cNvSpPr/>
              <p:nvPr/>
            </p:nvSpPr>
            <p:spPr>
              <a:xfrm>
                <a:off x="3244926" y="559181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3" name="Isosceles Triangle 58">
                <a:extLst>
                  <a:ext uri="{FF2B5EF4-FFF2-40B4-BE49-F238E27FC236}">
                    <a16:creationId xmlns:a16="http://schemas.microsoft.com/office/drawing/2014/main" id="{9468750E-2CC0-3940-848F-A56EDDB7EB0B}"/>
                  </a:ext>
                </a:extLst>
              </p:cNvPr>
              <p:cNvSpPr/>
              <p:nvPr/>
            </p:nvSpPr>
            <p:spPr>
              <a:xfrm>
                <a:off x="3904635" y="528064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4" name="Isosceles Triangle 58">
                <a:extLst>
                  <a:ext uri="{FF2B5EF4-FFF2-40B4-BE49-F238E27FC236}">
                    <a16:creationId xmlns:a16="http://schemas.microsoft.com/office/drawing/2014/main" id="{DADE4C2F-9C98-7949-A209-2D9CE8517C89}"/>
                  </a:ext>
                </a:extLst>
              </p:cNvPr>
              <p:cNvSpPr/>
              <p:nvPr/>
            </p:nvSpPr>
            <p:spPr>
              <a:xfrm>
                <a:off x="3884470" y="552402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5" name="Isosceles Triangle 58">
                <a:extLst>
                  <a:ext uri="{FF2B5EF4-FFF2-40B4-BE49-F238E27FC236}">
                    <a16:creationId xmlns:a16="http://schemas.microsoft.com/office/drawing/2014/main" id="{86D7F31D-6E05-5E4F-81AC-9CE424053904}"/>
                  </a:ext>
                </a:extLst>
              </p:cNvPr>
              <p:cNvSpPr/>
              <p:nvPr/>
            </p:nvSpPr>
            <p:spPr>
              <a:xfrm>
                <a:off x="4314655" y="524999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6" name="Isosceles Triangle 58">
                <a:extLst>
                  <a:ext uri="{FF2B5EF4-FFF2-40B4-BE49-F238E27FC236}">
                    <a16:creationId xmlns:a16="http://schemas.microsoft.com/office/drawing/2014/main" id="{5A53A880-AE8D-0149-9350-E382F65ACA74}"/>
                  </a:ext>
                </a:extLst>
              </p:cNvPr>
              <p:cNvSpPr/>
              <p:nvPr/>
            </p:nvSpPr>
            <p:spPr>
              <a:xfrm>
                <a:off x="4604065" y="509439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7" name="Isosceles Triangle 58">
                <a:extLst>
                  <a:ext uri="{FF2B5EF4-FFF2-40B4-BE49-F238E27FC236}">
                    <a16:creationId xmlns:a16="http://schemas.microsoft.com/office/drawing/2014/main" id="{FE88DF38-BDBC-F348-B333-19D28D9E258C}"/>
                  </a:ext>
                </a:extLst>
              </p:cNvPr>
              <p:cNvSpPr/>
              <p:nvPr/>
            </p:nvSpPr>
            <p:spPr>
              <a:xfrm>
                <a:off x="4531921" y="563202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8" name="Isosceles Triangle 58">
                <a:extLst>
                  <a:ext uri="{FF2B5EF4-FFF2-40B4-BE49-F238E27FC236}">
                    <a16:creationId xmlns:a16="http://schemas.microsoft.com/office/drawing/2014/main" id="{21BD268F-CEA2-0641-B1E4-51AB392DA6A3}"/>
                  </a:ext>
                </a:extLst>
              </p:cNvPr>
              <p:cNvSpPr/>
              <p:nvPr/>
            </p:nvSpPr>
            <p:spPr>
              <a:xfrm>
                <a:off x="4924684" y="518665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9" name="Isosceles Triangle 58">
                <a:extLst>
                  <a:ext uri="{FF2B5EF4-FFF2-40B4-BE49-F238E27FC236}">
                    <a16:creationId xmlns:a16="http://schemas.microsoft.com/office/drawing/2014/main" id="{BF87234F-F272-D046-BFFC-4A7372D1D8C1}"/>
                  </a:ext>
                </a:extLst>
              </p:cNvPr>
              <p:cNvSpPr/>
              <p:nvPr/>
            </p:nvSpPr>
            <p:spPr>
              <a:xfrm>
                <a:off x="4156228" y="556706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70" name="Isosceles Triangle 58">
                <a:extLst>
                  <a:ext uri="{FF2B5EF4-FFF2-40B4-BE49-F238E27FC236}">
                    <a16:creationId xmlns:a16="http://schemas.microsoft.com/office/drawing/2014/main" id="{92F56D8C-1E40-0C4A-AD2E-92629B7C8917}"/>
                  </a:ext>
                </a:extLst>
              </p:cNvPr>
              <p:cNvSpPr/>
              <p:nvPr/>
            </p:nvSpPr>
            <p:spPr>
              <a:xfrm>
                <a:off x="4945262" y="557802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71" name="Isosceles Triangle 58">
                <a:extLst>
                  <a:ext uri="{FF2B5EF4-FFF2-40B4-BE49-F238E27FC236}">
                    <a16:creationId xmlns:a16="http://schemas.microsoft.com/office/drawing/2014/main" id="{C8207EEE-C123-3B43-A30D-5A17FC10AFA4}"/>
                  </a:ext>
                </a:extLst>
              </p:cNvPr>
              <p:cNvSpPr/>
              <p:nvPr/>
            </p:nvSpPr>
            <p:spPr>
              <a:xfrm>
                <a:off x="3454828" y="518874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72" name="Oval 53">
                <a:extLst>
                  <a:ext uri="{FF2B5EF4-FFF2-40B4-BE49-F238E27FC236}">
                    <a16:creationId xmlns:a16="http://schemas.microsoft.com/office/drawing/2014/main" id="{8B7892DD-F077-9449-B24F-A6DDF358B34A}"/>
                  </a:ext>
                </a:extLst>
              </p:cNvPr>
              <p:cNvSpPr/>
              <p:nvPr/>
            </p:nvSpPr>
            <p:spPr>
              <a:xfrm>
                <a:off x="4512928" y="413468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sp>
          <p:nvSpPr>
            <p:cNvPr id="8" name="자유형: 도형 112">
              <a:extLst>
                <a:ext uri="{FF2B5EF4-FFF2-40B4-BE49-F238E27FC236}">
                  <a16:creationId xmlns:a16="http://schemas.microsoft.com/office/drawing/2014/main" id="{90AC41B1-1D05-F845-8B61-E5A4C0B2F1B2}"/>
                </a:ext>
              </a:extLst>
            </p:cNvPr>
            <p:cNvSpPr/>
            <p:nvPr/>
          </p:nvSpPr>
          <p:spPr>
            <a:xfrm>
              <a:off x="2454234" y="3021105"/>
              <a:ext cx="2776351" cy="2793846"/>
            </a:xfrm>
            <a:custGeom>
              <a:avLst/>
              <a:gdLst>
                <a:gd name="connsiteX0" fmla="*/ 0 w 2826327"/>
                <a:gd name="connsiteY0" fmla="*/ 2759034 h 2759034"/>
                <a:gd name="connsiteX1" fmla="*/ 55418 w 2826327"/>
                <a:gd name="connsiteY1" fmla="*/ 2751117 h 2759034"/>
                <a:gd name="connsiteX2" fmla="*/ 95002 w 2826327"/>
                <a:gd name="connsiteY2" fmla="*/ 2731325 h 2759034"/>
                <a:gd name="connsiteX3" fmla="*/ 126670 w 2826327"/>
                <a:gd name="connsiteY3" fmla="*/ 2711532 h 2759034"/>
                <a:gd name="connsiteX4" fmla="*/ 142504 w 2826327"/>
                <a:gd name="connsiteY4" fmla="*/ 2703615 h 2759034"/>
                <a:gd name="connsiteX5" fmla="*/ 154379 w 2826327"/>
                <a:gd name="connsiteY5" fmla="*/ 2695699 h 2759034"/>
                <a:gd name="connsiteX6" fmla="*/ 178130 w 2826327"/>
                <a:gd name="connsiteY6" fmla="*/ 2687782 h 2759034"/>
                <a:gd name="connsiteX7" fmla="*/ 193963 w 2826327"/>
                <a:gd name="connsiteY7" fmla="*/ 2675906 h 2759034"/>
                <a:gd name="connsiteX8" fmla="*/ 205839 w 2826327"/>
                <a:gd name="connsiteY8" fmla="*/ 2671948 h 2759034"/>
                <a:gd name="connsiteX9" fmla="*/ 229589 w 2826327"/>
                <a:gd name="connsiteY9" fmla="*/ 2648197 h 2759034"/>
                <a:gd name="connsiteX10" fmla="*/ 241465 w 2826327"/>
                <a:gd name="connsiteY10" fmla="*/ 2636322 h 2759034"/>
                <a:gd name="connsiteX11" fmla="*/ 253340 w 2826327"/>
                <a:gd name="connsiteY11" fmla="*/ 2624447 h 2759034"/>
                <a:gd name="connsiteX12" fmla="*/ 269174 w 2826327"/>
                <a:gd name="connsiteY12" fmla="*/ 2600696 h 2759034"/>
                <a:gd name="connsiteX13" fmla="*/ 277091 w 2826327"/>
                <a:gd name="connsiteY13" fmla="*/ 2588821 h 2759034"/>
                <a:gd name="connsiteX14" fmla="*/ 288966 w 2826327"/>
                <a:gd name="connsiteY14" fmla="*/ 2576945 h 2759034"/>
                <a:gd name="connsiteX15" fmla="*/ 308758 w 2826327"/>
                <a:gd name="connsiteY15" fmla="*/ 2541319 h 2759034"/>
                <a:gd name="connsiteX16" fmla="*/ 316675 w 2826327"/>
                <a:gd name="connsiteY16" fmla="*/ 2525486 h 2759034"/>
                <a:gd name="connsiteX17" fmla="*/ 320634 w 2826327"/>
                <a:gd name="connsiteY17" fmla="*/ 2513610 h 2759034"/>
                <a:gd name="connsiteX18" fmla="*/ 328550 w 2826327"/>
                <a:gd name="connsiteY18" fmla="*/ 2501735 h 2759034"/>
                <a:gd name="connsiteX19" fmla="*/ 336467 w 2826327"/>
                <a:gd name="connsiteY19" fmla="*/ 2477984 h 2759034"/>
                <a:gd name="connsiteX20" fmla="*/ 348343 w 2826327"/>
                <a:gd name="connsiteY20" fmla="*/ 2454234 h 2759034"/>
                <a:gd name="connsiteX21" fmla="*/ 360218 w 2826327"/>
                <a:gd name="connsiteY21" fmla="*/ 2430483 h 2759034"/>
                <a:gd name="connsiteX22" fmla="*/ 372093 w 2826327"/>
                <a:gd name="connsiteY22" fmla="*/ 2402774 h 2759034"/>
                <a:gd name="connsiteX23" fmla="*/ 380010 w 2826327"/>
                <a:gd name="connsiteY23" fmla="*/ 2390899 h 2759034"/>
                <a:gd name="connsiteX24" fmla="*/ 383969 w 2826327"/>
                <a:gd name="connsiteY24" fmla="*/ 2379023 h 2759034"/>
                <a:gd name="connsiteX25" fmla="*/ 411678 w 2826327"/>
                <a:gd name="connsiteY25" fmla="*/ 2327564 h 2759034"/>
                <a:gd name="connsiteX26" fmla="*/ 415636 w 2826327"/>
                <a:gd name="connsiteY26" fmla="*/ 2315688 h 2759034"/>
                <a:gd name="connsiteX27" fmla="*/ 423553 w 2826327"/>
                <a:gd name="connsiteY27" fmla="*/ 2303813 h 2759034"/>
                <a:gd name="connsiteX28" fmla="*/ 427511 w 2826327"/>
                <a:gd name="connsiteY28" fmla="*/ 2287979 h 2759034"/>
                <a:gd name="connsiteX29" fmla="*/ 439387 w 2826327"/>
                <a:gd name="connsiteY29" fmla="*/ 2268187 h 2759034"/>
                <a:gd name="connsiteX30" fmla="*/ 455221 w 2826327"/>
                <a:gd name="connsiteY30" fmla="*/ 2232561 h 2759034"/>
                <a:gd name="connsiteX31" fmla="*/ 467096 w 2826327"/>
                <a:gd name="connsiteY31" fmla="*/ 2208810 h 2759034"/>
                <a:gd name="connsiteX32" fmla="*/ 471054 w 2826327"/>
                <a:gd name="connsiteY32" fmla="*/ 2196935 h 2759034"/>
                <a:gd name="connsiteX33" fmla="*/ 478971 w 2826327"/>
                <a:gd name="connsiteY33" fmla="*/ 2185060 h 2759034"/>
                <a:gd name="connsiteX34" fmla="*/ 482930 w 2826327"/>
                <a:gd name="connsiteY34" fmla="*/ 2173184 h 2759034"/>
                <a:gd name="connsiteX35" fmla="*/ 490847 w 2826327"/>
                <a:gd name="connsiteY35" fmla="*/ 2157351 h 2759034"/>
                <a:gd name="connsiteX36" fmla="*/ 498763 w 2826327"/>
                <a:gd name="connsiteY36" fmla="*/ 2129641 h 2759034"/>
                <a:gd name="connsiteX37" fmla="*/ 518556 w 2826327"/>
                <a:gd name="connsiteY37" fmla="*/ 2105891 h 2759034"/>
                <a:gd name="connsiteX38" fmla="*/ 538348 w 2826327"/>
                <a:gd name="connsiteY38" fmla="*/ 2066306 h 2759034"/>
                <a:gd name="connsiteX39" fmla="*/ 546265 w 2826327"/>
                <a:gd name="connsiteY39" fmla="*/ 2042556 h 2759034"/>
                <a:gd name="connsiteX40" fmla="*/ 566057 w 2826327"/>
                <a:gd name="connsiteY40" fmla="*/ 2014847 h 2759034"/>
                <a:gd name="connsiteX41" fmla="*/ 581891 w 2826327"/>
                <a:gd name="connsiteY41" fmla="*/ 1991096 h 2759034"/>
                <a:gd name="connsiteX42" fmla="*/ 601683 w 2826327"/>
                <a:gd name="connsiteY42" fmla="*/ 1963387 h 2759034"/>
                <a:gd name="connsiteX43" fmla="*/ 613558 w 2826327"/>
                <a:gd name="connsiteY43" fmla="*/ 1951512 h 2759034"/>
                <a:gd name="connsiteX44" fmla="*/ 637309 w 2826327"/>
                <a:gd name="connsiteY44" fmla="*/ 1919844 h 2759034"/>
                <a:gd name="connsiteX45" fmla="*/ 700644 w 2826327"/>
                <a:gd name="connsiteY45" fmla="*/ 1856509 h 2759034"/>
                <a:gd name="connsiteX46" fmla="*/ 712519 w 2826327"/>
                <a:gd name="connsiteY46" fmla="*/ 1844634 h 2759034"/>
                <a:gd name="connsiteX47" fmla="*/ 724395 w 2826327"/>
                <a:gd name="connsiteY47" fmla="*/ 1832758 h 2759034"/>
                <a:gd name="connsiteX48" fmla="*/ 748145 w 2826327"/>
                <a:gd name="connsiteY48" fmla="*/ 1816925 h 2759034"/>
                <a:gd name="connsiteX49" fmla="*/ 775854 w 2826327"/>
                <a:gd name="connsiteY49" fmla="*/ 1801091 h 2759034"/>
                <a:gd name="connsiteX50" fmla="*/ 815439 w 2826327"/>
                <a:gd name="connsiteY50" fmla="*/ 1793174 h 2759034"/>
                <a:gd name="connsiteX51" fmla="*/ 858982 w 2826327"/>
                <a:gd name="connsiteY51" fmla="*/ 1785257 h 2759034"/>
                <a:gd name="connsiteX52" fmla="*/ 1025236 w 2826327"/>
                <a:gd name="connsiteY52" fmla="*/ 1789215 h 2759034"/>
                <a:gd name="connsiteX53" fmla="*/ 1068779 w 2826327"/>
                <a:gd name="connsiteY53" fmla="*/ 1801091 h 2759034"/>
                <a:gd name="connsiteX54" fmla="*/ 1096488 w 2826327"/>
                <a:gd name="connsiteY54" fmla="*/ 1805049 h 2759034"/>
                <a:gd name="connsiteX55" fmla="*/ 1108363 w 2826327"/>
                <a:gd name="connsiteY55" fmla="*/ 1809008 h 2759034"/>
                <a:gd name="connsiteX56" fmla="*/ 1159823 w 2826327"/>
                <a:gd name="connsiteY56" fmla="*/ 1816925 h 2759034"/>
                <a:gd name="connsiteX57" fmla="*/ 1179615 w 2826327"/>
                <a:gd name="connsiteY57" fmla="*/ 1820883 h 2759034"/>
                <a:gd name="connsiteX58" fmla="*/ 1211283 w 2826327"/>
                <a:gd name="connsiteY58" fmla="*/ 1836717 h 2759034"/>
                <a:gd name="connsiteX59" fmla="*/ 1227117 w 2826327"/>
                <a:gd name="connsiteY59" fmla="*/ 1844634 h 2759034"/>
                <a:gd name="connsiteX60" fmla="*/ 1266701 w 2826327"/>
                <a:gd name="connsiteY60" fmla="*/ 1864426 h 2759034"/>
                <a:gd name="connsiteX61" fmla="*/ 1282535 w 2826327"/>
                <a:gd name="connsiteY61" fmla="*/ 1876301 h 2759034"/>
                <a:gd name="connsiteX62" fmla="*/ 1314202 w 2826327"/>
                <a:gd name="connsiteY62" fmla="*/ 1884218 h 2759034"/>
                <a:gd name="connsiteX63" fmla="*/ 1341911 w 2826327"/>
                <a:gd name="connsiteY63" fmla="*/ 1900052 h 2759034"/>
                <a:gd name="connsiteX64" fmla="*/ 1381496 w 2826327"/>
                <a:gd name="connsiteY64" fmla="*/ 1919844 h 2759034"/>
                <a:gd name="connsiteX65" fmla="*/ 1401288 w 2826327"/>
                <a:gd name="connsiteY65" fmla="*/ 1923802 h 2759034"/>
                <a:gd name="connsiteX66" fmla="*/ 1444831 w 2826327"/>
                <a:gd name="connsiteY66" fmla="*/ 1939636 h 2759034"/>
                <a:gd name="connsiteX67" fmla="*/ 1468582 w 2826327"/>
                <a:gd name="connsiteY67" fmla="*/ 1947553 h 2759034"/>
                <a:gd name="connsiteX68" fmla="*/ 1492332 w 2826327"/>
                <a:gd name="connsiteY68" fmla="*/ 1943595 h 2759034"/>
                <a:gd name="connsiteX69" fmla="*/ 1516083 w 2826327"/>
                <a:gd name="connsiteY69" fmla="*/ 1935678 h 2759034"/>
                <a:gd name="connsiteX70" fmla="*/ 1527958 w 2826327"/>
                <a:gd name="connsiteY70" fmla="*/ 1931719 h 2759034"/>
                <a:gd name="connsiteX71" fmla="*/ 1622961 w 2826327"/>
                <a:gd name="connsiteY71" fmla="*/ 1927761 h 2759034"/>
                <a:gd name="connsiteX72" fmla="*/ 1658587 w 2826327"/>
                <a:gd name="connsiteY72" fmla="*/ 1923802 h 2759034"/>
                <a:gd name="connsiteX73" fmla="*/ 1682337 w 2826327"/>
                <a:gd name="connsiteY73" fmla="*/ 1915886 h 2759034"/>
                <a:gd name="connsiteX74" fmla="*/ 1706088 w 2826327"/>
                <a:gd name="connsiteY74" fmla="*/ 1904010 h 2759034"/>
                <a:gd name="connsiteX75" fmla="*/ 1729839 w 2826327"/>
                <a:gd name="connsiteY75" fmla="*/ 1892135 h 2759034"/>
                <a:gd name="connsiteX76" fmla="*/ 1745672 w 2826327"/>
                <a:gd name="connsiteY76" fmla="*/ 1880260 h 2759034"/>
                <a:gd name="connsiteX77" fmla="*/ 1777340 w 2826327"/>
                <a:gd name="connsiteY77" fmla="*/ 1864426 h 2759034"/>
                <a:gd name="connsiteX78" fmla="*/ 1797132 w 2826327"/>
                <a:gd name="connsiteY78" fmla="*/ 1840675 h 2759034"/>
                <a:gd name="connsiteX79" fmla="*/ 1809008 w 2826327"/>
                <a:gd name="connsiteY79" fmla="*/ 1832758 h 2759034"/>
                <a:gd name="connsiteX80" fmla="*/ 1832758 w 2826327"/>
                <a:gd name="connsiteY80" fmla="*/ 1809008 h 2759034"/>
                <a:gd name="connsiteX81" fmla="*/ 1836717 w 2826327"/>
                <a:gd name="connsiteY81" fmla="*/ 1797132 h 2759034"/>
                <a:gd name="connsiteX82" fmla="*/ 1864426 w 2826327"/>
                <a:gd name="connsiteY82" fmla="*/ 1765465 h 2759034"/>
                <a:gd name="connsiteX83" fmla="*/ 1868384 w 2826327"/>
                <a:gd name="connsiteY83" fmla="*/ 1753589 h 2759034"/>
                <a:gd name="connsiteX84" fmla="*/ 1896093 w 2826327"/>
                <a:gd name="connsiteY84" fmla="*/ 1717964 h 2759034"/>
                <a:gd name="connsiteX85" fmla="*/ 1919844 w 2826327"/>
                <a:gd name="connsiteY85" fmla="*/ 1678379 h 2759034"/>
                <a:gd name="connsiteX86" fmla="*/ 1931719 w 2826327"/>
                <a:gd name="connsiteY86" fmla="*/ 1650670 h 2759034"/>
                <a:gd name="connsiteX87" fmla="*/ 1935678 w 2826327"/>
                <a:gd name="connsiteY87" fmla="*/ 1638795 h 2759034"/>
                <a:gd name="connsiteX88" fmla="*/ 1955470 w 2826327"/>
                <a:gd name="connsiteY88" fmla="*/ 1595252 h 2759034"/>
                <a:gd name="connsiteX89" fmla="*/ 1959428 w 2826327"/>
                <a:gd name="connsiteY89" fmla="*/ 1575460 h 2759034"/>
                <a:gd name="connsiteX90" fmla="*/ 1975262 w 2826327"/>
                <a:gd name="connsiteY90" fmla="*/ 1524000 h 2759034"/>
                <a:gd name="connsiteX91" fmla="*/ 1983179 w 2826327"/>
                <a:gd name="connsiteY91" fmla="*/ 1488374 h 2759034"/>
                <a:gd name="connsiteX92" fmla="*/ 1983179 w 2826327"/>
                <a:gd name="connsiteY92" fmla="*/ 1330036 h 2759034"/>
                <a:gd name="connsiteX93" fmla="*/ 1979221 w 2826327"/>
                <a:gd name="connsiteY93" fmla="*/ 1302327 h 2759034"/>
                <a:gd name="connsiteX94" fmla="*/ 1959428 w 2826327"/>
                <a:gd name="connsiteY94" fmla="*/ 1270660 h 2759034"/>
                <a:gd name="connsiteX95" fmla="*/ 1955470 w 2826327"/>
                <a:gd name="connsiteY95" fmla="*/ 1258784 h 2759034"/>
                <a:gd name="connsiteX96" fmla="*/ 1931719 w 2826327"/>
                <a:gd name="connsiteY96" fmla="*/ 1231075 h 2759034"/>
                <a:gd name="connsiteX97" fmla="*/ 1923802 w 2826327"/>
                <a:gd name="connsiteY97" fmla="*/ 1219200 h 2759034"/>
                <a:gd name="connsiteX98" fmla="*/ 1876301 w 2826327"/>
                <a:gd name="connsiteY98" fmla="*/ 1179615 h 2759034"/>
                <a:gd name="connsiteX99" fmla="*/ 1864426 w 2826327"/>
                <a:gd name="connsiteY99" fmla="*/ 1155865 h 2759034"/>
                <a:gd name="connsiteX100" fmla="*/ 1852550 w 2826327"/>
                <a:gd name="connsiteY100" fmla="*/ 1143989 h 2759034"/>
                <a:gd name="connsiteX101" fmla="*/ 1832758 w 2826327"/>
                <a:gd name="connsiteY101" fmla="*/ 1116280 h 2759034"/>
                <a:gd name="connsiteX102" fmla="*/ 1820883 w 2826327"/>
                <a:gd name="connsiteY102" fmla="*/ 1096488 h 2759034"/>
                <a:gd name="connsiteX103" fmla="*/ 1801091 w 2826327"/>
                <a:gd name="connsiteY103" fmla="*/ 1068779 h 2759034"/>
                <a:gd name="connsiteX104" fmla="*/ 1797132 w 2826327"/>
                <a:gd name="connsiteY104" fmla="*/ 1056904 h 2759034"/>
                <a:gd name="connsiteX105" fmla="*/ 1777340 w 2826327"/>
                <a:gd name="connsiteY105" fmla="*/ 1025236 h 2759034"/>
                <a:gd name="connsiteX106" fmla="*/ 1769423 w 2826327"/>
                <a:gd name="connsiteY106" fmla="*/ 1005444 h 2759034"/>
                <a:gd name="connsiteX107" fmla="*/ 1753589 w 2826327"/>
                <a:gd name="connsiteY107" fmla="*/ 977735 h 2759034"/>
                <a:gd name="connsiteX108" fmla="*/ 1741714 w 2826327"/>
                <a:gd name="connsiteY108" fmla="*/ 934192 h 2759034"/>
                <a:gd name="connsiteX109" fmla="*/ 1729839 w 2826327"/>
                <a:gd name="connsiteY109" fmla="*/ 890649 h 2759034"/>
                <a:gd name="connsiteX110" fmla="*/ 1725880 w 2826327"/>
                <a:gd name="connsiteY110" fmla="*/ 858982 h 2759034"/>
                <a:gd name="connsiteX111" fmla="*/ 1729839 w 2826327"/>
                <a:gd name="connsiteY111" fmla="*/ 771896 h 2759034"/>
                <a:gd name="connsiteX112" fmla="*/ 1741714 w 2826327"/>
                <a:gd name="connsiteY112" fmla="*/ 708561 h 2759034"/>
                <a:gd name="connsiteX113" fmla="*/ 1745672 w 2826327"/>
                <a:gd name="connsiteY113" fmla="*/ 680852 h 2759034"/>
                <a:gd name="connsiteX114" fmla="*/ 1753589 w 2826327"/>
                <a:gd name="connsiteY114" fmla="*/ 645226 h 2759034"/>
                <a:gd name="connsiteX115" fmla="*/ 1761506 w 2826327"/>
                <a:gd name="connsiteY115" fmla="*/ 633351 h 2759034"/>
                <a:gd name="connsiteX116" fmla="*/ 1773382 w 2826327"/>
                <a:gd name="connsiteY116" fmla="*/ 597725 h 2759034"/>
                <a:gd name="connsiteX117" fmla="*/ 1785257 w 2826327"/>
                <a:gd name="connsiteY117" fmla="*/ 566057 h 2759034"/>
                <a:gd name="connsiteX118" fmla="*/ 1789215 w 2826327"/>
                <a:gd name="connsiteY118" fmla="*/ 554182 h 2759034"/>
                <a:gd name="connsiteX119" fmla="*/ 1797132 w 2826327"/>
                <a:gd name="connsiteY119" fmla="*/ 542306 h 2759034"/>
                <a:gd name="connsiteX120" fmla="*/ 1805049 w 2826327"/>
                <a:gd name="connsiteY120" fmla="*/ 526473 h 2759034"/>
                <a:gd name="connsiteX121" fmla="*/ 1809008 w 2826327"/>
                <a:gd name="connsiteY121" fmla="*/ 514597 h 2759034"/>
                <a:gd name="connsiteX122" fmla="*/ 1828800 w 2826327"/>
                <a:gd name="connsiteY122" fmla="*/ 490847 h 2759034"/>
                <a:gd name="connsiteX123" fmla="*/ 1844634 w 2826327"/>
                <a:gd name="connsiteY123" fmla="*/ 463138 h 2759034"/>
                <a:gd name="connsiteX124" fmla="*/ 1868384 w 2826327"/>
                <a:gd name="connsiteY124" fmla="*/ 443345 h 2759034"/>
                <a:gd name="connsiteX125" fmla="*/ 1888176 w 2826327"/>
                <a:gd name="connsiteY125" fmla="*/ 419595 h 2759034"/>
                <a:gd name="connsiteX126" fmla="*/ 1904010 w 2826327"/>
                <a:gd name="connsiteY126" fmla="*/ 411678 h 2759034"/>
                <a:gd name="connsiteX127" fmla="*/ 1927761 w 2826327"/>
                <a:gd name="connsiteY127" fmla="*/ 395844 h 2759034"/>
                <a:gd name="connsiteX128" fmla="*/ 1939636 w 2826327"/>
                <a:gd name="connsiteY128" fmla="*/ 387927 h 2759034"/>
                <a:gd name="connsiteX129" fmla="*/ 1955470 w 2826327"/>
                <a:gd name="connsiteY129" fmla="*/ 376052 h 2759034"/>
                <a:gd name="connsiteX130" fmla="*/ 1967345 w 2826327"/>
                <a:gd name="connsiteY130" fmla="*/ 372093 h 2759034"/>
                <a:gd name="connsiteX131" fmla="*/ 1987137 w 2826327"/>
                <a:gd name="connsiteY131" fmla="*/ 360218 h 2759034"/>
                <a:gd name="connsiteX132" fmla="*/ 2010888 w 2826327"/>
                <a:gd name="connsiteY132" fmla="*/ 352301 h 2759034"/>
                <a:gd name="connsiteX133" fmla="*/ 2038597 w 2826327"/>
                <a:gd name="connsiteY133" fmla="*/ 336467 h 2759034"/>
                <a:gd name="connsiteX134" fmla="*/ 2086098 w 2826327"/>
                <a:gd name="connsiteY134" fmla="*/ 320634 h 2759034"/>
                <a:gd name="connsiteX135" fmla="*/ 2109849 w 2826327"/>
                <a:gd name="connsiteY135" fmla="*/ 308758 h 2759034"/>
                <a:gd name="connsiteX136" fmla="*/ 2169226 w 2826327"/>
                <a:gd name="connsiteY136" fmla="*/ 277091 h 2759034"/>
                <a:gd name="connsiteX137" fmla="*/ 2196935 w 2826327"/>
                <a:gd name="connsiteY137" fmla="*/ 269174 h 2759034"/>
                <a:gd name="connsiteX138" fmla="*/ 2228602 w 2826327"/>
                <a:gd name="connsiteY138" fmla="*/ 257299 h 2759034"/>
                <a:gd name="connsiteX139" fmla="*/ 2252353 w 2826327"/>
                <a:gd name="connsiteY139" fmla="*/ 245423 h 2759034"/>
                <a:gd name="connsiteX140" fmla="*/ 2299854 w 2826327"/>
                <a:gd name="connsiteY140" fmla="*/ 225631 h 2759034"/>
                <a:gd name="connsiteX141" fmla="*/ 2327563 w 2826327"/>
                <a:gd name="connsiteY141" fmla="*/ 213756 h 2759034"/>
                <a:gd name="connsiteX142" fmla="*/ 2351314 w 2826327"/>
                <a:gd name="connsiteY142" fmla="*/ 205839 h 2759034"/>
                <a:gd name="connsiteX143" fmla="*/ 2363189 w 2826327"/>
                <a:gd name="connsiteY143" fmla="*/ 197922 h 2759034"/>
                <a:gd name="connsiteX144" fmla="*/ 2379023 w 2826327"/>
                <a:gd name="connsiteY144" fmla="*/ 186047 h 2759034"/>
                <a:gd name="connsiteX145" fmla="*/ 2406732 w 2826327"/>
                <a:gd name="connsiteY145" fmla="*/ 178130 h 2759034"/>
                <a:gd name="connsiteX146" fmla="*/ 2438400 w 2826327"/>
                <a:gd name="connsiteY146" fmla="*/ 162296 h 2759034"/>
                <a:gd name="connsiteX147" fmla="*/ 2450275 w 2826327"/>
                <a:gd name="connsiteY147" fmla="*/ 158338 h 2759034"/>
                <a:gd name="connsiteX148" fmla="*/ 2501735 w 2826327"/>
                <a:gd name="connsiteY148" fmla="*/ 134587 h 2759034"/>
                <a:gd name="connsiteX149" fmla="*/ 2525485 w 2826327"/>
                <a:gd name="connsiteY149" fmla="*/ 126670 h 2759034"/>
                <a:gd name="connsiteX150" fmla="*/ 2584862 w 2826327"/>
                <a:gd name="connsiteY150" fmla="*/ 95002 h 2759034"/>
                <a:gd name="connsiteX151" fmla="*/ 2604654 w 2826327"/>
                <a:gd name="connsiteY151" fmla="*/ 87086 h 2759034"/>
                <a:gd name="connsiteX152" fmla="*/ 2644239 w 2826327"/>
                <a:gd name="connsiteY152" fmla="*/ 71252 h 2759034"/>
                <a:gd name="connsiteX153" fmla="*/ 2656114 w 2826327"/>
                <a:gd name="connsiteY153" fmla="*/ 67293 h 2759034"/>
                <a:gd name="connsiteX154" fmla="*/ 2667989 w 2826327"/>
                <a:gd name="connsiteY154" fmla="*/ 63335 h 2759034"/>
                <a:gd name="connsiteX155" fmla="*/ 2691740 w 2826327"/>
                <a:gd name="connsiteY155" fmla="*/ 47501 h 2759034"/>
                <a:gd name="connsiteX156" fmla="*/ 2719449 w 2826327"/>
                <a:gd name="connsiteY156" fmla="*/ 35626 h 2759034"/>
                <a:gd name="connsiteX157" fmla="*/ 2731324 w 2826327"/>
                <a:gd name="connsiteY157" fmla="*/ 27709 h 2759034"/>
                <a:gd name="connsiteX158" fmla="*/ 2762992 w 2826327"/>
                <a:gd name="connsiteY158" fmla="*/ 19792 h 2759034"/>
                <a:gd name="connsiteX159" fmla="*/ 2814452 w 2826327"/>
                <a:gd name="connsiteY159" fmla="*/ 3958 h 2759034"/>
                <a:gd name="connsiteX160" fmla="*/ 2826327 w 2826327"/>
                <a:gd name="connsiteY160" fmla="*/ 0 h 27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826327" h="2759034">
                  <a:moveTo>
                    <a:pt x="0" y="2759034"/>
                  </a:moveTo>
                  <a:cubicBezTo>
                    <a:pt x="4757" y="2758602"/>
                    <a:pt x="42010" y="2758566"/>
                    <a:pt x="55418" y="2751117"/>
                  </a:cubicBezTo>
                  <a:cubicBezTo>
                    <a:pt x="93978" y="2729695"/>
                    <a:pt x="64059" y="2739060"/>
                    <a:pt x="95002" y="2731325"/>
                  </a:cubicBezTo>
                  <a:cubicBezTo>
                    <a:pt x="105558" y="2724727"/>
                    <a:pt x="115536" y="2717099"/>
                    <a:pt x="126670" y="2711532"/>
                  </a:cubicBezTo>
                  <a:cubicBezTo>
                    <a:pt x="131948" y="2708893"/>
                    <a:pt x="137380" y="2706543"/>
                    <a:pt x="142504" y="2703615"/>
                  </a:cubicBezTo>
                  <a:cubicBezTo>
                    <a:pt x="146634" y="2701255"/>
                    <a:pt x="150032" y="2697631"/>
                    <a:pt x="154379" y="2695699"/>
                  </a:cubicBezTo>
                  <a:cubicBezTo>
                    <a:pt x="162005" y="2692310"/>
                    <a:pt x="178130" y="2687782"/>
                    <a:pt x="178130" y="2687782"/>
                  </a:cubicBezTo>
                  <a:cubicBezTo>
                    <a:pt x="183408" y="2683823"/>
                    <a:pt x="188235" y="2679179"/>
                    <a:pt x="193963" y="2675906"/>
                  </a:cubicBezTo>
                  <a:cubicBezTo>
                    <a:pt x="197586" y="2673836"/>
                    <a:pt x="202545" y="2674510"/>
                    <a:pt x="205839" y="2671948"/>
                  </a:cubicBezTo>
                  <a:cubicBezTo>
                    <a:pt x="214677" y="2665074"/>
                    <a:pt x="221672" y="2656114"/>
                    <a:pt x="229589" y="2648197"/>
                  </a:cubicBezTo>
                  <a:lnTo>
                    <a:pt x="241465" y="2636322"/>
                  </a:lnTo>
                  <a:cubicBezTo>
                    <a:pt x="245423" y="2632364"/>
                    <a:pt x="250235" y="2629105"/>
                    <a:pt x="253340" y="2624447"/>
                  </a:cubicBezTo>
                  <a:lnTo>
                    <a:pt x="269174" y="2600696"/>
                  </a:lnTo>
                  <a:cubicBezTo>
                    <a:pt x="271813" y="2596738"/>
                    <a:pt x="273727" y="2592185"/>
                    <a:pt x="277091" y="2588821"/>
                  </a:cubicBezTo>
                  <a:lnTo>
                    <a:pt x="288966" y="2576945"/>
                  </a:lnTo>
                  <a:cubicBezTo>
                    <a:pt x="299909" y="2544112"/>
                    <a:pt x="281541" y="2595749"/>
                    <a:pt x="308758" y="2541319"/>
                  </a:cubicBezTo>
                  <a:cubicBezTo>
                    <a:pt x="311397" y="2536041"/>
                    <a:pt x="314350" y="2530910"/>
                    <a:pt x="316675" y="2525486"/>
                  </a:cubicBezTo>
                  <a:cubicBezTo>
                    <a:pt x="318319" y="2521651"/>
                    <a:pt x="318768" y="2517342"/>
                    <a:pt x="320634" y="2513610"/>
                  </a:cubicBezTo>
                  <a:cubicBezTo>
                    <a:pt x="322761" y="2509355"/>
                    <a:pt x="326618" y="2506082"/>
                    <a:pt x="328550" y="2501735"/>
                  </a:cubicBezTo>
                  <a:cubicBezTo>
                    <a:pt x="331939" y="2494109"/>
                    <a:pt x="332735" y="2485448"/>
                    <a:pt x="336467" y="2477984"/>
                  </a:cubicBezTo>
                  <a:cubicBezTo>
                    <a:pt x="340426" y="2470067"/>
                    <a:pt x="344748" y="2462322"/>
                    <a:pt x="348343" y="2454234"/>
                  </a:cubicBezTo>
                  <a:cubicBezTo>
                    <a:pt x="359271" y="2429646"/>
                    <a:pt x="343755" y="2455177"/>
                    <a:pt x="360218" y="2430483"/>
                  </a:cubicBezTo>
                  <a:cubicBezTo>
                    <a:pt x="364659" y="2417160"/>
                    <a:pt x="364266" y="2416470"/>
                    <a:pt x="372093" y="2402774"/>
                  </a:cubicBezTo>
                  <a:cubicBezTo>
                    <a:pt x="374453" y="2398643"/>
                    <a:pt x="377882" y="2395154"/>
                    <a:pt x="380010" y="2390899"/>
                  </a:cubicBezTo>
                  <a:cubicBezTo>
                    <a:pt x="381876" y="2387167"/>
                    <a:pt x="382220" y="2382812"/>
                    <a:pt x="383969" y="2379023"/>
                  </a:cubicBezTo>
                  <a:cubicBezTo>
                    <a:pt x="400410" y="2343402"/>
                    <a:pt x="397345" y="2349063"/>
                    <a:pt x="411678" y="2327564"/>
                  </a:cubicBezTo>
                  <a:cubicBezTo>
                    <a:pt x="412997" y="2323605"/>
                    <a:pt x="413770" y="2319420"/>
                    <a:pt x="415636" y="2315688"/>
                  </a:cubicBezTo>
                  <a:cubicBezTo>
                    <a:pt x="417763" y="2311433"/>
                    <a:pt x="421679" y="2308186"/>
                    <a:pt x="423553" y="2303813"/>
                  </a:cubicBezTo>
                  <a:cubicBezTo>
                    <a:pt x="425696" y="2298812"/>
                    <a:pt x="425301" y="2292950"/>
                    <a:pt x="427511" y="2287979"/>
                  </a:cubicBezTo>
                  <a:cubicBezTo>
                    <a:pt x="430636" y="2280948"/>
                    <a:pt x="436203" y="2275191"/>
                    <a:pt x="439387" y="2268187"/>
                  </a:cubicBezTo>
                  <a:cubicBezTo>
                    <a:pt x="459577" y="2223770"/>
                    <a:pt x="436536" y="2260588"/>
                    <a:pt x="455221" y="2232561"/>
                  </a:cubicBezTo>
                  <a:cubicBezTo>
                    <a:pt x="465169" y="2202714"/>
                    <a:pt x="451750" y="2239504"/>
                    <a:pt x="467096" y="2208810"/>
                  </a:cubicBezTo>
                  <a:cubicBezTo>
                    <a:pt x="468962" y="2205078"/>
                    <a:pt x="469188" y="2200667"/>
                    <a:pt x="471054" y="2196935"/>
                  </a:cubicBezTo>
                  <a:cubicBezTo>
                    <a:pt x="473182" y="2192680"/>
                    <a:pt x="476843" y="2189315"/>
                    <a:pt x="478971" y="2185060"/>
                  </a:cubicBezTo>
                  <a:cubicBezTo>
                    <a:pt x="480837" y="2181328"/>
                    <a:pt x="481286" y="2177019"/>
                    <a:pt x="482930" y="2173184"/>
                  </a:cubicBezTo>
                  <a:cubicBezTo>
                    <a:pt x="485255" y="2167760"/>
                    <a:pt x="488208" y="2162629"/>
                    <a:pt x="490847" y="2157351"/>
                  </a:cubicBezTo>
                  <a:cubicBezTo>
                    <a:pt x="492115" y="2152280"/>
                    <a:pt x="495925" y="2135318"/>
                    <a:pt x="498763" y="2129641"/>
                  </a:cubicBezTo>
                  <a:cubicBezTo>
                    <a:pt x="504274" y="2118620"/>
                    <a:pt x="509802" y="2114644"/>
                    <a:pt x="518556" y="2105891"/>
                  </a:cubicBezTo>
                  <a:cubicBezTo>
                    <a:pt x="528558" y="2075881"/>
                    <a:pt x="521465" y="2088816"/>
                    <a:pt x="538348" y="2066306"/>
                  </a:cubicBezTo>
                  <a:cubicBezTo>
                    <a:pt x="540987" y="2058389"/>
                    <a:pt x="541636" y="2049499"/>
                    <a:pt x="546265" y="2042556"/>
                  </a:cubicBezTo>
                  <a:cubicBezTo>
                    <a:pt x="571993" y="2003963"/>
                    <a:pt x="531704" y="2063922"/>
                    <a:pt x="566057" y="2014847"/>
                  </a:cubicBezTo>
                  <a:cubicBezTo>
                    <a:pt x="571514" y="2007052"/>
                    <a:pt x="576613" y="1999013"/>
                    <a:pt x="581891" y="1991096"/>
                  </a:cubicBezTo>
                  <a:cubicBezTo>
                    <a:pt x="588154" y="1981702"/>
                    <a:pt x="594323" y="1971974"/>
                    <a:pt x="601683" y="1963387"/>
                  </a:cubicBezTo>
                  <a:cubicBezTo>
                    <a:pt x="605326" y="1959137"/>
                    <a:pt x="610013" y="1955845"/>
                    <a:pt x="613558" y="1951512"/>
                  </a:cubicBezTo>
                  <a:cubicBezTo>
                    <a:pt x="621914" y="1941300"/>
                    <a:pt x="627979" y="1929174"/>
                    <a:pt x="637309" y="1919844"/>
                  </a:cubicBezTo>
                  <a:lnTo>
                    <a:pt x="700644" y="1856509"/>
                  </a:lnTo>
                  <a:lnTo>
                    <a:pt x="712519" y="1844634"/>
                  </a:lnTo>
                  <a:cubicBezTo>
                    <a:pt x="716478" y="1840675"/>
                    <a:pt x="719737" y="1835863"/>
                    <a:pt x="724395" y="1832758"/>
                  </a:cubicBezTo>
                  <a:lnTo>
                    <a:pt x="748145" y="1816925"/>
                  </a:lnTo>
                  <a:cubicBezTo>
                    <a:pt x="757987" y="1810364"/>
                    <a:pt x="764377" y="1805395"/>
                    <a:pt x="775854" y="1801091"/>
                  </a:cubicBezTo>
                  <a:cubicBezTo>
                    <a:pt x="785743" y="1797382"/>
                    <a:pt x="806579" y="1794785"/>
                    <a:pt x="815439" y="1793174"/>
                  </a:cubicBezTo>
                  <a:cubicBezTo>
                    <a:pt x="876297" y="1782109"/>
                    <a:pt x="788994" y="1796920"/>
                    <a:pt x="858982" y="1785257"/>
                  </a:cubicBezTo>
                  <a:cubicBezTo>
                    <a:pt x="914400" y="1786576"/>
                    <a:pt x="969960" y="1785043"/>
                    <a:pt x="1025236" y="1789215"/>
                  </a:cubicBezTo>
                  <a:cubicBezTo>
                    <a:pt x="1040238" y="1790347"/>
                    <a:pt x="1054093" y="1797827"/>
                    <a:pt x="1068779" y="1801091"/>
                  </a:cubicBezTo>
                  <a:cubicBezTo>
                    <a:pt x="1077887" y="1803115"/>
                    <a:pt x="1087252" y="1803730"/>
                    <a:pt x="1096488" y="1805049"/>
                  </a:cubicBezTo>
                  <a:cubicBezTo>
                    <a:pt x="1100446" y="1806369"/>
                    <a:pt x="1104290" y="1808103"/>
                    <a:pt x="1108363" y="1809008"/>
                  </a:cubicBezTo>
                  <a:cubicBezTo>
                    <a:pt x="1121484" y="1811924"/>
                    <a:pt x="1147224" y="1814825"/>
                    <a:pt x="1159823" y="1816925"/>
                  </a:cubicBezTo>
                  <a:cubicBezTo>
                    <a:pt x="1166459" y="1818031"/>
                    <a:pt x="1173018" y="1819564"/>
                    <a:pt x="1179615" y="1820883"/>
                  </a:cubicBezTo>
                  <a:cubicBezTo>
                    <a:pt x="1218586" y="1836471"/>
                    <a:pt x="1183613" y="1820905"/>
                    <a:pt x="1211283" y="1836717"/>
                  </a:cubicBezTo>
                  <a:cubicBezTo>
                    <a:pt x="1216406" y="1839645"/>
                    <a:pt x="1222057" y="1841598"/>
                    <a:pt x="1227117" y="1844634"/>
                  </a:cubicBezTo>
                  <a:cubicBezTo>
                    <a:pt x="1260780" y="1864832"/>
                    <a:pt x="1238557" y="1857389"/>
                    <a:pt x="1266701" y="1864426"/>
                  </a:cubicBezTo>
                  <a:cubicBezTo>
                    <a:pt x="1271979" y="1868384"/>
                    <a:pt x="1276445" y="1873764"/>
                    <a:pt x="1282535" y="1876301"/>
                  </a:cubicBezTo>
                  <a:cubicBezTo>
                    <a:pt x="1292579" y="1880486"/>
                    <a:pt x="1314202" y="1884218"/>
                    <a:pt x="1314202" y="1884218"/>
                  </a:cubicBezTo>
                  <a:cubicBezTo>
                    <a:pt x="1339082" y="1900804"/>
                    <a:pt x="1311783" y="1883315"/>
                    <a:pt x="1341911" y="1900052"/>
                  </a:cubicBezTo>
                  <a:cubicBezTo>
                    <a:pt x="1360881" y="1910591"/>
                    <a:pt x="1360948" y="1913680"/>
                    <a:pt x="1381496" y="1919844"/>
                  </a:cubicBezTo>
                  <a:cubicBezTo>
                    <a:pt x="1387940" y="1921777"/>
                    <a:pt x="1394691" y="1922483"/>
                    <a:pt x="1401288" y="1923802"/>
                  </a:cubicBezTo>
                  <a:cubicBezTo>
                    <a:pt x="1452376" y="1945698"/>
                    <a:pt x="1409298" y="1928977"/>
                    <a:pt x="1444831" y="1939636"/>
                  </a:cubicBezTo>
                  <a:cubicBezTo>
                    <a:pt x="1452824" y="1942034"/>
                    <a:pt x="1468582" y="1947553"/>
                    <a:pt x="1468582" y="1947553"/>
                  </a:cubicBezTo>
                  <a:cubicBezTo>
                    <a:pt x="1476499" y="1946234"/>
                    <a:pt x="1484546" y="1945542"/>
                    <a:pt x="1492332" y="1943595"/>
                  </a:cubicBezTo>
                  <a:cubicBezTo>
                    <a:pt x="1500428" y="1941571"/>
                    <a:pt x="1508166" y="1938317"/>
                    <a:pt x="1516083" y="1935678"/>
                  </a:cubicBezTo>
                  <a:cubicBezTo>
                    <a:pt x="1520041" y="1934358"/>
                    <a:pt x="1523789" y="1931893"/>
                    <a:pt x="1527958" y="1931719"/>
                  </a:cubicBezTo>
                  <a:lnTo>
                    <a:pt x="1622961" y="1927761"/>
                  </a:lnTo>
                  <a:cubicBezTo>
                    <a:pt x="1634836" y="1926441"/>
                    <a:pt x="1646871" y="1926145"/>
                    <a:pt x="1658587" y="1923802"/>
                  </a:cubicBezTo>
                  <a:cubicBezTo>
                    <a:pt x="1666770" y="1922165"/>
                    <a:pt x="1682337" y="1915886"/>
                    <a:pt x="1682337" y="1915886"/>
                  </a:cubicBezTo>
                  <a:cubicBezTo>
                    <a:pt x="1716378" y="1893193"/>
                    <a:pt x="1673306" y="1920403"/>
                    <a:pt x="1706088" y="1904010"/>
                  </a:cubicBezTo>
                  <a:cubicBezTo>
                    <a:pt x="1736771" y="1888667"/>
                    <a:pt x="1699998" y="1902080"/>
                    <a:pt x="1729839" y="1892135"/>
                  </a:cubicBezTo>
                  <a:cubicBezTo>
                    <a:pt x="1735117" y="1888177"/>
                    <a:pt x="1739974" y="1883584"/>
                    <a:pt x="1745672" y="1880260"/>
                  </a:cubicBezTo>
                  <a:cubicBezTo>
                    <a:pt x="1755866" y="1874313"/>
                    <a:pt x="1777340" y="1864426"/>
                    <a:pt x="1777340" y="1864426"/>
                  </a:cubicBezTo>
                  <a:cubicBezTo>
                    <a:pt x="1785123" y="1852752"/>
                    <a:pt x="1785705" y="1850198"/>
                    <a:pt x="1797132" y="1840675"/>
                  </a:cubicBezTo>
                  <a:cubicBezTo>
                    <a:pt x="1800787" y="1837629"/>
                    <a:pt x="1805452" y="1835919"/>
                    <a:pt x="1809008" y="1832758"/>
                  </a:cubicBezTo>
                  <a:cubicBezTo>
                    <a:pt x="1817376" y="1825320"/>
                    <a:pt x="1832758" y="1809008"/>
                    <a:pt x="1832758" y="1809008"/>
                  </a:cubicBezTo>
                  <a:cubicBezTo>
                    <a:pt x="1834078" y="1805049"/>
                    <a:pt x="1834851" y="1800864"/>
                    <a:pt x="1836717" y="1797132"/>
                  </a:cubicBezTo>
                  <a:cubicBezTo>
                    <a:pt x="1843263" y="1784041"/>
                    <a:pt x="1854109" y="1775782"/>
                    <a:pt x="1864426" y="1765465"/>
                  </a:cubicBezTo>
                  <a:cubicBezTo>
                    <a:pt x="1865745" y="1761506"/>
                    <a:pt x="1866518" y="1757321"/>
                    <a:pt x="1868384" y="1753589"/>
                  </a:cubicBezTo>
                  <a:cubicBezTo>
                    <a:pt x="1873899" y="1742558"/>
                    <a:pt x="1890841" y="1724967"/>
                    <a:pt x="1896093" y="1717964"/>
                  </a:cubicBezTo>
                  <a:cubicBezTo>
                    <a:pt x="1906996" y="1703427"/>
                    <a:pt x="1912760" y="1693964"/>
                    <a:pt x="1919844" y="1678379"/>
                  </a:cubicBezTo>
                  <a:cubicBezTo>
                    <a:pt x="1924002" y="1669231"/>
                    <a:pt x="1927987" y="1660000"/>
                    <a:pt x="1931719" y="1650670"/>
                  </a:cubicBezTo>
                  <a:cubicBezTo>
                    <a:pt x="1933269" y="1646796"/>
                    <a:pt x="1933812" y="1642527"/>
                    <a:pt x="1935678" y="1638795"/>
                  </a:cubicBezTo>
                  <a:cubicBezTo>
                    <a:pt x="1951261" y="1607629"/>
                    <a:pt x="1945755" y="1630875"/>
                    <a:pt x="1955470" y="1595252"/>
                  </a:cubicBezTo>
                  <a:cubicBezTo>
                    <a:pt x="1957240" y="1588761"/>
                    <a:pt x="1957658" y="1581951"/>
                    <a:pt x="1959428" y="1575460"/>
                  </a:cubicBezTo>
                  <a:cubicBezTo>
                    <a:pt x="1970254" y="1535763"/>
                    <a:pt x="1965200" y="1567598"/>
                    <a:pt x="1975262" y="1524000"/>
                  </a:cubicBezTo>
                  <a:cubicBezTo>
                    <a:pt x="1985714" y="1478712"/>
                    <a:pt x="1973665" y="1516920"/>
                    <a:pt x="1983179" y="1488374"/>
                  </a:cubicBezTo>
                  <a:cubicBezTo>
                    <a:pt x="1988008" y="1406269"/>
                    <a:pt x="1989346" y="1422557"/>
                    <a:pt x="1983179" y="1330036"/>
                  </a:cubicBezTo>
                  <a:cubicBezTo>
                    <a:pt x="1982558" y="1320727"/>
                    <a:pt x="1982686" y="1310990"/>
                    <a:pt x="1979221" y="1302327"/>
                  </a:cubicBezTo>
                  <a:cubicBezTo>
                    <a:pt x="1974598" y="1290769"/>
                    <a:pt x="1959428" y="1270660"/>
                    <a:pt x="1959428" y="1270660"/>
                  </a:cubicBezTo>
                  <a:cubicBezTo>
                    <a:pt x="1958109" y="1266701"/>
                    <a:pt x="1957540" y="1262407"/>
                    <a:pt x="1955470" y="1258784"/>
                  </a:cubicBezTo>
                  <a:cubicBezTo>
                    <a:pt x="1944692" y="1239922"/>
                    <a:pt x="1944478" y="1246386"/>
                    <a:pt x="1931719" y="1231075"/>
                  </a:cubicBezTo>
                  <a:cubicBezTo>
                    <a:pt x="1928673" y="1227420"/>
                    <a:pt x="1926963" y="1222756"/>
                    <a:pt x="1923802" y="1219200"/>
                  </a:cubicBezTo>
                  <a:cubicBezTo>
                    <a:pt x="1901634" y="1194261"/>
                    <a:pt x="1902305" y="1196951"/>
                    <a:pt x="1876301" y="1179615"/>
                  </a:cubicBezTo>
                  <a:cubicBezTo>
                    <a:pt x="1872334" y="1167713"/>
                    <a:pt x="1872953" y="1166097"/>
                    <a:pt x="1864426" y="1155865"/>
                  </a:cubicBezTo>
                  <a:cubicBezTo>
                    <a:pt x="1860842" y="1151564"/>
                    <a:pt x="1856193" y="1148240"/>
                    <a:pt x="1852550" y="1143989"/>
                  </a:cubicBezTo>
                  <a:cubicBezTo>
                    <a:pt x="1847188" y="1137733"/>
                    <a:pt x="1837579" y="1123994"/>
                    <a:pt x="1832758" y="1116280"/>
                  </a:cubicBezTo>
                  <a:cubicBezTo>
                    <a:pt x="1828680" y="1109756"/>
                    <a:pt x="1825151" y="1102890"/>
                    <a:pt x="1820883" y="1096488"/>
                  </a:cubicBezTo>
                  <a:cubicBezTo>
                    <a:pt x="1817300" y="1091113"/>
                    <a:pt x="1804630" y="1075857"/>
                    <a:pt x="1801091" y="1068779"/>
                  </a:cubicBezTo>
                  <a:cubicBezTo>
                    <a:pt x="1799225" y="1065047"/>
                    <a:pt x="1799130" y="1060567"/>
                    <a:pt x="1797132" y="1056904"/>
                  </a:cubicBezTo>
                  <a:cubicBezTo>
                    <a:pt x="1791171" y="1045976"/>
                    <a:pt x="1781963" y="1036794"/>
                    <a:pt x="1777340" y="1025236"/>
                  </a:cubicBezTo>
                  <a:cubicBezTo>
                    <a:pt x="1774701" y="1018639"/>
                    <a:pt x="1772601" y="1011799"/>
                    <a:pt x="1769423" y="1005444"/>
                  </a:cubicBezTo>
                  <a:cubicBezTo>
                    <a:pt x="1749549" y="965698"/>
                    <a:pt x="1774404" y="1026304"/>
                    <a:pt x="1753589" y="977735"/>
                  </a:cubicBezTo>
                  <a:cubicBezTo>
                    <a:pt x="1748456" y="965758"/>
                    <a:pt x="1744735" y="943256"/>
                    <a:pt x="1741714" y="934192"/>
                  </a:cubicBezTo>
                  <a:cubicBezTo>
                    <a:pt x="1736272" y="917865"/>
                    <a:pt x="1733666" y="911057"/>
                    <a:pt x="1729839" y="890649"/>
                  </a:cubicBezTo>
                  <a:cubicBezTo>
                    <a:pt x="1727878" y="880193"/>
                    <a:pt x="1727200" y="869538"/>
                    <a:pt x="1725880" y="858982"/>
                  </a:cubicBezTo>
                  <a:cubicBezTo>
                    <a:pt x="1727200" y="829953"/>
                    <a:pt x="1727285" y="800842"/>
                    <a:pt x="1729839" y="771896"/>
                  </a:cubicBezTo>
                  <a:cubicBezTo>
                    <a:pt x="1736552" y="695825"/>
                    <a:pt x="1734575" y="747832"/>
                    <a:pt x="1741714" y="708561"/>
                  </a:cubicBezTo>
                  <a:cubicBezTo>
                    <a:pt x="1743383" y="699381"/>
                    <a:pt x="1744253" y="690074"/>
                    <a:pt x="1745672" y="680852"/>
                  </a:cubicBezTo>
                  <a:cubicBezTo>
                    <a:pt x="1747023" y="672073"/>
                    <a:pt x="1748806" y="654793"/>
                    <a:pt x="1753589" y="645226"/>
                  </a:cubicBezTo>
                  <a:cubicBezTo>
                    <a:pt x="1755717" y="640971"/>
                    <a:pt x="1758867" y="637309"/>
                    <a:pt x="1761506" y="633351"/>
                  </a:cubicBezTo>
                  <a:cubicBezTo>
                    <a:pt x="1770996" y="595394"/>
                    <a:pt x="1758471" y="642459"/>
                    <a:pt x="1773382" y="597725"/>
                  </a:cubicBezTo>
                  <a:cubicBezTo>
                    <a:pt x="1791629" y="542981"/>
                    <a:pt x="1760960" y="622751"/>
                    <a:pt x="1785257" y="566057"/>
                  </a:cubicBezTo>
                  <a:cubicBezTo>
                    <a:pt x="1786901" y="562222"/>
                    <a:pt x="1787349" y="557914"/>
                    <a:pt x="1789215" y="554182"/>
                  </a:cubicBezTo>
                  <a:cubicBezTo>
                    <a:pt x="1791343" y="549927"/>
                    <a:pt x="1794772" y="546437"/>
                    <a:pt x="1797132" y="542306"/>
                  </a:cubicBezTo>
                  <a:cubicBezTo>
                    <a:pt x="1800060" y="537183"/>
                    <a:pt x="1802724" y="531897"/>
                    <a:pt x="1805049" y="526473"/>
                  </a:cubicBezTo>
                  <a:cubicBezTo>
                    <a:pt x="1806693" y="522638"/>
                    <a:pt x="1807142" y="518329"/>
                    <a:pt x="1809008" y="514597"/>
                  </a:cubicBezTo>
                  <a:cubicBezTo>
                    <a:pt x="1814520" y="503573"/>
                    <a:pt x="1820043" y="499603"/>
                    <a:pt x="1828800" y="490847"/>
                  </a:cubicBezTo>
                  <a:cubicBezTo>
                    <a:pt x="1831905" y="484636"/>
                    <a:pt x="1839038" y="468734"/>
                    <a:pt x="1844634" y="463138"/>
                  </a:cubicBezTo>
                  <a:cubicBezTo>
                    <a:pt x="1875771" y="432001"/>
                    <a:pt x="1835961" y="482254"/>
                    <a:pt x="1868384" y="443345"/>
                  </a:cubicBezTo>
                  <a:cubicBezTo>
                    <a:pt x="1878594" y="431093"/>
                    <a:pt x="1873893" y="429797"/>
                    <a:pt x="1888176" y="419595"/>
                  </a:cubicBezTo>
                  <a:cubicBezTo>
                    <a:pt x="1892978" y="416165"/>
                    <a:pt x="1898950" y="414714"/>
                    <a:pt x="1904010" y="411678"/>
                  </a:cubicBezTo>
                  <a:cubicBezTo>
                    <a:pt x="1912169" y="406783"/>
                    <a:pt x="1919844" y="401122"/>
                    <a:pt x="1927761" y="395844"/>
                  </a:cubicBezTo>
                  <a:cubicBezTo>
                    <a:pt x="1931719" y="393205"/>
                    <a:pt x="1935830" y="390781"/>
                    <a:pt x="1939636" y="387927"/>
                  </a:cubicBezTo>
                  <a:cubicBezTo>
                    <a:pt x="1944914" y="383969"/>
                    <a:pt x="1949742" y="379325"/>
                    <a:pt x="1955470" y="376052"/>
                  </a:cubicBezTo>
                  <a:cubicBezTo>
                    <a:pt x="1959093" y="373982"/>
                    <a:pt x="1963613" y="373959"/>
                    <a:pt x="1967345" y="372093"/>
                  </a:cubicBezTo>
                  <a:cubicBezTo>
                    <a:pt x="1974226" y="368652"/>
                    <a:pt x="1980133" y="363402"/>
                    <a:pt x="1987137" y="360218"/>
                  </a:cubicBezTo>
                  <a:cubicBezTo>
                    <a:pt x="1994734" y="356765"/>
                    <a:pt x="2003311" y="355798"/>
                    <a:pt x="2010888" y="352301"/>
                  </a:cubicBezTo>
                  <a:cubicBezTo>
                    <a:pt x="2020547" y="347843"/>
                    <a:pt x="2029082" y="341224"/>
                    <a:pt x="2038597" y="336467"/>
                  </a:cubicBezTo>
                  <a:cubicBezTo>
                    <a:pt x="2064420" y="323556"/>
                    <a:pt x="2061856" y="325482"/>
                    <a:pt x="2086098" y="320634"/>
                  </a:cubicBezTo>
                  <a:cubicBezTo>
                    <a:pt x="2120139" y="297941"/>
                    <a:pt x="2077067" y="325151"/>
                    <a:pt x="2109849" y="308758"/>
                  </a:cubicBezTo>
                  <a:cubicBezTo>
                    <a:pt x="2143236" y="292063"/>
                    <a:pt x="2092232" y="299090"/>
                    <a:pt x="2169226" y="277091"/>
                  </a:cubicBezTo>
                  <a:cubicBezTo>
                    <a:pt x="2178462" y="274452"/>
                    <a:pt x="2187907" y="272457"/>
                    <a:pt x="2196935" y="269174"/>
                  </a:cubicBezTo>
                  <a:cubicBezTo>
                    <a:pt x="2242469" y="252616"/>
                    <a:pt x="2184149" y="268411"/>
                    <a:pt x="2228602" y="257299"/>
                  </a:cubicBezTo>
                  <a:cubicBezTo>
                    <a:pt x="2248619" y="243955"/>
                    <a:pt x="2231870" y="253617"/>
                    <a:pt x="2252353" y="245423"/>
                  </a:cubicBezTo>
                  <a:cubicBezTo>
                    <a:pt x="2268279" y="239052"/>
                    <a:pt x="2284045" y="232287"/>
                    <a:pt x="2299854" y="225631"/>
                  </a:cubicBezTo>
                  <a:cubicBezTo>
                    <a:pt x="2309115" y="221732"/>
                    <a:pt x="2318030" y="216934"/>
                    <a:pt x="2327563" y="213756"/>
                  </a:cubicBezTo>
                  <a:lnTo>
                    <a:pt x="2351314" y="205839"/>
                  </a:lnTo>
                  <a:cubicBezTo>
                    <a:pt x="2355272" y="203200"/>
                    <a:pt x="2359318" y="200687"/>
                    <a:pt x="2363189" y="197922"/>
                  </a:cubicBezTo>
                  <a:cubicBezTo>
                    <a:pt x="2368558" y="194087"/>
                    <a:pt x="2373017" y="188777"/>
                    <a:pt x="2379023" y="186047"/>
                  </a:cubicBezTo>
                  <a:cubicBezTo>
                    <a:pt x="2387768" y="182072"/>
                    <a:pt x="2397813" y="181698"/>
                    <a:pt x="2406732" y="178130"/>
                  </a:cubicBezTo>
                  <a:cubicBezTo>
                    <a:pt x="2417690" y="173747"/>
                    <a:pt x="2427656" y="167180"/>
                    <a:pt x="2438400" y="162296"/>
                  </a:cubicBezTo>
                  <a:cubicBezTo>
                    <a:pt x="2442198" y="160569"/>
                    <a:pt x="2446317" y="159657"/>
                    <a:pt x="2450275" y="158338"/>
                  </a:cubicBezTo>
                  <a:cubicBezTo>
                    <a:pt x="2471029" y="144501"/>
                    <a:pt x="2466531" y="146322"/>
                    <a:pt x="2501735" y="134587"/>
                  </a:cubicBezTo>
                  <a:cubicBezTo>
                    <a:pt x="2509652" y="131948"/>
                    <a:pt x="2517815" y="129957"/>
                    <a:pt x="2525485" y="126670"/>
                  </a:cubicBezTo>
                  <a:cubicBezTo>
                    <a:pt x="2567611" y="108616"/>
                    <a:pt x="2546056" y="114405"/>
                    <a:pt x="2584862" y="95002"/>
                  </a:cubicBezTo>
                  <a:cubicBezTo>
                    <a:pt x="2591217" y="91824"/>
                    <a:pt x="2598161" y="89972"/>
                    <a:pt x="2604654" y="87086"/>
                  </a:cubicBezTo>
                  <a:cubicBezTo>
                    <a:pt x="2639614" y="71549"/>
                    <a:pt x="2598398" y="86533"/>
                    <a:pt x="2644239" y="71252"/>
                  </a:cubicBezTo>
                  <a:lnTo>
                    <a:pt x="2656114" y="67293"/>
                  </a:lnTo>
                  <a:lnTo>
                    <a:pt x="2667989" y="63335"/>
                  </a:lnTo>
                  <a:cubicBezTo>
                    <a:pt x="2675906" y="58057"/>
                    <a:pt x="2682713" y="50510"/>
                    <a:pt x="2691740" y="47501"/>
                  </a:cubicBezTo>
                  <a:cubicBezTo>
                    <a:pt x="2705063" y="43060"/>
                    <a:pt x="2705753" y="43453"/>
                    <a:pt x="2719449" y="35626"/>
                  </a:cubicBezTo>
                  <a:cubicBezTo>
                    <a:pt x="2723580" y="33266"/>
                    <a:pt x="2726853" y="29335"/>
                    <a:pt x="2731324" y="27709"/>
                  </a:cubicBezTo>
                  <a:cubicBezTo>
                    <a:pt x="2741550" y="23990"/>
                    <a:pt x="2752889" y="23833"/>
                    <a:pt x="2762992" y="19792"/>
                  </a:cubicBezTo>
                  <a:cubicBezTo>
                    <a:pt x="2797381" y="6036"/>
                    <a:pt x="2769008" y="16351"/>
                    <a:pt x="2814452" y="3958"/>
                  </a:cubicBezTo>
                  <a:cubicBezTo>
                    <a:pt x="2818477" y="2860"/>
                    <a:pt x="2826327" y="0"/>
                    <a:pt x="2826327" y="0"/>
                  </a:cubicBezTo>
                </a:path>
              </a:pathLst>
            </a:custGeom>
            <a:noFill/>
            <a:ln w="19050">
              <a:solidFill>
                <a:schemeClr val="tx1">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grpSp>
      <p:grpSp>
        <p:nvGrpSpPr>
          <p:cNvPr id="73" name="그룹 72">
            <a:extLst>
              <a:ext uri="{FF2B5EF4-FFF2-40B4-BE49-F238E27FC236}">
                <a16:creationId xmlns:a16="http://schemas.microsoft.com/office/drawing/2014/main" id="{C6485163-BD21-F84E-9BFC-90BF4F4ACCED}"/>
              </a:ext>
            </a:extLst>
          </p:cNvPr>
          <p:cNvGrpSpPr/>
          <p:nvPr/>
        </p:nvGrpSpPr>
        <p:grpSpPr>
          <a:xfrm>
            <a:off x="5625064" y="2810235"/>
            <a:ext cx="3038400" cy="3034800"/>
            <a:chOff x="7364850" y="3249865"/>
            <a:chExt cx="2886771" cy="2886956"/>
          </a:xfrm>
        </p:grpSpPr>
        <p:sp>
          <p:nvSpPr>
            <p:cNvPr id="74" name="자유형: 도형 181">
              <a:extLst>
                <a:ext uri="{FF2B5EF4-FFF2-40B4-BE49-F238E27FC236}">
                  <a16:creationId xmlns:a16="http://schemas.microsoft.com/office/drawing/2014/main" id="{57D95860-F83D-7841-9F9F-46D3D17E05D8}"/>
                </a:ext>
              </a:extLst>
            </p:cNvPr>
            <p:cNvSpPr/>
            <p:nvPr/>
          </p:nvSpPr>
          <p:spPr>
            <a:xfrm>
              <a:off x="7364850" y="3249865"/>
              <a:ext cx="2883877" cy="2881994"/>
            </a:xfrm>
            <a:custGeom>
              <a:avLst/>
              <a:gdLst>
                <a:gd name="connsiteX0" fmla="*/ 235840 w 2871464"/>
                <a:gd name="connsiteY0" fmla="*/ 2892152 h 2892152"/>
                <a:gd name="connsiteX1" fmla="*/ 8275 w 2871464"/>
                <a:gd name="connsiteY1" fmla="*/ 2883877 h 2892152"/>
                <a:gd name="connsiteX2" fmla="*/ 0 w 2871464"/>
                <a:gd name="connsiteY2" fmla="*/ 0 h 2892152"/>
                <a:gd name="connsiteX3" fmla="*/ 2871464 w 2871464"/>
                <a:gd name="connsiteY3" fmla="*/ 4137 h 2892152"/>
                <a:gd name="connsiteX4" fmla="*/ 2871464 w 2871464"/>
                <a:gd name="connsiteY4" fmla="*/ 169640 h 2892152"/>
                <a:gd name="connsiteX5" fmla="*/ 2739062 w 2871464"/>
                <a:gd name="connsiteY5" fmla="*/ 302041 h 2892152"/>
                <a:gd name="connsiteX6" fmla="*/ 2259106 w 2871464"/>
                <a:gd name="connsiteY6" fmla="*/ 529607 h 2892152"/>
                <a:gd name="connsiteX7" fmla="*/ 1936376 w 2871464"/>
                <a:gd name="connsiteY7" fmla="*/ 794411 h 2892152"/>
                <a:gd name="connsiteX8" fmla="*/ 1824662 w 2871464"/>
                <a:gd name="connsiteY8" fmla="*/ 901987 h 2892152"/>
                <a:gd name="connsiteX9" fmla="*/ 1675710 w 2871464"/>
                <a:gd name="connsiteY9" fmla="*/ 1125415 h 2892152"/>
                <a:gd name="connsiteX10" fmla="*/ 1555721 w 2871464"/>
                <a:gd name="connsiteY10" fmla="*/ 1315743 h 2892152"/>
                <a:gd name="connsiteX11" fmla="*/ 1497795 w 2871464"/>
                <a:gd name="connsiteY11" fmla="*/ 1468832 h 2892152"/>
                <a:gd name="connsiteX12" fmla="*/ 1315743 w 2871464"/>
                <a:gd name="connsiteY12" fmla="*/ 1634335 h 2892152"/>
                <a:gd name="connsiteX13" fmla="*/ 1137828 w 2871464"/>
                <a:gd name="connsiteY13" fmla="*/ 1791562 h 2892152"/>
                <a:gd name="connsiteX14" fmla="*/ 959913 w 2871464"/>
                <a:gd name="connsiteY14" fmla="*/ 1878450 h 2892152"/>
                <a:gd name="connsiteX15" fmla="*/ 761310 w 2871464"/>
                <a:gd name="connsiteY15" fmla="*/ 1998440 h 2892152"/>
                <a:gd name="connsiteX16" fmla="*/ 604083 w 2871464"/>
                <a:gd name="connsiteY16" fmla="*/ 2139117 h 2892152"/>
                <a:gd name="connsiteX17" fmla="*/ 467544 w 2871464"/>
                <a:gd name="connsiteY17" fmla="*/ 2337719 h 2892152"/>
                <a:gd name="connsiteX18" fmla="*/ 401343 w 2871464"/>
                <a:gd name="connsiteY18" fmla="*/ 2478396 h 2892152"/>
                <a:gd name="connsiteX19" fmla="*/ 289629 w 2871464"/>
                <a:gd name="connsiteY19" fmla="*/ 2623211 h 2892152"/>
                <a:gd name="connsiteX20" fmla="*/ 66201 w 2871464"/>
                <a:gd name="connsiteY20" fmla="*/ 2892152 h 2892152"/>
                <a:gd name="connsiteX21" fmla="*/ 4137 w 2871464"/>
                <a:gd name="connsiteY21" fmla="*/ 2888014 h 28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71464" h="2892152">
                  <a:moveTo>
                    <a:pt x="235840" y="2892152"/>
                  </a:moveTo>
                  <a:lnTo>
                    <a:pt x="8275" y="2883877"/>
                  </a:lnTo>
                  <a:cubicBezTo>
                    <a:pt x="5517" y="1922585"/>
                    <a:pt x="2758" y="961292"/>
                    <a:pt x="0" y="0"/>
                  </a:cubicBezTo>
                  <a:lnTo>
                    <a:pt x="2871464" y="4137"/>
                  </a:lnTo>
                  <a:lnTo>
                    <a:pt x="2871464" y="169640"/>
                  </a:lnTo>
                  <a:lnTo>
                    <a:pt x="2739062" y="302041"/>
                  </a:lnTo>
                  <a:lnTo>
                    <a:pt x="2259106" y="529607"/>
                  </a:lnTo>
                  <a:lnTo>
                    <a:pt x="1936376" y="794411"/>
                  </a:lnTo>
                  <a:lnTo>
                    <a:pt x="1824662" y="901987"/>
                  </a:lnTo>
                  <a:lnTo>
                    <a:pt x="1675710" y="1125415"/>
                  </a:lnTo>
                  <a:lnTo>
                    <a:pt x="1555721" y="1315743"/>
                  </a:lnTo>
                  <a:lnTo>
                    <a:pt x="1497795" y="1468832"/>
                  </a:lnTo>
                  <a:lnTo>
                    <a:pt x="1315743" y="1634335"/>
                  </a:lnTo>
                  <a:lnTo>
                    <a:pt x="1137828" y="1791562"/>
                  </a:lnTo>
                  <a:lnTo>
                    <a:pt x="959913" y="1878450"/>
                  </a:lnTo>
                  <a:lnTo>
                    <a:pt x="761310" y="1998440"/>
                  </a:lnTo>
                  <a:lnTo>
                    <a:pt x="604083" y="2139117"/>
                  </a:lnTo>
                  <a:lnTo>
                    <a:pt x="467544" y="2337719"/>
                  </a:lnTo>
                  <a:lnTo>
                    <a:pt x="401343" y="2478396"/>
                  </a:lnTo>
                  <a:lnTo>
                    <a:pt x="289629" y="2623211"/>
                  </a:lnTo>
                  <a:lnTo>
                    <a:pt x="66201" y="2892152"/>
                  </a:lnTo>
                  <a:lnTo>
                    <a:pt x="4137" y="2888014"/>
                  </a:lnTo>
                </a:path>
              </a:pathLst>
            </a:custGeom>
            <a:solidFill>
              <a:schemeClr val="accent1">
                <a:alpha val="15000"/>
              </a:schemeClr>
            </a:solidFill>
            <a:ln w="12700">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75" name="자유형: 도형 182">
              <a:extLst>
                <a:ext uri="{FF2B5EF4-FFF2-40B4-BE49-F238E27FC236}">
                  <a16:creationId xmlns:a16="http://schemas.microsoft.com/office/drawing/2014/main" id="{929B92D4-2DFD-8E4C-B279-AD1AAFEC2BC8}"/>
                </a:ext>
              </a:extLst>
            </p:cNvPr>
            <p:cNvSpPr/>
            <p:nvPr/>
          </p:nvSpPr>
          <p:spPr>
            <a:xfrm>
              <a:off x="7424057" y="3415393"/>
              <a:ext cx="2827564" cy="2721428"/>
            </a:xfrm>
            <a:custGeom>
              <a:avLst/>
              <a:gdLst>
                <a:gd name="connsiteX0" fmla="*/ 0 w 2827564"/>
                <a:gd name="connsiteY0" fmla="*/ 2715986 h 2721428"/>
                <a:gd name="connsiteX1" fmla="*/ 2827564 w 2827564"/>
                <a:gd name="connsiteY1" fmla="*/ 2721428 h 2721428"/>
                <a:gd name="connsiteX2" fmla="*/ 2824843 w 2827564"/>
                <a:gd name="connsiteY2" fmla="*/ 0 h 2721428"/>
                <a:gd name="connsiteX3" fmla="*/ 2683329 w 2827564"/>
                <a:gd name="connsiteY3" fmla="*/ 149678 h 2721428"/>
                <a:gd name="connsiteX4" fmla="*/ 2207079 w 2827564"/>
                <a:gd name="connsiteY4" fmla="*/ 370114 h 2721428"/>
                <a:gd name="connsiteX5" fmla="*/ 1774372 w 2827564"/>
                <a:gd name="connsiteY5" fmla="*/ 721178 h 2721428"/>
                <a:gd name="connsiteX6" fmla="*/ 1502229 w 2827564"/>
                <a:gd name="connsiteY6" fmla="*/ 1132114 h 2721428"/>
                <a:gd name="connsiteX7" fmla="*/ 1447800 w 2827564"/>
                <a:gd name="connsiteY7" fmla="*/ 1300843 h 2721428"/>
                <a:gd name="connsiteX8" fmla="*/ 1069522 w 2827564"/>
                <a:gd name="connsiteY8" fmla="*/ 1613807 h 2721428"/>
                <a:gd name="connsiteX9" fmla="*/ 685800 w 2827564"/>
                <a:gd name="connsiteY9" fmla="*/ 1831521 h 2721428"/>
                <a:gd name="connsiteX10" fmla="*/ 560614 w 2827564"/>
                <a:gd name="connsiteY10" fmla="*/ 1959428 h 2721428"/>
                <a:gd name="connsiteX11" fmla="*/ 402772 w 2827564"/>
                <a:gd name="connsiteY11" fmla="*/ 2166257 h 2721428"/>
                <a:gd name="connsiteX12" fmla="*/ 337457 w 2827564"/>
                <a:gd name="connsiteY12" fmla="*/ 2307771 h 2721428"/>
                <a:gd name="connsiteX13" fmla="*/ 0 w 2827564"/>
                <a:gd name="connsiteY13" fmla="*/ 2715986 h 272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7564" h="2721428">
                  <a:moveTo>
                    <a:pt x="0" y="2715986"/>
                  </a:moveTo>
                  <a:lnTo>
                    <a:pt x="2827564" y="2721428"/>
                  </a:lnTo>
                  <a:lnTo>
                    <a:pt x="2824843" y="0"/>
                  </a:lnTo>
                  <a:lnTo>
                    <a:pt x="2683329" y="149678"/>
                  </a:lnTo>
                  <a:lnTo>
                    <a:pt x="2207079" y="370114"/>
                  </a:lnTo>
                  <a:lnTo>
                    <a:pt x="1774372" y="721178"/>
                  </a:lnTo>
                  <a:lnTo>
                    <a:pt x="1502229" y="1132114"/>
                  </a:lnTo>
                  <a:lnTo>
                    <a:pt x="1447800" y="1300843"/>
                  </a:lnTo>
                  <a:lnTo>
                    <a:pt x="1069522" y="1613807"/>
                  </a:lnTo>
                  <a:lnTo>
                    <a:pt x="685800" y="1831521"/>
                  </a:lnTo>
                  <a:lnTo>
                    <a:pt x="560614" y="1959428"/>
                  </a:lnTo>
                  <a:lnTo>
                    <a:pt x="402772" y="2166257"/>
                  </a:lnTo>
                  <a:lnTo>
                    <a:pt x="337457" y="2307771"/>
                  </a:lnTo>
                  <a:lnTo>
                    <a:pt x="0" y="2715986"/>
                  </a:lnTo>
                  <a:close/>
                </a:path>
              </a:pathLst>
            </a:custGeom>
            <a:solidFill>
              <a:srgbClr val="FF0000">
                <a:alpha val="20000"/>
              </a:srgbClr>
            </a:solidFill>
            <a:ln>
              <a:solidFill>
                <a:srgbClr val="FF0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76" name="직사각형 75">
              <a:extLst>
                <a:ext uri="{FF2B5EF4-FFF2-40B4-BE49-F238E27FC236}">
                  <a16:creationId xmlns:a16="http://schemas.microsoft.com/office/drawing/2014/main" id="{FC6CC3DD-F9EB-384D-A475-EEB30BF18F39}"/>
                </a:ext>
              </a:extLst>
            </p:cNvPr>
            <p:cNvSpPr>
              <a:spLocks noChangeAspect="1"/>
            </p:cNvSpPr>
            <p:nvPr/>
          </p:nvSpPr>
          <p:spPr>
            <a:xfrm>
              <a:off x="7370599" y="3251697"/>
              <a:ext cx="2880000" cy="28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sp>
          <p:nvSpPr>
            <p:cNvPr id="77" name="Oval 53">
              <a:extLst>
                <a:ext uri="{FF2B5EF4-FFF2-40B4-BE49-F238E27FC236}">
                  <a16:creationId xmlns:a16="http://schemas.microsoft.com/office/drawing/2014/main" id="{A7665E5F-24F7-A749-AAC0-5EF74AC7D1CF}"/>
                </a:ext>
              </a:extLst>
            </p:cNvPr>
            <p:cNvSpPr/>
            <p:nvPr/>
          </p:nvSpPr>
          <p:spPr>
            <a:xfrm>
              <a:off x="7536503" y="3383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78" name="Oval 53">
              <a:extLst>
                <a:ext uri="{FF2B5EF4-FFF2-40B4-BE49-F238E27FC236}">
                  <a16:creationId xmlns:a16="http://schemas.microsoft.com/office/drawing/2014/main" id="{13B4D3B0-3908-9C4E-8F8B-C86D71BB61AA}"/>
                </a:ext>
              </a:extLst>
            </p:cNvPr>
            <p:cNvSpPr/>
            <p:nvPr/>
          </p:nvSpPr>
          <p:spPr>
            <a:xfrm>
              <a:off x="7587741" y="368848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79" name="Oval 53">
              <a:extLst>
                <a:ext uri="{FF2B5EF4-FFF2-40B4-BE49-F238E27FC236}">
                  <a16:creationId xmlns:a16="http://schemas.microsoft.com/office/drawing/2014/main" id="{BE0643CD-68CD-F14F-BE5B-CC15D54EE726}"/>
                </a:ext>
              </a:extLst>
            </p:cNvPr>
            <p:cNvSpPr/>
            <p:nvPr/>
          </p:nvSpPr>
          <p:spPr>
            <a:xfrm>
              <a:off x="7919701" y="3437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0" name="Oval 53">
              <a:extLst>
                <a:ext uri="{FF2B5EF4-FFF2-40B4-BE49-F238E27FC236}">
                  <a16:creationId xmlns:a16="http://schemas.microsoft.com/office/drawing/2014/main" id="{389B42F6-EFC8-C44C-B387-A1956BE597D6}"/>
                </a:ext>
              </a:extLst>
            </p:cNvPr>
            <p:cNvSpPr/>
            <p:nvPr/>
          </p:nvSpPr>
          <p:spPr>
            <a:xfrm>
              <a:off x="7479741" y="4091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1" name="Oval 53">
              <a:extLst>
                <a:ext uri="{FF2B5EF4-FFF2-40B4-BE49-F238E27FC236}">
                  <a16:creationId xmlns:a16="http://schemas.microsoft.com/office/drawing/2014/main" id="{2FDC2CC8-A361-3049-9EAD-B0AC334EC33F}"/>
                </a:ext>
              </a:extLst>
            </p:cNvPr>
            <p:cNvSpPr/>
            <p:nvPr/>
          </p:nvSpPr>
          <p:spPr>
            <a:xfrm>
              <a:off x="8319395" y="48869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2" name="Oval 53">
              <a:extLst>
                <a:ext uri="{FF2B5EF4-FFF2-40B4-BE49-F238E27FC236}">
                  <a16:creationId xmlns:a16="http://schemas.microsoft.com/office/drawing/2014/main" id="{9D71F55B-1A3A-BB42-B0A3-D106ADEB9276}"/>
                </a:ext>
              </a:extLst>
            </p:cNvPr>
            <p:cNvSpPr/>
            <p:nvPr/>
          </p:nvSpPr>
          <p:spPr>
            <a:xfrm>
              <a:off x="7752345" y="4037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3" name="Oval 53">
              <a:extLst>
                <a:ext uri="{FF2B5EF4-FFF2-40B4-BE49-F238E27FC236}">
                  <a16:creationId xmlns:a16="http://schemas.microsoft.com/office/drawing/2014/main" id="{A569CAA4-2F46-B24C-8F0C-1501D8D2C22A}"/>
                </a:ext>
              </a:extLst>
            </p:cNvPr>
            <p:cNvSpPr/>
            <p:nvPr/>
          </p:nvSpPr>
          <p:spPr>
            <a:xfrm>
              <a:off x="8389051" y="3491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4" name="Oval 53">
              <a:extLst>
                <a:ext uri="{FF2B5EF4-FFF2-40B4-BE49-F238E27FC236}">
                  <a16:creationId xmlns:a16="http://schemas.microsoft.com/office/drawing/2014/main" id="{7AE8B940-063A-9043-8124-A740E6CE3ACC}"/>
                </a:ext>
              </a:extLst>
            </p:cNvPr>
            <p:cNvSpPr/>
            <p:nvPr/>
          </p:nvSpPr>
          <p:spPr>
            <a:xfrm>
              <a:off x="7644345" y="4528391"/>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5" name="Oval 53">
              <a:extLst>
                <a:ext uri="{FF2B5EF4-FFF2-40B4-BE49-F238E27FC236}">
                  <a16:creationId xmlns:a16="http://schemas.microsoft.com/office/drawing/2014/main" id="{036DB5FA-3E77-9C4D-B552-FEEE6DF254C6}"/>
                </a:ext>
              </a:extLst>
            </p:cNvPr>
            <p:cNvSpPr/>
            <p:nvPr/>
          </p:nvSpPr>
          <p:spPr>
            <a:xfrm>
              <a:off x="7596702" y="4951656"/>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6" name="Oval 53">
              <a:extLst>
                <a:ext uri="{FF2B5EF4-FFF2-40B4-BE49-F238E27FC236}">
                  <a16:creationId xmlns:a16="http://schemas.microsoft.com/office/drawing/2014/main" id="{9B069BDD-7C3E-0543-989E-2138871177F9}"/>
                </a:ext>
              </a:extLst>
            </p:cNvPr>
            <p:cNvSpPr/>
            <p:nvPr/>
          </p:nvSpPr>
          <p:spPr>
            <a:xfrm>
              <a:off x="8443051" y="3940576"/>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7" name="Oval 53">
              <a:extLst>
                <a:ext uri="{FF2B5EF4-FFF2-40B4-BE49-F238E27FC236}">
                  <a16:creationId xmlns:a16="http://schemas.microsoft.com/office/drawing/2014/main" id="{0342F5E7-389B-F644-BE6B-EE5153A452EE}"/>
                </a:ext>
              </a:extLst>
            </p:cNvPr>
            <p:cNvSpPr/>
            <p:nvPr/>
          </p:nvSpPr>
          <p:spPr>
            <a:xfrm>
              <a:off x="8010458" y="427455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8" name="Oval 53">
              <a:extLst>
                <a:ext uri="{FF2B5EF4-FFF2-40B4-BE49-F238E27FC236}">
                  <a16:creationId xmlns:a16="http://schemas.microsoft.com/office/drawing/2014/main" id="{E53BFD14-DFFB-B440-AA6F-27B97CD94D49}"/>
                </a:ext>
              </a:extLst>
            </p:cNvPr>
            <p:cNvSpPr/>
            <p:nvPr/>
          </p:nvSpPr>
          <p:spPr>
            <a:xfrm>
              <a:off x="8861505" y="34545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89" name="Oval 53">
              <a:extLst>
                <a:ext uri="{FF2B5EF4-FFF2-40B4-BE49-F238E27FC236}">
                  <a16:creationId xmlns:a16="http://schemas.microsoft.com/office/drawing/2014/main" id="{3BE292D4-9FC5-874D-BDD9-EAF3CED0687D}"/>
                </a:ext>
              </a:extLst>
            </p:cNvPr>
            <p:cNvSpPr/>
            <p:nvPr/>
          </p:nvSpPr>
          <p:spPr>
            <a:xfrm>
              <a:off x="8497051" y="426938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0" name="Oval 53">
              <a:extLst>
                <a:ext uri="{FF2B5EF4-FFF2-40B4-BE49-F238E27FC236}">
                  <a16:creationId xmlns:a16="http://schemas.microsoft.com/office/drawing/2014/main" id="{61BD9F9C-FDF5-1045-B048-9A4F51CB2FDC}"/>
                </a:ext>
              </a:extLst>
            </p:cNvPr>
            <p:cNvSpPr/>
            <p:nvPr/>
          </p:nvSpPr>
          <p:spPr>
            <a:xfrm>
              <a:off x="8034652" y="507694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1" name="Oval 53">
              <a:extLst>
                <a:ext uri="{FF2B5EF4-FFF2-40B4-BE49-F238E27FC236}">
                  <a16:creationId xmlns:a16="http://schemas.microsoft.com/office/drawing/2014/main" id="{939427ED-77B8-404F-A27E-796B00C51BDC}"/>
                </a:ext>
              </a:extLst>
            </p:cNvPr>
            <p:cNvSpPr/>
            <p:nvPr/>
          </p:nvSpPr>
          <p:spPr>
            <a:xfrm>
              <a:off x="8715642" y="3781417"/>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2" name="Oval 53">
              <a:extLst>
                <a:ext uri="{FF2B5EF4-FFF2-40B4-BE49-F238E27FC236}">
                  <a16:creationId xmlns:a16="http://schemas.microsoft.com/office/drawing/2014/main" id="{A1D089A0-223F-7945-A489-74D76FE8C2E9}"/>
                </a:ext>
              </a:extLst>
            </p:cNvPr>
            <p:cNvSpPr/>
            <p:nvPr/>
          </p:nvSpPr>
          <p:spPr>
            <a:xfrm>
              <a:off x="9323270" y="35085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3" name="Oval 53">
              <a:extLst>
                <a:ext uri="{FF2B5EF4-FFF2-40B4-BE49-F238E27FC236}">
                  <a16:creationId xmlns:a16="http://schemas.microsoft.com/office/drawing/2014/main" id="{97CE53A8-C7D2-8E4D-B856-524921B3407B}"/>
                </a:ext>
              </a:extLst>
            </p:cNvPr>
            <p:cNvSpPr/>
            <p:nvPr/>
          </p:nvSpPr>
          <p:spPr>
            <a:xfrm>
              <a:off x="9034405" y="45185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4" name="Oval 53">
              <a:extLst>
                <a:ext uri="{FF2B5EF4-FFF2-40B4-BE49-F238E27FC236}">
                  <a16:creationId xmlns:a16="http://schemas.microsoft.com/office/drawing/2014/main" id="{ED637F30-1260-6548-822A-9D2B803987E4}"/>
                </a:ext>
              </a:extLst>
            </p:cNvPr>
            <p:cNvSpPr/>
            <p:nvPr/>
          </p:nvSpPr>
          <p:spPr>
            <a:xfrm>
              <a:off x="7949303" y="469718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5" name="Oval 53">
              <a:extLst>
                <a:ext uri="{FF2B5EF4-FFF2-40B4-BE49-F238E27FC236}">
                  <a16:creationId xmlns:a16="http://schemas.microsoft.com/office/drawing/2014/main" id="{1B45948E-8604-7144-B1F2-B6051FE5BD77}"/>
                </a:ext>
              </a:extLst>
            </p:cNvPr>
            <p:cNvSpPr/>
            <p:nvPr/>
          </p:nvSpPr>
          <p:spPr>
            <a:xfrm>
              <a:off x="8317941" y="461451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6" name="Oval 53">
              <a:extLst>
                <a:ext uri="{FF2B5EF4-FFF2-40B4-BE49-F238E27FC236}">
                  <a16:creationId xmlns:a16="http://schemas.microsoft.com/office/drawing/2014/main" id="{E1862FCB-B1BC-1F48-88D7-7A94B8875E52}"/>
                </a:ext>
              </a:extLst>
            </p:cNvPr>
            <p:cNvSpPr/>
            <p:nvPr/>
          </p:nvSpPr>
          <p:spPr>
            <a:xfrm>
              <a:off x="8849485" y="4253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7" name="Oval 53">
              <a:extLst>
                <a:ext uri="{FF2B5EF4-FFF2-40B4-BE49-F238E27FC236}">
                  <a16:creationId xmlns:a16="http://schemas.microsoft.com/office/drawing/2014/main" id="{EDB60085-37A7-3643-8941-BA106D628F3A}"/>
                </a:ext>
              </a:extLst>
            </p:cNvPr>
            <p:cNvSpPr/>
            <p:nvPr/>
          </p:nvSpPr>
          <p:spPr>
            <a:xfrm>
              <a:off x="8715642" y="4636391"/>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8" name="Oval 53">
              <a:extLst>
                <a:ext uri="{FF2B5EF4-FFF2-40B4-BE49-F238E27FC236}">
                  <a16:creationId xmlns:a16="http://schemas.microsoft.com/office/drawing/2014/main" id="{F535BD81-F999-874C-B6ED-45FA1F25E856}"/>
                </a:ext>
              </a:extLst>
            </p:cNvPr>
            <p:cNvSpPr/>
            <p:nvPr/>
          </p:nvSpPr>
          <p:spPr>
            <a:xfrm>
              <a:off x="9049877" y="39391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99" name="Oval 53">
              <a:extLst>
                <a:ext uri="{FF2B5EF4-FFF2-40B4-BE49-F238E27FC236}">
                  <a16:creationId xmlns:a16="http://schemas.microsoft.com/office/drawing/2014/main" id="{508AF0DD-0387-2E47-A9CF-CCB46B23FEED}"/>
                </a:ext>
              </a:extLst>
            </p:cNvPr>
            <p:cNvSpPr/>
            <p:nvPr/>
          </p:nvSpPr>
          <p:spPr>
            <a:xfrm>
              <a:off x="8923650" y="49409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0" name="Oval 53">
              <a:extLst>
                <a:ext uri="{FF2B5EF4-FFF2-40B4-BE49-F238E27FC236}">
                  <a16:creationId xmlns:a16="http://schemas.microsoft.com/office/drawing/2014/main" id="{2C475785-52E7-E846-AA94-5F513B298A8A}"/>
                </a:ext>
              </a:extLst>
            </p:cNvPr>
            <p:cNvSpPr/>
            <p:nvPr/>
          </p:nvSpPr>
          <p:spPr>
            <a:xfrm>
              <a:off x="7633879" y="536024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1" name="Oval 53">
              <a:extLst>
                <a:ext uri="{FF2B5EF4-FFF2-40B4-BE49-F238E27FC236}">
                  <a16:creationId xmlns:a16="http://schemas.microsoft.com/office/drawing/2014/main" id="{8053C097-94B7-BC4A-9165-FC459E814B51}"/>
                </a:ext>
              </a:extLst>
            </p:cNvPr>
            <p:cNvSpPr/>
            <p:nvPr/>
          </p:nvSpPr>
          <p:spPr>
            <a:xfrm>
              <a:off x="9220248" y="48869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2" name="Oval 53">
              <a:extLst>
                <a:ext uri="{FF2B5EF4-FFF2-40B4-BE49-F238E27FC236}">
                  <a16:creationId xmlns:a16="http://schemas.microsoft.com/office/drawing/2014/main" id="{81F6DF23-A251-C343-8B00-8902493CD451}"/>
                </a:ext>
              </a:extLst>
            </p:cNvPr>
            <p:cNvSpPr/>
            <p:nvPr/>
          </p:nvSpPr>
          <p:spPr>
            <a:xfrm>
              <a:off x="7993703" y="38407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3" name="Oval 53">
              <a:extLst>
                <a:ext uri="{FF2B5EF4-FFF2-40B4-BE49-F238E27FC236}">
                  <a16:creationId xmlns:a16="http://schemas.microsoft.com/office/drawing/2014/main" id="{128E5C43-2AEB-0A4E-8680-6AD019652219}"/>
                </a:ext>
              </a:extLst>
            </p:cNvPr>
            <p:cNvSpPr/>
            <p:nvPr/>
          </p:nvSpPr>
          <p:spPr>
            <a:xfrm>
              <a:off x="8669993" y="4973651"/>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4" name="Oval 53">
              <a:extLst>
                <a:ext uri="{FF2B5EF4-FFF2-40B4-BE49-F238E27FC236}">
                  <a16:creationId xmlns:a16="http://schemas.microsoft.com/office/drawing/2014/main" id="{F6282AB4-65CC-594D-B62B-92480DE05E8D}"/>
                </a:ext>
              </a:extLst>
            </p:cNvPr>
            <p:cNvSpPr/>
            <p:nvPr/>
          </p:nvSpPr>
          <p:spPr>
            <a:xfrm>
              <a:off x="9373047" y="3781417"/>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5" name="Oval 53">
              <a:extLst>
                <a:ext uri="{FF2B5EF4-FFF2-40B4-BE49-F238E27FC236}">
                  <a16:creationId xmlns:a16="http://schemas.microsoft.com/office/drawing/2014/main" id="{962ABCAE-D2C7-4C41-B9AE-7AA2E9F60278}"/>
                </a:ext>
              </a:extLst>
            </p:cNvPr>
            <p:cNvSpPr/>
            <p:nvPr/>
          </p:nvSpPr>
          <p:spPr>
            <a:xfrm>
              <a:off x="9031650" y="5217123"/>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6" name="Oval 53">
              <a:extLst>
                <a:ext uri="{FF2B5EF4-FFF2-40B4-BE49-F238E27FC236}">
                  <a16:creationId xmlns:a16="http://schemas.microsoft.com/office/drawing/2014/main" id="{48019A73-9281-D049-97E8-D8E012D7B842}"/>
                </a:ext>
              </a:extLst>
            </p:cNvPr>
            <p:cNvSpPr/>
            <p:nvPr/>
          </p:nvSpPr>
          <p:spPr>
            <a:xfrm>
              <a:off x="9731586" y="345455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7" name="Oval 53">
              <a:extLst>
                <a:ext uri="{FF2B5EF4-FFF2-40B4-BE49-F238E27FC236}">
                  <a16:creationId xmlns:a16="http://schemas.microsoft.com/office/drawing/2014/main" id="{60B27E10-15BA-6E45-A783-381726C3D460}"/>
                </a:ext>
              </a:extLst>
            </p:cNvPr>
            <p:cNvSpPr/>
            <p:nvPr/>
          </p:nvSpPr>
          <p:spPr>
            <a:xfrm>
              <a:off x="7533741" y="5859085"/>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8" name="Oval 53">
              <a:extLst>
                <a:ext uri="{FF2B5EF4-FFF2-40B4-BE49-F238E27FC236}">
                  <a16:creationId xmlns:a16="http://schemas.microsoft.com/office/drawing/2014/main" id="{55A4ED0E-1DD2-B543-AE63-06C45415C1E0}"/>
                </a:ext>
              </a:extLst>
            </p:cNvPr>
            <p:cNvSpPr/>
            <p:nvPr/>
          </p:nvSpPr>
          <p:spPr>
            <a:xfrm>
              <a:off x="7860345" y="5358710"/>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09" name="Oval 53">
              <a:extLst>
                <a:ext uri="{FF2B5EF4-FFF2-40B4-BE49-F238E27FC236}">
                  <a16:creationId xmlns:a16="http://schemas.microsoft.com/office/drawing/2014/main" id="{C8FED6DC-0BAE-9C47-B4A7-73C7656C452F}"/>
                </a:ext>
              </a:extLst>
            </p:cNvPr>
            <p:cNvSpPr/>
            <p:nvPr/>
          </p:nvSpPr>
          <p:spPr>
            <a:xfrm>
              <a:off x="9980372" y="3491599"/>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0" name="Isosceles Triangle 58">
              <a:extLst>
                <a:ext uri="{FF2B5EF4-FFF2-40B4-BE49-F238E27FC236}">
                  <a16:creationId xmlns:a16="http://schemas.microsoft.com/office/drawing/2014/main" id="{64384A66-0BD5-8647-83D8-C09A62B08AA9}"/>
                </a:ext>
              </a:extLst>
            </p:cNvPr>
            <p:cNvSpPr/>
            <p:nvPr/>
          </p:nvSpPr>
          <p:spPr>
            <a:xfrm>
              <a:off x="9049877" y="369498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1" name="Isosceles Triangle 58">
              <a:extLst>
                <a:ext uri="{FF2B5EF4-FFF2-40B4-BE49-F238E27FC236}">
                  <a16:creationId xmlns:a16="http://schemas.microsoft.com/office/drawing/2014/main" id="{672AFCBB-9916-C94E-B205-CDE5A16034E5}"/>
                </a:ext>
              </a:extLst>
            </p:cNvPr>
            <p:cNvSpPr/>
            <p:nvPr/>
          </p:nvSpPr>
          <p:spPr>
            <a:xfrm>
              <a:off x="9713477" y="3749068"/>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2" name="Isosceles Triangle 58">
              <a:extLst>
                <a:ext uri="{FF2B5EF4-FFF2-40B4-BE49-F238E27FC236}">
                  <a16:creationId xmlns:a16="http://schemas.microsoft.com/office/drawing/2014/main" id="{CCCD5E0B-530B-FF49-93C4-053049210E78}"/>
                </a:ext>
              </a:extLst>
            </p:cNvPr>
            <p:cNvSpPr/>
            <p:nvPr/>
          </p:nvSpPr>
          <p:spPr>
            <a:xfrm>
              <a:off x="9237626" y="4187703"/>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3" name="Isosceles Triangle 58">
              <a:extLst>
                <a:ext uri="{FF2B5EF4-FFF2-40B4-BE49-F238E27FC236}">
                  <a16:creationId xmlns:a16="http://schemas.microsoft.com/office/drawing/2014/main" id="{6FE9651B-7A35-7749-BE7E-781E30218BDE}"/>
                </a:ext>
              </a:extLst>
            </p:cNvPr>
            <p:cNvSpPr/>
            <p:nvPr/>
          </p:nvSpPr>
          <p:spPr>
            <a:xfrm>
              <a:off x="9964277" y="399319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4" name="Isosceles Triangle 58">
              <a:extLst>
                <a:ext uri="{FF2B5EF4-FFF2-40B4-BE49-F238E27FC236}">
                  <a16:creationId xmlns:a16="http://schemas.microsoft.com/office/drawing/2014/main" id="{A348F2B6-C484-1140-9675-E1451440D286}"/>
                </a:ext>
              </a:extLst>
            </p:cNvPr>
            <p:cNvSpPr/>
            <p:nvPr/>
          </p:nvSpPr>
          <p:spPr>
            <a:xfrm>
              <a:off x="9634512" y="419959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5" name="Isosceles Triangle 58">
              <a:extLst>
                <a:ext uri="{FF2B5EF4-FFF2-40B4-BE49-F238E27FC236}">
                  <a16:creationId xmlns:a16="http://schemas.microsoft.com/office/drawing/2014/main" id="{875B6765-74D9-3A42-822F-44C6B63ED107}"/>
                </a:ext>
              </a:extLst>
            </p:cNvPr>
            <p:cNvSpPr/>
            <p:nvPr/>
          </p:nvSpPr>
          <p:spPr>
            <a:xfrm>
              <a:off x="9391341" y="462387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6" name="Isosceles Triangle 58">
              <a:extLst>
                <a:ext uri="{FF2B5EF4-FFF2-40B4-BE49-F238E27FC236}">
                  <a16:creationId xmlns:a16="http://schemas.microsoft.com/office/drawing/2014/main" id="{88042F75-7B6F-AE4C-878E-9BFF5C72C18E}"/>
                </a:ext>
              </a:extLst>
            </p:cNvPr>
            <p:cNvSpPr/>
            <p:nvPr/>
          </p:nvSpPr>
          <p:spPr>
            <a:xfrm>
              <a:off x="9442936" y="5130943"/>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7" name="Isosceles Triangle 58">
              <a:extLst>
                <a:ext uri="{FF2B5EF4-FFF2-40B4-BE49-F238E27FC236}">
                  <a16:creationId xmlns:a16="http://schemas.microsoft.com/office/drawing/2014/main" id="{7D061EE8-B34D-2B41-AC9C-8A1C90EDBA1C}"/>
                </a:ext>
              </a:extLst>
            </p:cNvPr>
            <p:cNvSpPr/>
            <p:nvPr/>
          </p:nvSpPr>
          <p:spPr>
            <a:xfrm>
              <a:off x="9748240" y="4865742"/>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8" name="Isosceles Triangle 58">
              <a:extLst>
                <a:ext uri="{FF2B5EF4-FFF2-40B4-BE49-F238E27FC236}">
                  <a16:creationId xmlns:a16="http://schemas.microsoft.com/office/drawing/2014/main" id="{A7FAD4D4-ADEF-834D-8193-80695FB9E924}"/>
                </a:ext>
              </a:extLst>
            </p:cNvPr>
            <p:cNvSpPr/>
            <p:nvPr/>
          </p:nvSpPr>
          <p:spPr>
            <a:xfrm>
              <a:off x="8425941" y="5140612"/>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19" name="Isosceles Triangle 58">
              <a:extLst>
                <a:ext uri="{FF2B5EF4-FFF2-40B4-BE49-F238E27FC236}">
                  <a16:creationId xmlns:a16="http://schemas.microsoft.com/office/drawing/2014/main" id="{6F9D6193-A026-0C44-AF41-4E757207A2ED}"/>
                </a:ext>
              </a:extLst>
            </p:cNvPr>
            <p:cNvSpPr/>
            <p:nvPr/>
          </p:nvSpPr>
          <p:spPr>
            <a:xfrm>
              <a:off x="9354677" y="399978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0" name="Isosceles Triangle 58">
              <a:extLst>
                <a:ext uri="{FF2B5EF4-FFF2-40B4-BE49-F238E27FC236}">
                  <a16:creationId xmlns:a16="http://schemas.microsoft.com/office/drawing/2014/main" id="{29536371-8EF9-7E4B-8285-819061F04DC3}"/>
                </a:ext>
              </a:extLst>
            </p:cNvPr>
            <p:cNvSpPr/>
            <p:nvPr/>
          </p:nvSpPr>
          <p:spPr>
            <a:xfrm>
              <a:off x="8125553" y="552585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1" name="Isosceles Triangle 58">
              <a:extLst>
                <a:ext uri="{FF2B5EF4-FFF2-40B4-BE49-F238E27FC236}">
                  <a16:creationId xmlns:a16="http://schemas.microsoft.com/office/drawing/2014/main" id="{A5332829-9B6D-3B4A-8659-A414423B5B44}"/>
                </a:ext>
              </a:extLst>
            </p:cNvPr>
            <p:cNvSpPr/>
            <p:nvPr/>
          </p:nvSpPr>
          <p:spPr>
            <a:xfrm>
              <a:off x="8705072" y="526992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2" name="Isosceles Triangle 58">
              <a:extLst>
                <a:ext uri="{FF2B5EF4-FFF2-40B4-BE49-F238E27FC236}">
                  <a16:creationId xmlns:a16="http://schemas.microsoft.com/office/drawing/2014/main" id="{56BA5D43-4B94-D349-9AC9-3F04BA9CA460}"/>
                </a:ext>
              </a:extLst>
            </p:cNvPr>
            <p:cNvSpPr/>
            <p:nvPr/>
          </p:nvSpPr>
          <p:spPr>
            <a:xfrm>
              <a:off x="9886780" y="516192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3" name="Isosceles Triangle 58">
              <a:extLst>
                <a:ext uri="{FF2B5EF4-FFF2-40B4-BE49-F238E27FC236}">
                  <a16:creationId xmlns:a16="http://schemas.microsoft.com/office/drawing/2014/main" id="{F694B8E5-D6FA-584D-80D6-C00F82F072F3}"/>
                </a:ext>
              </a:extLst>
            </p:cNvPr>
            <p:cNvSpPr/>
            <p:nvPr/>
          </p:nvSpPr>
          <p:spPr>
            <a:xfrm>
              <a:off x="9886780" y="452346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4" name="Isosceles Triangle 58">
              <a:extLst>
                <a:ext uri="{FF2B5EF4-FFF2-40B4-BE49-F238E27FC236}">
                  <a16:creationId xmlns:a16="http://schemas.microsoft.com/office/drawing/2014/main" id="{3ACB1002-8D47-144B-8877-27A433CB1E54}"/>
                </a:ext>
              </a:extLst>
            </p:cNvPr>
            <p:cNvSpPr/>
            <p:nvPr/>
          </p:nvSpPr>
          <p:spPr>
            <a:xfrm>
              <a:off x="10109464" y="477895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5" name="Isosceles Triangle 58">
              <a:extLst>
                <a:ext uri="{FF2B5EF4-FFF2-40B4-BE49-F238E27FC236}">
                  <a16:creationId xmlns:a16="http://schemas.microsoft.com/office/drawing/2014/main" id="{D2514A31-6549-4E48-BC58-5E671B97CAA7}"/>
                </a:ext>
              </a:extLst>
            </p:cNvPr>
            <p:cNvSpPr/>
            <p:nvPr/>
          </p:nvSpPr>
          <p:spPr>
            <a:xfrm>
              <a:off x="7865788" y="5753068"/>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6" name="Isosceles Triangle 58">
              <a:extLst>
                <a:ext uri="{FF2B5EF4-FFF2-40B4-BE49-F238E27FC236}">
                  <a16:creationId xmlns:a16="http://schemas.microsoft.com/office/drawing/2014/main" id="{733F36BE-D744-A04D-98DD-948C8B264836}"/>
                </a:ext>
              </a:extLst>
            </p:cNvPr>
            <p:cNvSpPr/>
            <p:nvPr/>
          </p:nvSpPr>
          <p:spPr>
            <a:xfrm>
              <a:off x="8533941" y="5742664"/>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7" name="Isosceles Triangle 58">
              <a:extLst>
                <a:ext uri="{FF2B5EF4-FFF2-40B4-BE49-F238E27FC236}">
                  <a16:creationId xmlns:a16="http://schemas.microsoft.com/office/drawing/2014/main" id="{270D373D-7B61-9749-BFBA-A61B674E4716}"/>
                </a:ext>
              </a:extLst>
            </p:cNvPr>
            <p:cNvSpPr/>
            <p:nvPr/>
          </p:nvSpPr>
          <p:spPr>
            <a:xfrm>
              <a:off x="8263941" y="590171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8" name="Isosceles Triangle 58">
              <a:extLst>
                <a:ext uri="{FF2B5EF4-FFF2-40B4-BE49-F238E27FC236}">
                  <a16:creationId xmlns:a16="http://schemas.microsoft.com/office/drawing/2014/main" id="{F33FCBEC-7790-A146-9903-06EAD316D771}"/>
                </a:ext>
              </a:extLst>
            </p:cNvPr>
            <p:cNvSpPr/>
            <p:nvPr/>
          </p:nvSpPr>
          <p:spPr>
            <a:xfrm>
              <a:off x="8923650" y="559054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29" name="Isosceles Triangle 58">
              <a:extLst>
                <a:ext uri="{FF2B5EF4-FFF2-40B4-BE49-F238E27FC236}">
                  <a16:creationId xmlns:a16="http://schemas.microsoft.com/office/drawing/2014/main" id="{2BF302FE-B9BE-214C-B1D5-221152787BF3}"/>
                </a:ext>
              </a:extLst>
            </p:cNvPr>
            <p:cNvSpPr/>
            <p:nvPr/>
          </p:nvSpPr>
          <p:spPr>
            <a:xfrm>
              <a:off x="8903485" y="583392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0" name="Isosceles Triangle 58">
              <a:extLst>
                <a:ext uri="{FF2B5EF4-FFF2-40B4-BE49-F238E27FC236}">
                  <a16:creationId xmlns:a16="http://schemas.microsoft.com/office/drawing/2014/main" id="{BA41FE92-B8BF-B44D-B71C-CA191BDB6282}"/>
                </a:ext>
              </a:extLst>
            </p:cNvPr>
            <p:cNvSpPr/>
            <p:nvPr/>
          </p:nvSpPr>
          <p:spPr>
            <a:xfrm>
              <a:off x="9333670" y="555988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1" name="Isosceles Triangle 58">
              <a:extLst>
                <a:ext uri="{FF2B5EF4-FFF2-40B4-BE49-F238E27FC236}">
                  <a16:creationId xmlns:a16="http://schemas.microsoft.com/office/drawing/2014/main" id="{D594A77B-CA1A-3E40-A9D3-DACDCB987462}"/>
                </a:ext>
              </a:extLst>
            </p:cNvPr>
            <p:cNvSpPr/>
            <p:nvPr/>
          </p:nvSpPr>
          <p:spPr>
            <a:xfrm>
              <a:off x="9623080" y="5404289"/>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2" name="Isosceles Triangle 58">
              <a:extLst>
                <a:ext uri="{FF2B5EF4-FFF2-40B4-BE49-F238E27FC236}">
                  <a16:creationId xmlns:a16="http://schemas.microsoft.com/office/drawing/2014/main" id="{90EEE130-01F0-2E41-8A88-A4D2B73040E3}"/>
                </a:ext>
              </a:extLst>
            </p:cNvPr>
            <p:cNvSpPr/>
            <p:nvPr/>
          </p:nvSpPr>
          <p:spPr>
            <a:xfrm>
              <a:off x="9550936" y="594192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3" name="Isosceles Triangle 58">
              <a:extLst>
                <a:ext uri="{FF2B5EF4-FFF2-40B4-BE49-F238E27FC236}">
                  <a16:creationId xmlns:a16="http://schemas.microsoft.com/office/drawing/2014/main" id="{AA7ADBFD-BF5D-0140-BD7A-C036E8B43C53}"/>
                </a:ext>
              </a:extLst>
            </p:cNvPr>
            <p:cNvSpPr/>
            <p:nvPr/>
          </p:nvSpPr>
          <p:spPr>
            <a:xfrm>
              <a:off x="9943699" y="5496550"/>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4" name="Isosceles Triangle 58">
              <a:extLst>
                <a:ext uri="{FF2B5EF4-FFF2-40B4-BE49-F238E27FC236}">
                  <a16:creationId xmlns:a16="http://schemas.microsoft.com/office/drawing/2014/main" id="{3EF47183-A286-1C4B-9732-987EF21223B1}"/>
                </a:ext>
              </a:extLst>
            </p:cNvPr>
            <p:cNvSpPr/>
            <p:nvPr/>
          </p:nvSpPr>
          <p:spPr>
            <a:xfrm>
              <a:off x="9175243" y="5876956"/>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5" name="Isosceles Triangle 58">
              <a:extLst>
                <a:ext uri="{FF2B5EF4-FFF2-40B4-BE49-F238E27FC236}">
                  <a16:creationId xmlns:a16="http://schemas.microsoft.com/office/drawing/2014/main" id="{5F711100-4D47-1C44-877E-92575D63ADEC}"/>
                </a:ext>
              </a:extLst>
            </p:cNvPr>
            <p:cNvSpPr/>
            <p:nvPr/>
          </p:nvSpPr>
          <p:spPr>
            <a:xfrm>
              <a:off x="9964277" y="5887921"/>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6" name="Isosceles Triangle 58">
              <a:extLst>
                <a:ext uri="{FF2B5EF4-FFF2-40B4-BE49-F238E27FC236}">
                  <a16:creationId xmlns:a16="http://schemas.microsoft.com/office/drawing/2014/main" id="{F48450B3-AF9E-B24B-AF6C-49771C7A13E9}"/>
                </a:ext>
              </a:extLst>
            </p:cNvPr>
            <p:cNvSpPr/>
            <p:nvPr/>
          </p:nvSpPr>
          <p:spPr>
            <a:xfrm>
              <a:off x="8473843" y="5498635"/>
              <a:ext cx="108000" cy="108000"/>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7" name="Oval 53">
              <a:extLst>
                <a:ext uri="{FF2B5EF4-FFF2-40B4-BE49-F238E27FC236}">
                  <a16:creationId xmlns:a16="http://schemas.microsoft.com/office/drawing/2014/main" id="{07847EED-45DF-FE4F-AC5A-0BEEC7BD6301}"/>
                </a:ext>
              </a:extLst>
            </p:cNvPr>
            <p:cNvSpPr/>
            <p:nvPr/>
          </p:nvSpPr>
          <p:spPr>
            <a:xfrm>
              <a:off x="9531943" y="4444584"/>
              <a:ext cx="108000" cy="1080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38" name="자유형: 도형 116">
              <a:extLst>
                <a:ext uri="{FF2B5EF4-FFF2-40B4-BE49-F238E27FC236}">
                  <a16:creationId xmlns:a16="http://schemas.microsoft.com/office/drawing/2014/main" id="{F226470B-8817-6C4F-AB7B-222E86FBCC96}"/>
                </a:ext>
              </a:extLst>
            </p:cNvPr>
            <p:cNvSpPr/>
            <p:nvPr/>
          </p:nvSpPr>
          <p:spPr>
            <a:xfrm>
              <a:off x="7472887" y="3334956"/>
              <a:ext cx="2776351" cy="2793846"/>
            </a:xfrm>
            <a:custGeom>
              <a:avLst/>
              <a:gdLst>
                <a:gd name="connsiteX0" fmla="*/ 0 w 2826327"/>
                <a:gd name="connsiteY0" fmla="*/ 2759034 h 2759034"/>
                <a:gd name="connsiteX1" fmla="*/ 55418 w 2826327"/>
                <a:gd name="connsiteY1" fmla="*/ 2751117 h 2759034"/>
                <a:gd name="connsiteX2" fmla="*/ 95002 w 2826327"/>
                <a:gd name="connsiteY2" fmla="*/ 2731325 h 2759034"/>
                <a:gd name="connsiteX3" fmla="*/ 126670 w 2826327"/>
                <a:gd name="connsiteY3" fmla="*/ 2711532 h 2759034"/>
                <a:gd name="connsiteX4" fmla="*/ 142504 w 2826327"/>
                <a:gd name="connsiteY4" fmla="*/ 2703615 h 2759034"/>
                <a:gd name="connsiteX5" fmla="*/ 154379 w 2826327"/>
                <a:gd name="connsiteY5" fmla="*/ 2695699 h 2759034"/>
                <a:gd name="connsiteX6" fmla="*/ 178130 w 2826327"/>
                <a:gd name="connsiteY6" fmla="*/ 2687782 h 2759034"/>
                <a:gd name="connsiteX7" fmla="*/ 193963 w 2826327"/>
                <a:gd name="connsiteY7" fmla="*/ 2675906 h 2759034"/>
                <a:gd name="connsiteX8" fmla="*/ 205839 w 2826327"/>
                <a:gd name="connsiteY8" fmla="*/ 2671948 h 2759034"/>
                <a:gd name="connsiteX9" fmla="*/ 229589 w 2826327"/>
                <a:gd name="connsiteY9" fmla="*/ 2648197 h 2759034"/>
                <a:gd name="connsiteX10" fmla="*/ 241465 w 2826327"/>
                <a:gd name="connsiteY10" fmla="*/ 2636322 h 2759034"/>
                <a:gd name="connsiteX11" fmla="*/ 253340 w 2826327"/>
                <a:gd name="connsiteY11" fmla="*/ 2624447 h 2759034"/>
                <a:gd name="connsiteX12" fmla="*/ 269174 w 2826327"/>
                <a:gd name="connsiteY12" fmla="*/ 2600696 h 2759034"/>
                <a:gd name="connsiteX13" fmla="*/ 277091 w 2826327"/>
                <a:gd name="connsiteY13" fmla="*/ 2588821 h 2759034"/>
                <a:gd name="connsiteX14" fmla="*/ 288966 w 2826327"/>
                <a:gd name="connsiteY14" fmla="*/ 2576945 h 2759034"/>
                <a:gd name="connsiteX15" fmla="*/ 308758 w 2826327"/>
                <a:gd name="connsiteY15" fmla="*/ 2541319 h 2759034"/>
                <a:gd name="connsiteX16" fmla="*/ 316675 w 2826327"/>
                <a:gd name="connsiteY16" fmla="*/ 2525486 h 2759034"/>
                <a:gd name="connsiteX17" fmla="*/ 320634 w 2826327"/>
                <a:gd name="connsiteY17" fmla="*/ 2513610 h 2759034"/>
                <a:gd name="connsiteX18" fmla="*/ 328550 w 2826327"/>
                <a:gd name="connsiteY18" fmla="*/ 2501735 h 2759034"/>
                <a:gd name="connsiteX19" fmla="*/ 336467 w 2826327"/>
                <a:gd name="connsiteY19" fmla="*/ 2477984 h 2759034"/>
                <a:gd name="connsiteX20" fmla="*/ 348343 w 2826327"/>
                <a:gd name="connsiteY20" fmla="*/ 2454234 h 2759034"/>
                <a:gd name="connsiteX21" fmla="*/ 360218 w 2826327"/>
                <a:gd name="connsiteY21" fmla="*/ 2430483 h 2759034"/>
                <a:gd name="connsiteX22" fmla="*/ 372093 w 2826327"/>
                <a:gd name="connsiteY22" fmla="*/ 2402774 h 2759034"/>
                <a:gd name="connsiteX23" fmla="*/ 380010 w 2826327"/>
                <a:gd name="connsiteY23" fmla="*/ 2390899 h 2759034"/>
                <a:gd name="connsiteX24" fmla="*/ 383969 w 2826327"/>
                <a:gd name="connsiteY24" fmla="*/ 2379023 h 2759034"/>
                <a:gd name="connsiteX25" fmla="*/ 411678 w 2826327"/>
                <a:gd name="connsiteY25" fmla="*/ 2327564 h 2759034"/>
                <a:gd name="connsiteX26" fmla="*/ 415636 w 2826327"/>
                <a:gd name="connsiteY26" fmla="*/ 2315688 h 2759034"/>
                <a:gd name="connsiteX27" fmla="*/ 423553 w 2826327"/>
                <a:gd name="connsiteY27" fmla="*/ 2303813 h 2759034"/>
                <a:gd name="connsiteX28" fmla="*/ 427511 w 2826327"/>
                <a:gd name="connsiteY28" fmla="*/ 2287979 h 2759034"/>
                <a:gd name="connsiteX29" fmla="*/ 439387 w 2826327"/>
                <a:gd name="connsiteY29" fmla="*/ 2268187 h 2759034"/>
                <a:gd name="connsiteX30" fmla="*/ 455221 w 2826327"/>
                <a:gd name="connsiteY30" fmla="*/ 2232561 h 2759034"/>
                <a:gd name="connsiteX31" fmla="*/ 467096 w 2826327"/>
                <a:gd name="connsiteY31" fmla="*/ 2208810 h 2759034"/>
                <a:gd name="connsiteX32" fmla="*/ 471054 w 2826327"/>
                <a:gd name="connsiteY32" fmla="*/ 2196935 h 2759034"/>
                <a:gd name="connsiteX33" fmla="*/ 478971 w 2826327"/>
                <a:gd name="connsiteY33" fmla="*/ 2185060 h 2759034"/>
                <a:gd name="connsiteX34" fmla="*/ 482930 w 2826327"/>
                <a:gd name="connsiteY34" fmla="*/ 2173184 h 2759034"/>
                <a:gd name="connsiteX35" fmla="*/ 490847 w 2826327"/>
                <a:gd name="connsiteY35" fmla="*/ 2157351 h 2759034"/>
                <a:gd name="connsiteX36" fmla="*/ 498763 w 2826327"/>
                <a:gd name="connsiteY36" fmla="*/ 2129641 h 2759034"/>
                <a:gd name="connsiteX37" fmla="*/ 518556 w 2826327"/>
                <a:gd name="connsiteY37" fmla="*/ 2105891 h 2759034"/>
                <a:gd name="connsiteX38" fmla="*/ 538348 w 2826327"/>
                <a:gd name="connsiteY38" fmla="*/ 2066306 h 2759034"/>
                <a:gd name="connsiteX39" fmla="*/ 546265 w 2826327"/>
                <a:gd name="connsiteY39" fmla="*/ 2042556 h 2759034"/>
                <a:gd name="connsiteX40" fmla="*/ 566057 w 2826327"/>
                <a:gd name="connsiteY40" fmla="*/ 2014847 h 2759034"/>
                <a:gd name="connsiteX41" fmla="*/ 581891 w 2826327"/>
                <a:gd name="connsiteY41" fmla="*/ 1991096 h 2759034"/>
                <a:gd name="connsiteX42" fmla="*/ 601683 w 2826327"/>
                <a:gd name="connsiteY42" fmla="*/ 1963387 h 2759034"/>
                <a:gd name="connsiteX43" fmla="*/ 613558 w 2826327"/>
                <a:gd name="connsiteY43" fmla="*/ 1951512 h 2759034"/>
                <a:gd name="connsiteX44" fmla="*/ 637309 w 2826327"/>
                <a:gd name="connsiteY44" fmla="*/ 1919844 h 2759034"/>
                <a:gd name="connsiteX45" fmla="*/ 700644 w 2826327"/>
                <a:gd name="connsiteY45" fmla="*/ 1856509 h 2759034"/>
                <a:gd name="connsiteX46" fmla="*/ 712519 w 2826327"/>
                <a:gd name="connsiteY46" fmla="*/ 1844634 h 2759034"/>
                <a:gd name="connsiteX47" fmla="*/ 724395 w 2826327"/>
                <a:gd name="connsiteY47" fmla="*/ 1832758 h 2759034"/>
                <a:gd name="connsiteX48" fmla="*/ 748145 w 2826327"/>
                <a:gd name="connsiteY48" fmla="*/ 1816925 h 2759034"/>
                <a:gd name="connsiteX49" fmla="*/ 775854 w 2826327"/>
                <a:gd name="connsiteY49" fmla="*/ 1801091 h 2759034"/>
                <a:gd name="connsiteX50" fmla="*/ 815439 w 2826327"/>
                <a:gd name="connsiteY50" fmla="*/ 1793174 h 2759034"/>
                <a:gd name="connsiteX51" fmla="*/ 858982 w 2826327"/>
                <a:gd name="connsiteY51" fmla="*/ 1785257 h 2759034"/>
                <a:gd name="connsiteX52" fmla="*/ 1025236 w 2826327"/>
                <a:gd name="connsiteY52" fmla="*/ 1789215 h 2759034"/>
                <a:gd name="connsiteX53" fmla="*/ 1068779 w 2826327"/>
                <a:gd name="connsiteY53" fmla="*/ 1801091 h 2759034"/>
                <a:gd name="connsiteX54" fmla="*/ 1096488 w 2826327"/>
                <a:gd name="connsiteY54" fmla="*/ 1805049 h 2759034"/>
                <a:gd name="connsiteX55" fmla="*/ 1108363 w 2826327"/>
                <a:gd name="connsiteY55" fmla="*/ 1809008 h 2759034"/>
                <a:gd name="connsiteX56" fmla="*/ 1159823 w 2826327"/>
                <a:gd name="connsiteY56" fmla="*/ 1816925 h 2759034"/>
                <a:gd name="connsiteX57" fmla="*/ 1179615 w 2826327"/>
                <a:gd name="connsiteY57" fmla="*/ 1820883 h 2759034"/>
                <a:gd name="connsiteX58" fmla="*/ 1211283 w 2826327"/>
                <a:gd name="connsiteY58" fmla="*/ 1836717 h 2759034"/>
                <a:gd name="connsiteX59" fmla="*/ 1227117 w 2826327"/>
                <a:gd name="connsiteY59" fmla="*/ 1844634 h 2759034"/>
                <a:gd name="connsiteX60" fmla="*/ 1266701 w 2826327"/>
                <a:gd name="connsiteY60" fmla="*/ 1864426 h 2759034"/>
                <a:gd name="connsiteX61" fmla="*/ 1282535 w 2826327"/>
                <a:gd name="connsiteY61" fmla="*/ 1876301 h 2759034"/>
                <a:gd name="connsiteX62" fmla="*/ 1314202 w 2826327"/>
                <a:gd name="connsiteY62" fmla="*/ 1884218 h 2759034"/>
                <a:gd name="connsiteX63" fmla="*/ 1341911 w 2826327"/>
                <a:gd name="connsiteY63" fmla="*/ 1900052 h 2759034"/>
                <a:gd name="connsiteX64" fmla="*/ 1381496 w 2826327"/>
                <a:gd name="connsiteY64" fmla="*/ 1919844 h 2759034"/>
                <a:gd name="connsiteX65" fmla="*/ 1401288 w 2826327"/>
                <a:gd name="connsiteY65" fmla="*/ 1923802 h 2759034"/>
                <a:gd name="connsiteX66" fmla="*/ 1444831 w 2826327"/>
                <a:gd name="connsiteY66" fmla="*/ 1939636 h 2759034"/>
                <a:gd name="connsiteX67" fmla="*/ 1468582 w 2826327"/>
                <a:gd name="connsiteY67" fmla="*/ 1947553 h 2759034"/>
                <a:gd name="connsiteX68" fmla="*/ 1492332 w 2826327"/>
                <a:gd name="connsiteY68" fmla="*/ 1943595 h 2759034"/>
                <a:gd name="connsiteX69" fmla="*/ 1516083 w 2826327"/>
                <a:gd name="connsiteY69" fmla="*/ 1935678 h 2759034"/>
                <a:gd name="connsiteX70" fmla="*/ 1527958 w 2826327"/>
                <a:gd name="connsiteY70" fmla="*/ 1931719 h 2759034"/>
                <a:gd name="connsiteX71" fmla="*/ 1622961 w 2826327"/>
                <a:gd name="connsiteY71" fmla="*/ 1927761 h 2759034"/>
                <a:gd name="connsiteX72" fmla="*/ 1658587 w 2826327"/>
                <a:gd name="connsiteY72" fmla="*/ 1923802 h 2759034"/>
                <a:gd name="connsiteX73" fmla="*/ 1682337 w 2826327"/>
                <a:gd name="connsiteY73" fmla="*/ 1915886 h 2759034"/>
                <a:gd name="connsiteX74" fmla="*/ 1706088 w 2826327"/>
                <a:gd name="connsiteY74" fmla="*/ 1904010 h 2759034"/>
                <a:gd name="connsiteX75" fmla="*/ 1729839 w 2826327"/>
                <a:gd name="connsiteY75" fmla="*/ 1892135 h 2759034"/>
                <a:gd name="connsiteX76" fmla="*/ 1745672 w 2826327"/>
                <a:gd name="connsiteY76" fmla="*/ 1880260 h 2759034"/>
                <a:gd name="connsiteX77" fmla="*/ 1777340 w 2826327"/>
                <a:gd name="connsiteY77" fmla="*/ 1864426 h 2759034"/>
                <a:gd name="connsiteX78" fmla="*/ 1797132 w 2826327"/>
                <a:gd name="connsiteY78" fmla="*/ 1840675 h 2759034"/>
                <a:gd name="connsiteX79" fmla="*/ 1809008 w 2826327"/>
                <a:gd name="connsiteY79" fmla="*/ 1832758 h 2759034"/>
                <a:gd name="connsiteX80" fmla="*/ 1832758 w 2826327"/>
                <a:gd name="connsiteY80" fmla="*/ 1809008 h 2759034"/>
                <a:gd name="connsiteX81" fmla="*/ 1836717 w 2826327"/>
                <a:gd name="connsiteY81" fmla="*/ 1797132 h 2759034"/>
                <a:gd name="connsiteX82" fmla="*/ 1864426 w 2826327"/>
                <a:gd name="connsiteY82" fmla="*/ 1765465 h 2759034"/>
                <a:gd name="connsiteX83" fmla="*/ 1868384 w 2826327"/>
                <a:gd name="connsiteY83" fmla="*/ 1753589 h 2759034"/>
                <a:gd name="connsiteX84" fmla="*/ 1896093 w 2826327"/>
                <a:gd name="connsiteY84" fmla="*/ 1717964 h 2759034"/>
                <a:gd name="connsiteX85" fmla="*/ 1919844 w 2826327"/>
                <a:gd name="connsiteY85" fmla="*/ 1678379 h 2759034"/>
                <a:gd name="connsiteX86" fmla="*/ 1931719 w 2826327"/>
                <a:gd name="connsiteY86" fmla="*/ 1650670 h 2759034"/>
                <a:gd name="connsiteX87" fmla="*/ 1935678 w 2826327"/>
                <a:gd name="connsiteY87" fmla="*/ 1638795 h 2759034"/>
                <a:gd name="connsiteX88" fmla="*/ 1955470 w 2826327"/>
                <a:gd name="connsiteY88" fmla="*/ 1595252 h 2759034"/>
                <a:gd name="connsiteX89" fmla="*/ 1959428 w 2826327"/>
                <a:gd name="connsiteY89" fmla="*/ 1575460 h 2759034"/>
                <a:gd name="connsiteX90" fmla="*/ 1975262 w 2826327"/>
                <a:gd name="connsiteY90" fmla="*/ 1524000 h 2759034"/>
                <a:gd name="connsiteX91" fmla="*/ 1983179 w 2826327"/>
                <a:gd name="connsiteY91" fmla="*/ 1488374 h 2759034"/>
                <a:gd name="connsiteX92" fmla="*/ 1983179 w 2826327"/>
                <a:gd name="connsiteY92" fmla="*/ 1330036 h 2759034"/>
                <a:gd name="connsiteX93" fmla="*/ 1979221 w 2826327"/>
                <a:gd name="connsiteY93" fmla="*/ 1302327 h 2759034"/>
                <a:gd name="connsiteX94" fmla="*/ 1959428 w 2826327"/>
                <a:gd name="connsiteY94" fmla="*/ 1270660 h 2759034"/>
                <a:gd name="connsiteX95" fmla="*/ 1955470 w 2826327"/>
                <a:gd name="connsiteY95" fmla="*/ 1258784 h 2759034"/>
                <a:gd name="connsiteX96" fmla="*/ 1931719 w 2826327"/>
                <a:gd name="connsiteY96" fmla="*/ 1231075 h 2759034"/>
                <a:gd name="connsiteX97" fmla="*/ 1923802 w 2826327"/>
                <a:gd name="connsiteY97" fmla="*/ 1219200 h 2759034"/>
                <a:gd name="connsiteX98" fmla="*/ 1876301 w 2826327"/>
                <a:gd name="connsiteY98" fmla="*/ 1179615 h 2759034"/>
                <a:gd name="connsiteX99" fmla="*/ 1864426 w 2826327"/>
                <a:gd name="connsiteY99" fmla="*/ 1155865 h 2759034"/>
                <a:gd name="connsiteX100" fmla="*/ 1852550 w 2826327"/>
                <a:gd name="connsiteY100" fmla="*/ 1143989 h 2759034"/>
                <a:gd name="connsiteX101" fmla="*/ 1832758 w 2826327"/>
                <a:gd name="connsiteY101" fmla="*/ 1116280 h 2759034"/>
                <a:gd name="connsiteX102" fmla="*/ 1820883 w 2826327"/>
                <a:gd name="connsiteY102" fmla="*/ 1096488 h 2759034"/>
                <a:gd name="connsiteX103" fmla="*/ 1801091 w 2826327"/>
                <a:gd name="connsiteY103" fmla="*/ 1068779 h 2759034"/>
                <a:gd name="connsiteX104" fmla="*/ 1797132 w 2826327"/>
                <a:gd name="connsiteY104" fmla="*/ 1056904 h 2759034"/>
                <a:gd name="connsiteX105" fmla="*/ 1777340 w 2826327"/>
                <a:gd name="connsiteY105" fmla="*/ 1025236 h 2759034"/>
                <a:gd name="connsiteX106" fmla="*/ 1769423 w 2826327"/>
                <a:gd name="connsiteY106" fmla="*/ 1005444 h 2759034"/>
                <a:gd name="connsiteX107" fmla="*/ 1753589 w 2826327"/>
                <a:gd name="connsiteY107" fmla="*/ 977735 h 2759034"/>
                <a:gd name="connsiteX108" fmla="*/ 1741714 w 2826327"/>
                <a:gd name="connsiteY108" fmla="*/ 934192 h 2759034"/>
                <a:gd name="connsiteX109" fmla="*/ 1729839 w 2826327"/>
                <a:gd name="connsiteY109" fmla="*/ 890649 h 2759034"/>
                <a:gd name="connsiteX110" fmla="*/ 1725880 w 2826327"/>
                <a:gd name="connsiteY110" fmla="*/ 858982 h 2759034"/>
                <a:gd name="connsiteX111" fmla="*/ 1729839 w 2826327"/>
                <a:gd name="connsiteY111" fmla="*/ 771896 h 2759034"/>
                <a:gd name="connsiteX112" fmla="*/ 1741714 w 2826327"/>
                <a:gd name="connsiteY112" fmla="*/ 708561 h 2759034"/>
                <a:gd name="connsiteX113" fmla="*/ 1745672 w 2826327"/>
                <a:gd name="connsiteY113" fmla="*/ 680852 h 2759034"/>
                <a:gd name="connsiteX114" fmla="*/ 1753589 w 2826327"/>
                <a:gd name="connsiteY114" fmla="*/ 645226 h 2759034"/>
                <a:gd name="connsiteX115" fmla="*/ 1761506 w 2826327"/>
                <a:gd name="connsiteY115" fmla="*/ 633351 h 2759034"/>
                <a:gd name="connsiteX116" fmla="*/ 1773382 w 2826327"/>
                <a:gd name="connsiteY116" fmla="*/ 597725 h 2759034"/>
                <a:gd name="connsiteX117" fmla="*/ 1785257 w 2826327"/>
                <a:gd name="connsiteY117" fmla="*/ 566057 h 2759034"/>
                <a:gd name="connsiteX118" fmla="*/ 1789215 w 2826327"/>
                <a:gd name="connsiteY118" fmla="*/ 554182 h 2759034"/>
                <a:gd name="connsiteX119" fmla="*/ 1797132 w 2826327"/>
                <a:gd name="connsiteY119" fmla="*/ 542306 h 2759034"/>
                <a:gd name="connsiteX120" fmla="*/ 1805049 w 2826327"/>
                <a:gd name="connsiteY120" fmla="*/ 526473 h 2759034"/>
                <a:gd name="connsiteX121" fmla="*/ 1809008 w 2826327"/>
                <a:gd name="connsiteY121" fmla="*/ 514597 h 2759034"/>
                <a:gd name="connsiteX122" fmla="*/ 1828800 w 2826327"/>
                <a:gd name="connsiteY122" fmla="*/ 490847 h 2759034"/>
                <a:gd name="connsiteX123" fmla="*/ 1844634 w 2826327"/>
                <a:gd name="connsiteY123" fmla="*/ 463138 h 2759034"/>
                <a:gd name="connsiteX124" fmla="*/ 1868384 w 2826327"/>
                <a:gd name="connsiteY124" fmla="*/ 443345 h 2759034"/>
                <a:gd name="connsiteX125" fmla="*/ 1888176 w 2826327"/>
                <a:gd name="connsiteY125" fmla="*/ 419595 h 2759034"/>
                <a:gd name="connsiteX126" fmla="*/ 1904010 w 2826327"/>
                <a:gd name="connsiteY126" fmla="*/ 411678 h 2759034"/>
                <a:gd name="connsiteX127" fmla="*/ 1927761 w 2826327"/>
                <a:gd name="connsiteY127" fmla="*/ 395844 h 2759034"/>
                <a:gd name="connsiteX128" fmla="*/ 1939636 w 2826327"/>
                <a:gd name="connsiteY128" fmla="*/ 387927 h 2759034"/>
                <a:gd name="connsiteX129" fmla="*/ 1955470 w 2826327"/>
                <a:gd name="connsiteY129" fmla="*/ 376052 h 2759034"/>
                <a:gd name="connsiteX130" fmla="*/ 1967345 w 2826327"/>
                <a:gd name="connsiteY130" fmla="*/ 372093 h 2759034"/>
                <a:gd name="connsiteX131" fmla="*/ 1987137 w 2826327"/>
                <a:gd name="connsiteY131" fmla="*/ 360218 h 2759034"/>
                <a:gd name="connsiteX132" fmla="*/ 2010888 w 2826327"/>
                <a:gd name="connsiteY132" fmla="*/ 352301 h 2759034"/>
                <a:gd name="connsiteX133" fmla="*/ 2038597 w 2826327"/>
                <a:gd name="connsiteY133" fmla="*/ 336467 h 2759034"/>
                <a:gd name="connsiteX134" fmla="*/ 2086098 w 2826327"/>
                <a:gd name="connsiteY134" fmla="*/ 320634 h 2759034"/>
                <a:gd name="connsiteX135" fmla="*/ 2109849 w 2826327"/>
                <a:gd name="connsiteY135" fmla="*/ 308758 h 2759034"/>
                <a:gd name="connsiteX136" fmla="*/ 2169226 w 2826327"/>
                <a:gd name="connsiteY136" fmla="*/ 277091 h 2759034"/>
                <a:gd name="connsiteX137" fmla="*/ 2196935 w 2826327"/>
                <a:gd name="connsiteY137" fmla="*/ 269174 h 2759034"/>
                <a:gd name="connsiteX138" fmla="*/ 2228602 w 2826327"/>
                <a:gd name="connsiteY138" fmla="*/ 257299 h 2759034"/>
                <a:gd name="connsiteX139" fmla="*/ 2252353 w 2826327"/>
                <a:gd name="connsiteY139" fmla="*/ 245423 h 2759034"/>
                <a:gd name="connsiteX140" fmla="*/ 2299854 w 2826327"/>
                <a:gd name="connsiteY140" fmla="*/ 225631 h 2759034"/>
                <a:gd name="connsiteX141" fmla="*/ 2327563 w 2826327"/>
                <a:gd name="connsiteY141" fmla="*/ 213756 h 2759034"/>
                <a:gd name="connsiteX142" fmla="*/ 2351314 w 2826327"/>
                <a:gd name="connsiteY142" fmla="*/ 205839 h 2759034"/>
                <a:gd name="connsiteX143" fmla="*/ 2363189 w 2826327"/>
                <a:gd name="connsiteY143" fmla="*/ 197922 h 2759034"/>
                <a:gd name="connsiteX144" fmla="*/ 2379023 w 2826327"/>
                <a:gd name="connsiteY144" fmla="*/ 186047 h 2759034"/>
                <a:gd name="connsiteX145" fmla="*/ 2406732 w 2826327"/>
                <a:gd name="connsiteY145" fmla="*/ 178130 h 2759034"/>
                <a:gd name="connsiteX146" fmla="*/ 2438400 w 2826327"/>
                <a:gd name="connsiteY146" fmla="*/ 162296 h 2759034"/>
                <a:gd name="connsiteX147" fmla="*/ 2450275 w 2826327"/>
                <a:gd name="connsiteY147" fmla="*/ 158338 h 2759034"/>
                <a:gd name="connsiteX148" fmla="*/ 2501735 w 2826327"/>
                <a:gd name="connsiteY148" fmla="*/ 134587 h 2759034"/>
                <a:gd name="connsiteX149" fmla="*/ 2525485 w 2826327"/>
                <a:gd name="connsiteY149" fmla="*/ 126670 h 2759034"/>
                <a:gd name="connsiteX150" fmla="*/ 2584862 w 2826327"/>
                <a:gd name="connsiteY150" fmla="*/ 95002 h 2759034"/>
                <a:gd name="connsiteX151" fmla="*/ 2604654 w 2826327"/>
                <a:gd name="connsiteY151" fmla="*/ 87086 h 2759034"/>
                <a:gd name="connsiteX152" fmla="*/ 2644239 w 2826327"/>
                <a:gd name="connsiteY152" fmla="*/ 71252 h 2759034"/>
                <a:gd name="connsiteX153" fmla="*/ 2656114 w 2826327"/>
                <a:gd name="connsiteY153" fmla="*/ 67293 h 2759034"/>
                <a:gd name="connsiteX154" fmla="*/ 2667989 w 2826327"/>
                <a:gd name="connsiteY154" fmla="*/ 63335 h 2759034"/>
                <a:gd name="connsiteX155" fmla="*/ 2691740 w 2826327"/>
                <a:gd name="connsiteY155" fmla="*/ 47501 h 2759034"/>
                <a:gd name="connsiteX156" fmla="*/ 2719449 w 2826327"/>
                <a:gd name="connsiteY156" fmla="*/ 35626 h 2759034"/>
                <a:gd name="connsiteX157" fmla="*/ 2731324 w 2826327"/>
                <a:gd name="connsiteY157" fmla="*/ 27709 h 2759034"/>
                <a:gd name="connsiteX158" fmla="*/ 2762992 w 2826327"/>
                <a:gd name="connsiteY158" fmla="*/ 19792 h 2759034"/>
                <a:gd name="connsiteX159" fmla="*/ 2814452 w 2826327"/>
                <a:gd name="connsiteY159" fmla="*/ 3958 h 2759034"/>
                <a:gd name="connsiteX160" fmla="*/ 2826327 w 2826327"/>
                <a:gd name="connsiteY160" fmla="*/ 0 h 275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826327" h="2759034">
                  <a:moveTo>
                    <a:pt x="0" y="2759034"/>
                  </a:moveTo>
                  <a:cubicBezTo>
                    <a:pt x="4757" y="2758602"/>
                    <a:pt x="42010" y="2758566"/>
                    <a:pt x="55418" y="2751117"/>
                  </a:cubicBezTo>
                  <a:cubicBezTo>
                    <a:pt x="93978" y="2729695"/>
                    <a:pt x="64059" y="2739060"/>
                    <a:pt x="95002" y="2731325"/>
                  </a:cubicBezTo>
                  <a:cubicBezTo>
                    <a:pt x="105558" y="2724727"/>
                    <a:pt x="115536" y="2717099"/>
                    <a:pt x="126670" y="2711532"/>
                  </a:cubicBezTo>
                  <a:cubicBezTo>
                    <a:pt x="131948" y="2708893"/>
                    <a:pt x="137380" y="2706543"/>
                    <a:pt x="142504" y="2703615"/>
                  </a:cubicBezTo>
                  <a:cubicBezTo>
                    <a:pt x="146634" y="2701255"/>
                    <a:pt x="150032" y="2697631"/>
                    <a:pt x="154379" y="2695699"/>
                  </a:cubicBezTo>
                  <a:cubicBezTo>
                    <a:pt x="162005" y="2692310"/>
                    <a:pt x="178130" y="2687782"/>
                    <a:pt x="178130" y="2687782"/>
                  </a:cubicBezTo>
                  <a:cubicBezTo>
                    <a:pt x="183408" y="2683823"/>
                    <a:pt x="188235" y="2679179"/>
                    <a:pt x="193963" y="2675906"/>
                  </a:cubicBezTo>
                  <a:cubicBezTo>
                    <a:pt x="197586" y="2673836"/>
                    <a:pt x="202545" y="2674510"/>
                    <a:pt x="205839" y="2671948"/>
                  </a:cubicBezTo>
                  <a:cubicBezTo>
                    <a:pt x="214677" y="2665074"/>
                    <a:pt x="221672" y="2656114"/>
                    <a:pt x="229589" y="2648197"/>
                  </a:cubicBezTo>
                  <a:lnTo>
                    <a:pt x="241465" y="2636322"/>
                  </a:lnTo>
                  <a:cubicBezTo>
                    <a:pt x="245423" y="2632364"/>
                    <a:pt x="250235" y="2629105"/>
                    <a:pt x="253340" y="2624447"/>
                  </a:cubicBezTo>
                  <a:lnTo>
                    <a:pt x="269174" y="2600696"/>
                  </a:lnTo>
                  <a:cubicBezTo>
                    <a:pt x="271813" y="2596738"/>
                    <a:pt x="273727" y="2592185"/>
                    <a:pt x="277091" y="2588821"/>
                  </a:cubicBezTo>
                  <a:lnTo>
                    <a:pt x="288966" y="2576945"/>
                  </a:lnTo>
                  <a:cubicBezTo>
                    <a:pt x="299909" y="2544112"/>
                    <a:pt x="281541" y="2595749"/>
                    <a:pt x="308758" y="2541319"/>
                  </a:cubicBezTo>
                  <a:cubicBezTo>
                    <a:pt x="311397" y="2536041"/>
                    <a:pt x="314350" y="2530910"/>
                    <a:pt x="316675" y="2525486"/>
                  </a:cubicBezTo>
                  <a:cubicBezTo>
                    <a:pt x="318319" y="2521651"/>
                    <a:pt x="318768" y="2517342"/>
                    <a:pt x="320634" y="2513610"/>
                  </a:cubicBezTo>
                  <a:cubicBezTo>
                    <a:pt x="322761" y="2509355"/>
                    <a:pt x="326618" y="2506082"/>
                    <a:pt x="328550" y="2501735"/>
                  </a:cubicBezTo>
                  <a:cubicBezTo>
                    <a:pt x="331939" y="2494109"/>
                    <a:pt x="332735" y="2485448"/>
                    <a:pt x="336467" y="2477984"/>
                  </a:cubicBezTo>
                  <a:cubicBezTo>
                    <a:pt x="340426" y="2470067"/>
                    <a:pt x="344748" y="2462322"/>
                    <a:pt x="348343" y="2454234"/>
                  </a:cubicBezTo>
                  <a:cubicBezTo>
                    <a:pt x="359271" y="2429646"/>
                    <a:pt x="343755" y="2455177"/>
                    <a:pt x="360218" y="2430483"/>
                  </a:cubicBezTo>
                  <a:cubicBezTo>
                    <a:pt x="364659" y="2417160"/>
                    <a:pt x="364266" y="2416470"/>
                    <a:pt x="372093" y="2402774"/>
                  </a:cubicBezTo>
                  <a:cubicBezTo>
                    <a:pt x="374453" y="2398643"/>
                    <a:pt x="377882" y="2395154"/>
                    <a:pt x="380010" y="2390899"/>
                  </a:cubicBezTo>
                  <a:cubicBezTo>
                    <a:pt x="381876" y="2387167"/>
                    <a:pt x="382220" y="2382812"/>
                    <a:pt x="383969" y="2379023"/>
                  </a:cubicBezTo>
                  <a:cubicBezTo>
                    <a:pt x="400410" y="2343402"/>
                    <a:pt x="397345" y="2349063"/>
                    <a:pt x="411678" y="2327564"/>
                  </a:cubicBezTo>
                  <a:cubicBezTo>
                    <a:pt x="412997" y="2323605"/>
                    <a:pt x="413770" y="2319420"/>
                    <a:pt x="415636" y="2315688"/>
                  </a:cubicBezTo>
                  <a:cubicBezTo>
                    <a:pt x="417763" y="2311433"/>
                    <a:pt x="421679" y="2308186"/>
                    <a:pt x="423553" y="2303813"/>
                  </a:cubicBezTo>
                  <a:cubicBezTo>
                    <a:pt x="425696" y="2298812"/>
                    <a:pt x="425301" y="2292950"/>
                    <a:pt x="427511" y="2287979"/>
                  </a:cubicBezTo>
                  <a:cubicBezTo>
                    <a:pt x="430636" y="2280948"/>
                    <a:pt x="436203" y="2275191"/>
                    <a:pt x="439387" y="2268187"/>
                  </a:cubicBezTo>
                  <a:cubicBezTo>
                    <a:pt x="459577" y="2223770"/>
                    <a:pt x="436536" y="2260588"/>
                    <a:pt x="455221" y="2232561"/>
                  </a:cubicBezTo>
                  <a:cubicBezTo>
                    <a:pt x="465169" y="2202714"/>
                    <a:pt x="451750" y="2239504"/>
                    <a:pt x="467096" y="2208810"/>
                  </a:cubicBezTo>
                  <a:cubicBezTo>
                    <a:pt x="468962" y="2205078"/>
                    <a:pt x="469188" y="2200667"/>
                    <a:pt x="471054" y="2196935"/>
                  </a:cubicBezTo>
                  <a:cubicBezTo>
                    <a:pt x="473182" y="2192680"/>
                    <a:pt x="476843" y="2189315"/>
                    <a:pt x="478971" y="2185060"/>
                  </a:cubicBezTo>
                  <a:cubicBezTo>
                    <a:pt x="480837" y="2181328"/>
                    <a:pt x="481286" y="2177019"/>
                    <a:pt x="482930" y="2173184"/>
                  </a:cubicBezTo>
                  <a:cubicBezTo>
                    <a:pt x="485255" y="2167760"/>
                    <a:pt x="488208" y="2162629"/>
                    <a:pt x="490847" y="2157351"/>
                  </a:cubicBezTo>
                  <a:cubicBezTo>
                    <a:pt x="492115" y="2152280"/>
                    <a:pt x="495925" y="2135318"/>
                    <a:pt x="498763" y="2129641"/>
                  </a:cubicBezTo>
                  <a:cubicBezTo>
                    <a:pt x="504274" y="2118620"/>
                    <a:pt x="509802" y="2114644"/>
                    <a:pt x="518556" y="2105891"/>
                  </a:cubicBezTo>
                  <a:cubicBezTo>
                    <a:pt x="528558" y="2075881"/>
                    <a:pt x="521465" y="2088816"/>
                    <a:pt x="538348" y="2066306"/>
                  </a:cubicBezTo>
                  <a:cubicBezTo>
                    <a:pt x="540987" y="2058389"/>
                    <a:pt x="541636" y="2049499"/>
                    <a:pt x="546265" y="2042556"/>
                  </a:cubicBezTo>
                  <a:cubicBezTo>
                    <a:pt x="571993" y="2003963"/>
                    <a:pt x="531704" y="2063922"/>
                    <a:pt x="566057" y="2014847"/>
                  </a:cubicBezTo>
                  <a:cubicBezTo>
                    <a:pt x="571514" y="2007052"/>
                    <a:pt x="576613" y="1999013"/>
                    <a:pt x="581891" y="1991096"/>
                  </a:cubicBezTo>
                  <a:cubicBezTo>
                    <a:pt x="588154" y="1981702"/>
                    <a:pt x="594323" y="1971974"/>
                    <a:pt x="601683" y="1963387"/>
                  </a:cubicBezTo>
                  <a:cubicBezTo>
                    <a:pt x="605326" y="1959137"/>
                    <a:pt x="610013" y="1955845"/>
                    <a:pt x="613558" y="1951512"/>
                  </a:cubicBezTo>
                  <a:cubicBezTo>
                    <a:pt x="621914" y="1941300"/>
                    <a:pt x="627979" y="1929174"/>
                    <a:pt x="637309" y="1919844"/>
                  </a:cubicBezTo>
                  <a:lnTo>
                    <a:pt x="700644" y="1856509"/>
                  </a:lnTo>
                  <a:lnTo>
                    <a:pt x="712519" y="1844634"/>
                  </a:lnTo>
                  <a:cubicBezTo>
                    <a:pt x="716478" y="1840675"/>
                    <a:pt x="719737" y="1835863"/>
                    <a:pt x="724395" y="1832758"/>
                  </a:cubicBezTo>
                  <a:lnTo>
                    <a:pt x="748145" y="1816925"/>
                  </a:lnTo>
                  <a:cubicBezTo>
                    <a:pt x="757987" y="1810364"/>
                    <a:pt x="764377" y="1805395"/>
                    <a:pt x="775854" y="1801091"/>
                  </a:cubicBezTo>
                  <a:cubicBezTo>
                    <a:pt x="785743" y="1797382"/>
                    <a:pt x="806579" y="1794785"/>
                    <a:pt x="815439" y="1793174"/>
                  </a:cubicBezTo>
                  <a:cubicBezTo>
                    <a:pt x="876297" y="1782109"/>
                    <a:pt x="788994" y="1796920"/>
                    <a:pt x="858982" y="1785257"/>
                  </a:cubicBezTo>
                  <a:cubicBezTo>
                    <a:pt x="914400" y="1786576"/>
                    <a:pt x="969960" y="1785043"/>
                    <a:pt x="1025236" y="1789215"/>
                  </a:cubicBezTo>
                  <a:cubicBezTo>
                    <a:pt x="1040238" y="1790347"/>
                    <a:pt x="1054093" y="1797827"/>
                    <a:pt x="1068779" y="1801091"/>
                  </a:cubicBezTo>
                  <a:cubicBezTo>
                    <a:pt x="1077887" y="1803115"/>
                    <a:pt x="1087252" y="1803730"/>
                    <a:pt x="1096488" y="1805049"/>
                  </a:cubicBezTo>
                  <a:cubicBezTo>
                    <a:pt x="1100446" y="1806369"/>
                    <a:pt x="1104290" y="1808103"/>
                    <a:pt x="1108363" y="1809008"/>
                  </a:cubicBezTo>
                  <a:cubicBezTo>
                    <a:pt x="1121484" y="1811924"/>
                    <a:pt x="1147224" y="1814825"/>
                    <a:pt x="1159823" y="1816925"/>
                  </a:cubicBezTo>
                  <a:cubicBezTo>
                    <a:pt x="1166459" y="1818031"/>
                    <a:pt x="1173018" y="1819564"/>
                    <a:pt x="1179615" y="1820883"/>
                  </a:cubicBezTo>
                  <a:cubicBezTo>
                    <a:pt x="1218586" y="1836471"/>
                    <a:pt x="1183613" y="1820905"/>
                    <a:pt x="1211283" y="1836717"/>
                  </a:cubicBezTo>
                  <a:cubicBezTo>
                    <a:pt x="1216406" y="1839645"/>
                    <a:pt x="1222057" y="1841598"/>
                    <a:pt x="1227117" y="1844634"/>
                  </a:cubicBezTo>
                  <a:cubicBezTo>
                    <a:pt x="1260780" y="1864832"/>
                    <a:pt x="1238557" y="1857389"/>
                    <a:pt x="1266701" y="1864426"/>
                  </a:cubicBezTo>
                  <a:cubicBezTo>
                    <a:pt x="1271979" y="1868384"/>
                    <a:pt x="1276445" y="1873764"/>
                    <a:pt x="1282535" y="1876301"/>
                  </a:cubicBezTo>
                  <a:cubicBezTo>
                    <a:pt x="1292579" y="1880486"/>
                    <a:pt x="1314202" y="1884218"/>
                    <a:pt x="1314202" y="1884218"/>
                  </a:cubicBezTo>
                  <a:cubicBezTo>
                    <a:pt x="1339082" y="1900804"/>
                    <a:pt x="1311783" y="1883315"/>
                    <a:pt x="1341911" y="1900052"/>
                  </a:cubicBezTo>
                  <a:cubicBezTo>
                    <a:pt x="1360881" y="1910591"/>
                    <a:pt x="1360948" y="1913680"/>
                    <a:pt x="1381496" y="1919844"/>
                  </a:cubicBezTo>
                  <a:cubicBezTo>
                    <a:pt x="1387940" y="1921777"/>
                    <a:pt x="1394691" y="1922483"/>
                    <a:pt x="1401288" y="1923802"/>
                  </a:cubicBezTo>
                  <a:cubicBezTo>
                    <a:pt x="1452376" y="1945698"/>
                    <a:pt x="1409298" y="1928977"/>
                    <a:pt x="1444831" y="1939636"/>
                  </a:cubicBezTo>
                  <a:cubicBezTo>
                    <a:pt x="1452824" y="1942034"/>
                    <a:pt x="1468582" y="1947553"/>
                    <a:pt x="1468582" y="1947553"/>
                  </a:cubicBezTo>
                  <a:cubicBezTo>
                    <a:pt x="1476499" y="1946234"/>
                    <a:pt x="1484546" y="1945542"/>
                    <a:pt x="1492332" y="1943595"/>
                  </a:cubicBezTo>
                  <a:cubicBezTo>
                    <a:pt x="1500428" y="1941571"/>
                    <a:pt x="1508166" y="1938317"/>
                    <a:pt x="1516083" y="1935678"/>
                  </a:cubicBezTo>
                  <a:cubicBezTo>
                    <a:pt x="1520041" y="1934358"/>
                    <a:pt x="1523789" y="1931893"/>
                    <a:pt x="1527958" y="1931719"/>
                  </a:cubicBezTo>
                  <a:lnTo>
                    <a:pt x="1622961" y="1927761"/>
                  </a:lnTo>
                  <a:cubicBezTo>
                    <a:pt x="1634836" y="1926441"/>
                    <a:pt x="1646871" y="1926145"/>
                    <a:pt x="1658587" y="1923802"/>
                  </a:cubicBezTo>
                  <a:cubicBezTo>
                    <a:pt x="1666770" y="1922165"/>
                    <a:pt x="1682337" y="1915886"/>
                    <a:pt x="1682337" y="1915886"/>
                  </a:cubicBezTo>
                  <a:cubicBezTo>
                    <a:pt x="1716378" y="1893193"/>
                    <a:pt x="1673306" y="1920403"/>
                    <a:pt x="1706088" y="1904010"/>
                  </a:cubicBezTo>
                  <a:cubicBezTo>
                    <a:pt x="1736771" y="1888667"/>
                    <a:pt x="1699998" y="1902080"/>
                    <a:pt x="1729839" y="1892135"/>
                  </a:cubicBezTo>
                  <a:cubicBezTo>
                    <a:pt x="1735117" y="1888177"/>
                    <a:pt x="1739974" y="1883584"/>
                    <a:pt x="1745672" y="1880260"/>
                  </a:cubicBezTo>
                  <a:cubicBezTo>
                    <a:pt x="1755866" y="1874313"/>
                    <a:pt x="1777340" y="1864426"/>
                    <a:pt x="1777340" y="1864426"/>
                  </a:cubicBezTo>
                  <a:cubicBezTo>
                    <a:pt x="1785123" y="1852752"/>
                    <a:pt x="1785705" y="1850198"/>
                    <a:pt x="1797132" y="1840675"/>
                  </a:cubicBezTo>
                  <a:cubicBezTo>
                    <a:pt x="1800787" y="1837629"/>
                    <a:pt x="1805452" y="1835919"/>
                    <a:pt x="1809008" y="1832758"/>
                  </a:cubicBezTo>
                  <a:cubicBezTo>
                    <a:pt x="1817376" y="1825320"/>
                    <a:pt x="1832758" y="1809008"/>
                    <a:pt x="1832758" y="1809008"/>
                  </a:cubicBezTo>
                  <a:cubicBezTo>
                    <a:pt x="1834078" y="1805049"/>
                    <a:pt x="1834851" y="1800864"/>
                    <a:pt x="1836717" y="1797132"/>
                  </a:cubicBezTo>
                  <a:cubicBezTo>
                    <a:pt x="1843263" y="1784041"/>
                    <a:pt x="1854109" y="1775782"/>
                    <a:pt x="1864426" y="1765465"/>
                  </a:cubicBezTo>
                  <a:cubicBezTo>
                    <a:pt x="1865745" y="1761506"/>
                    <a:pt x="1866518" y="1757321"/>
                    <a:pt x="1868384" y="1753589"/>
                  </a:cubicBezTo>
                  <a:cubicBezTo>
                    <a:pt x="1873899" y="1742558"/>
                    <a:pt x="1890841" y="1724967"/>
                    <a:pt x="1896093" y="1717964"/>
                  </a:cubicBezTo>
                  <a:cubicBezTo>
                    <a:pt x="1906996" y="1703427"/>
                    <a:pt x="1912760" y="1693964"/>
                    <a:pt x="1919844" y="1678379"/>
                  </a:cubicBezTo>
                  <a:cubicBezTo>
                    <a:pt x="1924002" y="1669231"/>
                    <a:pt x="1927987" y="1660000"/>
                    <a:pt x="1931719" y="1650670"/>
                  </a:cubicBezTo>
                  <a:cubicBezTo>
                    <a:pt x="1933269" y="1646796"/>
                    <a:pt x="1933812" y="1642527"/>
                    <a:pt x="1935678" y="1638795"/>
                  </a:cubicBezTo>
                  <a:cubicBezTo>
                    <a:pt x="1951261" y="1607629"/>
                    <a:pt x="1945755" y="1630875"/>
                    <a:pt x="1955470" y="1595252"/>
                  </a:cubicBezTo>
                  <a:cubicBezTo>
                    <a:pt x="1957240" y="1588761"/>
                    <a:pt x="1957658" y="1581951"/>
                    <a:pt x="1959428" y="1575460"/>
                  </a:cubicBezTo>
                  <a:cubicBezTo>
                    <a:pt x="1970254" y="1535763"/>
                    <a:pt x="1965200" y="1567598"/>
                    <a:pt x="1975262" y="1524000"/>
                  </a:cubicBezTo>
                  <a:cubicBezTo>
                    <a:pt x="1985714" y="1478712"/>
                    <a:pt x="1973665" y="1516920"/>
                    <a:pt x="1983179" y="1488374"/>
                  </a:cubicBezTo>
                  <a:cubicBezTo>
                    <a:pt x="1988008" y="1406269"/>
                    <a:pt x="1989346" y="1422557"/>
                    <a:pt x="1983179" y="1330036"/>
                  </a:cubicBezTo>
                  <a:cubicBezTo>
                    <a:pt x="1982558" y="1320727"/>
                    <a:pt x="1982686" y="1310990"/>
                    <a:pt x="1979221" y="1302327"/>
                  </a:cubicBezTo>
                  <a:cubicBezTo>
                    <a:pt x="1974598" y="1290769"/>
                    <a:pt x="1959428" y="1270660"/>
                    <a:pt x="1959428" y="1270660"/>
                  </a:cubicBezTo>
                  <a:cubicBezTo>
                    <a:pt x="1958109" y="1266701"/>
                    <a:pt x="1957540" y="1262407"/>
                    <a:pt x="1955470" y="1258784"/>
                  </a:cubicBezTo>
                  <a:cubicBezTo>
                    <a:pt x="1944692" y="1239922"/>
                    <a:pt x="1944478" y="1246386"/>
                    <a:pt x="1931719" y="1231075"/>
                  </a:cubicBezTo>
                  <a:cubicBezTo>
                    <a:pt x="1928673" y="1227420"/>
                    <a:pt x="1926963" y="1222756"/>
                    <a:pt x="1923802" y="1219200"/>
                  </a:cubicBezTo>
                  <a:cubicBezTo>
                    <a:pt x="1901634" y="1194261"/>
                    <a:pt x="1902305" y="1196951"/>
                    <a:pt x="1876301" y="1179615"/>
                  </a:cubicBezTo>
                  <a:cubicBezTo>
                    <a:pt x="1872334" y="1167713"/>
                    <a:pt x="1872953" y="1166097"/>
                    <a:pt x="1864426" y="1155865"/>
                  </a:cubicBezTo>
                  <a:cubicBezTo>
                    <a:pt x="1860842" y="1151564"/>
                    <a:pt x="1856193" y="1148240"/>
                    <a:pt x="1852550" y="1143989"/>
                  </a:cubicBezTo>
                  <a:cubicBezTo>
                    <a:pt x="1847188" y="1137733"/>
                    <a:pt x="1837579" y="1123994"/>
                    <a:pt x="1832758" y="1116280"/>
                  </a:cubicBezTo>
                  <a:cubicBezTo>
                    <a:pt x="1828680" y="1109756"/>
                    <a:pt x="1825151" y="1102890"/>
                    <a:pt x="1820883" y="1096488"/>
                  </a:cubicBezTo>
                  <a:cubicBezTo>
                    <a:pt x="1817300" y="1091113"/>
                    <a:pt x="1804630" y="1075857"/>
                    <a:pt x="1801091" y="1068779"/>
                  </a:cubicBezTo>
                  <a:cubicBezTo>
                    <a:pt x="1799225" y="1065047"/>
                    <a:pt x="1799130" y="1060567"/>
                    <a:pt x="1797132" y="1056904"/>
                  </a:cubicBezTo>
                  <a:cubicBezTo>
                    <a:pt x="1791171" y="1045976"/>
                    <a:pt x="1781963" y="1036794"/>
                    <a:pt x="1777340" y="1025236"/>
                  </a:cubicBezTo>
                  <a:cubicBezTo>
                    <a:pt x="1774701" y="1018639"/>
                    <a:pt x="1772601" y="1011799"/>
                    <a:pt x="1769423" y="1005444"/>
                  </a:cubicBezTo>
                  <a:cubicBezTo>
                    <a:pt x="1749549" y="965698"/>
                    <a:pt x="1774404" y="1026304"/>
                    <a:pt x="1753589" y="977735"/>
                  </a:cubicBezTo>
                  <a:cubicBezTo>
                    <a:pt x="1748456" y="965758"/>
                    <a:pt x="1744735" y="943256"/>
                    <a:pt x="1741714" y="934192"/>
                  </a:cubicBezTo>
                  <a:cubicBezTo>
                    <a:pt x="1736272" y="917865"/>
                    <a:pt x="1733666" y="911057"/>
                    <a:pt x="1729839" y="890649"/>
                  </a:cubicBezTo>
                  <a:cubicBezTo>
                    <a:pt x="1727878" y="880193"/>
                    <a:pt x="1727200" y="869538"/>
                    <a:pt x="1725880" y="858982"/>
                  </a:cubicBezTo>
                  <a:cubicBezTo>
                    <a:pt x="1727200" y="829953"/>
                    <a:pt x="1727285" y="800842"/>
                    <a:pt x="1729839" y="771896"/>
                  </a:cubicBezTo>
                  <a:cubicBezTo>
                    <a:pt x="1736552" y="695825"/>
                    <a:pt x="1734575" y="747832"/>
                    <a:pt x="1741714" y="708561"/>
                  </a:cubicBezTo>
                  <a:cubicBezTo>
                    <a:pt x="1743383" y="699381"/>
                    <a:pt x="1744253" y="690074"/>
                    <a:pt x="1745672" y="680852"/>
                  </a:cubicBezTo>
                  <a:cubicBezTo>
                    <a:pt x="1747023" y="672073"/>
                    <a:pt x="1748806" y="654793"/>
                    <a:pt x="1753589" y="645226"/>
                  </a:cubicBezTo>
                  <a:cubicBezTo>
                    <a:pt x="1755717" y="640971"/>
                    <a:pt x="1758867" y="637309"/>
                    <a:pt x="1761506" y="633351"/>
                  </a:cubicBezTo>
                  <a:cubicBezTo>
                    <a:pt x="1770996" y="595394"/>
                    <a:pt x="1758471" y="642459"/>
                    <a:pt x="1773382" y="597725"/>
                  </a:cubicBezTo>
                  <a:cubicBezTo>
                    <a:pt x="1791629" y="542981"/>
                    <a:pt x="1760960" y="622751"/>
                    <a:pt x="1785257" y="566057"/>
                  </a:cubicBezTo>
                  <a:cubicBezTo>
                    <a:pt x="1786901" y="562222"/>
                    <a:pt x="1787349" y="557914"/>
                    <a:pt x="1789215" y="554182"/>
                  </a:cubicBezTo>
                  <a:cubicBezTo>
                    <a:pt x="1791343" y="549927"/>
                    <a:pt x="1794772" y="546437"/>
                    <a:pt x="1797132" y="542306"/>
                  </a:cubicBezTo>
                  <a:cubicBezTo>
                    <a:pt x="1800060" y="537183"/>
                    <a:pt x="1802724" y="531897"/>
                    <a:pt x="1805049" y="526473"/>
                  </a:cubicBezTo>
                  <a:cubicBezTo>
                    <a:pt x="1806693" y="522638"/>
                    <a:pt x="1807142" y="518329"/>
                    <a:pt x="1809008" y="514597"/>
                  </a:cubicBezTo>
                  <a:cubicBezTo>
                    <a:pt x="1814520" y="503573"/>
                    <a:pt x="1820043" y="499603"/>
                    <a:pt x="1828800" y="490847"/>
                  </a:cubicBezTo>
                  <a:cubicBezTo>
                    <a:pt x="1831905" y="484636"/>
                    <a:pt x="1839038" y="468734"/>
                    <a:pt x="1844634" y="463138"/>
                  </a:cubicBezTo>
                  <a:cubicBezTo>
                    <a:pt x="1875771" y="432001"/>
                    <a:pt x="1835961" y="482254"/>
                    <a:pt x="1868384" y="443345"/>
                  </a:cubicBezTo>
                  <a:cubicBezTo>
                    <a:pt x="1878594" y="431093"/>
                    <a:pt x="1873893" y="429797"/>
                    <a:pt x="1888176" y="419595"/>
                  </a:cubicBezTo>
                  <a:cubicBezTo>
                    <a:pt x="1892978" y="416165"/>
                    <a:pt x="1898950" y="414714"/>
                    <a:pt x="1904010" y="411678"/>
                  </a:cubicBezTo>
                  <a:cubicBezTo>
                    <a:pt x="1912169" y="406783"/>
                    <a:pt x="1919844" y="401122"/>
                    <a:pt x="1927761" y="395844"/>
                  </a:cubicBezTo>
                  <a:cubicBezTo>
                    <a:pt x="1931719" y="393205"/>
                    <a:pt x="1935830" y="390781"/>
                    <a:pt x="1939636" y="387927"/>
                  </a:cubicBezTo>
                  <a:cubicBezTo>
                    <a:pt x="1944914" y="383969"/>
                    <a:pt x="1949742" y="379325"/>
                    <a:pt x="1955470" y="376052"/>
                  </a:cubicBezTo>
                  <a:cubicBezTo>
                    <a:pt x="1959093" y="373982"/>
                    <a:pt x="1963613" y="373959"/>
                    <a:pt x="1967345" y="372093"/>
                  </a:cubicBezTo>
                  <a:cubicBezTo>
                    <a:pt x="1974226" y="368652"/>
                    <a:pt x="1980133" y="363402"/>
                    <a:pt x="1987137" y="360218"/>
                  </a:cubicBezTo>
                  <a:cubicBezTo>
                    <a:pt x="1994734" y="356765"/>
                    <a:pt x="2003311" y="355798"/>
                    <a:pt x="2010888" y="352301"/>
                  </a:cubicBezTo>
                  <a:cubicBezTo>
                    <a:pt x="2020547" y="347843"/>
                    <a:pt x="2029082" y="341224"/>
                    <a:pt x="2038597" y="336467"/>
                  </a:cubicBezTo>
                  <a:cubicBezTo>
                    <a:pt x="2064420" y="323556"/>
                    <a:pt x="2061856" y="325482"/>
                    <a:pt x="2086098" y="320634"/>
                  </a:cubicBezTo>
                  <a:cubicBezTo>
                    <a:pt x="2120139" y="297941"/>
                    <a:pt x="2077067" y="325151"/>
                    <a:pt x="2109849" y="308758"/>
                  </a:cubicBezTo>
                  <a:cubicBezTo>
                    <a:pt x="2143236" y="292063"/>
                    <a:pt x="2092232" y="299090"/>
                    <a:pt x="2169226" y="277091"/>
                  </a:cubicBezTo>
                  <a:cubicBezTo>
                    <a:pt x="2178462" y="274452"/>
                    <a:pt x="2187907" y="272457"/>
                    <a:pt x="2196935" y="269174"/>
                  </a:cubicBezTo>
                  <a:cubicBezTo>
                    <a:pt x="2242469" y="252616"/>
                    <a:pt x="2184149" y="268411"/>
                    <a:pt x="2228602" y="257299"/>
                  </a:cubicBezTo>
                  <a:cubicBezTo>
                    <a:pt x="2248619" y="243955"/>
                    <a:pt x="2231870" y="253617"/>
                    <a:pt x="2252353" y="245423"/>
                  </a:cubicBezTo>
                  <a:cubicBezTo>
                    <a:pt x="2268279" y="239052"/>
                    <a:pt x="2284045" y="232287"/>
                    <a:pt x="2299854" y="225631"/>
                  </a:cubicBezTo>
                  <a:cubicBezTo>
                    <a:pt x="2309115" y="221732"/>
                    <a:pt x="2318030" y="216934"/>
                    <a:pt x="2327563" y="213756"/>
                  </a:cubicBezTo>
                  <a:lnTo>
                    <a:pt x="2351314" y="205839"/>
                  </a:lnTo>
                  <a:cubicBezTo>
                    <a:pt x="2355272" y="203200"/>
                    <a:pt x="2359318" y="200687"/>
                    <a:pt x="2363189" y="197922"/>
                  </a:cubicBezTo>
                  <a:cubicBezTo>
                    <a:pt x="2368558" y="194087"/>
                    <a:pt x="2373017" y="188777"/>
                    <a:pt x="2379023" y="186047"/>
                  </a:cubicBezTo>
                  <a:cubicBezTo>
                    <a:pt x="2387768" y="182072"/>
                    <a:pt x="2397813" y="181698"/>
                    <a:pt x="2406732" y="178130"/>
                  </a:cubicBezTo>
                  <a:cubicBezTo>
                    <a:pt x="2417690" y="173747"/>
                    <a:pt x="2427656" y="167180"/>
                    <a:pt x="2438400" y="162296"/>
                  </a:cubicBezTo>
                  <a:cubicBezTo>
                    <a:pt x="2442198" y="160569"/>
                    <a:pt x="2446317" y="159657"/>
                    <a:pt x="2450275" y="158338"/>
                  </a:cubicBezTo>
                  <a:cubicBezTo>
                    <a:pt x="2471029" y="144501"/>
                    <a:pt x="2466531" y="146322"/>
                    <a:pt x="2501735" y="134587"/>
                  </a:cubicBezTo>
                  <a:cubicBezTo>
                    <a:pt x="2509652" y="131948"/>
                    <a:pt x="2517815" y="129957"/>
                    <a:pt x="2525485" y="126670"/>
                  </a:cubicBezTo>
                  <a:cubicBezTo>
                    <a:pt x="2567611" y="108616"/>
                    <a:pt x="2546056" y="114405"/>
                    <a:pt x="2584862" y="95002"/>
                  </a:cubicBezTo>
                  <a:cubicBezTo>
                    <a:pt x="2591217" y="91824"/>
                    <a:pt x="2598161" y="89972"/>
                    <a:pt x="2604654" y="87086"/>
                  </a:cubicBezTo>
                  <a:cubicBezTo>
                    <a:pt x="2639614" y="71549"/>
                    <a:pt x="2598398" y="86533"/>
                    <a:pt x="2644239" y="71252"/>
                  </a:cubicBezTo>
                  <a:lnTo>
                    <a:pt x="2656114" y="67293"/>
                  </a:lnTo>
                  <a:lnTo>
                    <a:pt x="2667989" y="63335"/>
                  </a:lnTo>
                  <a:cubicBezTo>
                    <a:pt x="2675906" y="58057"/>
                    <a:pt x="2682713" y="50510"/>
                    <a:pt x="2691740" y="47501"/>
                  </a:cubicBezTo>
                  <a:cubicBezTo>
                    <a:pt x="2705063" y="43060"/>
                    <a:pt x="2705753" y="43453"/>
                    <a:pt x="2719449" y="35626"/>
                  </a:cubicBezTo>
                  <a:cubicBezTo>
                    <a:pt x="2723580" y="33266"/>
                    <a:pt x="2726853" y="29335"/>
                    <a:pt x="2731324" y="27709"/>
                  </a:cubicBezTo>
                  <a:cubicBezTo>
                    <a:pt x="2741550" y="23990"/>
                    <a:pt x="2752889" y="23833"/>
                    <a:pt x="2762992" y="19792"/>
                  </a:cubicBezTo>
                  <a:cubicBezTo>
                    <a:pt x="2797381" y="6036"/>
                    <a:pt x="2769008" y="16351"/>
                    <a:pt x="2814452" y="3958"/>
                  </a:cubicBezTo>
                  <a:cubicBezTo>
                    <a:pt x="2818477" y="2860"/>
                    <a:pt x="2826327" y="0"/>
                    <a:pt x="2826327" y="0"/>
                  </a:cubicBezTo>
                </a:path>
              </a:pathLst>
            </a:custGeom>
            <a:noFill/>
            <a:ln w="19050">
              <a:solidFill>
                <a:schemeClr val="tx1">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ourier New" panose="02070309020205020404" pitchFamily="49" charset="0"/>
                <a:ea typeface="SamsungOneKorean 400" panose="020B0503030303020204" pitchFamily="50" charset="-127"/>
                <a:cs typeface="+mn-cs"/>
              </a:endParaRPr>
            </a:p>
          </p:txBody>
        </p:sp>
      </p:grpSp>
      <p:sp>
        <p:nvSpPr>
          <p:cNvPr id="139" name="텍스트 개체 틀 4">
            <a:extLst>
              <a:ext uri="{FF2B5EF4-FFF2-40B4-BE49-F238E27FC236}">
                <a16:creationId xmlns:a16="http://schemas.microsoft.com/office/drawing/2014/main" id="{279282AB-2618-4565-8012-2B38BA685D3A}"/>
              </a:ext>
            </a:extLst>
          </p:cNvPr>
          <p:cNvSpPr txBox="1">
            <a:spLocks/>
          </p:cNvSpPr>
          <p:nvPr/>
        </p:nvSpPr>
        <p:spPr>
          <a:xfrm>
            <a:off x="5404864" y="2226568"/>
            <a:ext cx="3928128" cy="3776026"/>
          </a:xfrm>
          <a:prstGeom prst="rect">
            <a:avLst/>
          </a:prstGeom>
        </p:spPr>
        <p:txBody>
          <a:bodyPr lIns="0" tIns="0" rIns="0" bIns="0"/>
          <a:lstStyle>
            <a:lvl1pPr marL="177800" indent="-177800" algn="l" defTabSz="844083"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844083"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600"/>
              </a:spcAft>
            </a:pPr>
            <a:r>
              <a:rPr lang="en-US" dirty="0">
                <a:solidFill>
                  <a:schemeClr val="tx1">
                    <a:lumMod val="85000"/>
                    <a:lumOff val="15000"/>
                  </a:schemeClr>
                </a:solidFill>
                <a:latin typeface="SamsungOne-400" panose="020B0503030303020204" pitchFamily="34" charset="0"/>
                <a:ea typeface="SamsungOne-400" panose="020B0503030303020204" pitchFamily="34" charset="0"/>
              </a:rPr>
              <a:t>Khi 𝑘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xảy</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tình</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dirty="0">
                <a:solidFill>
                  <a:schemeClr val="tx1">
                    <a:lumMod val="85000"/>
                    <a:lumOff val="15000"/>
                  </a:schemeClr>
                </a:solidFill>
                <a:latin typeface="SamsungOne-400" panose="020B0503030303020204" pitchFamily="34" charset="0"/>
                <a:ea typeface="SamsungOne-400" panose="020B0503030303020204" pitchFamily="34" charset="0"/>
              </a:rPr>
              <a:t> </a:t>
            </a:r>
            <a:r>
              <a:rPr lang="en-US" dirty="0" err="1">
                <a:solidFill>
                  <a:schemeClr val="tx1">
                    <a:lumMod val="85000"/>
                    <a:lumOff val="15000"/>
                  </a:schemeClr>
                </a:solidFill>
                <a:latin typeface="SamsungOne-400" panose="020B0503030303020204" pitchFamily="34" charset="0"/>
                <a:ea typeface="SamsungOne-400" panose="020B0503030303020204" pitchFamily="34" charset="0"/>
              </a:rPr>
              <a:t>thiếu</a:t>
            </a:r>
            <a:endParaRPr lang="en-US"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08921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SVM (1/5)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vi-VN" altLang="ko-KR" dirty="0">
                <a:solidFill>
                  <a:schemeClr val="tx1">
                    <a:lumMod val="85000"/>
                    <a:lumOff val="15000"/>
                  </a:schemeClr>
                </a:solidFill>
              </a:rPr>
              <a:t>SVM (Máy vectơ hỗ trợ) là một tập hợp các phương pháp học có giám sát được sử dụng để phân loại, hồi quy và phát hiện giá trị ngoại lệ</a:t>
            </a:r>
          </a:p>
          <a:p>
            <a:pPr>
              <a:spcAft>
                <a:spcPts val="600"/>
              </a:spcAft>
            </a:pPr>
            <a:r>
              <a:rPr lang="vi-VN" altLang="ko-KR" dirty="0"/>
              <a:t>Để tạo đường ranh giới hoặc quyết định tốt nhất có thể phân tách không gian n chiều thành các lớp để chúng ta có thể dễ dàng đặt điểm dữ liệu mới vào đúng danh mục</a:t>
            </a:r>
            <a:endParaRPr lang="en" altLang="ko-KR" dirty="0"/>
          </a:p>
          <a:p>
            <a:pPr lvl="1">
              <a:spcAft>
                <a:spcPts val="600"/>
              </a:spcAft>
            </a:pPr>
            <a:r>
              <a:rPr lang="vi-VN" altLang="ko-KR" dirty="0">
                <a:solidFill>
                  <a:schemeClr val="tx1">
                    <a:lumMod val="85000"/>
                    <a:lumOff val="15000"/>
                  </a:schemeClr>
                </a:solidFill>
              </a:rPr>
              <a:t>Ranh giới quyết định tốt nhất này được gọi là siêu phẳng</a:t>
            </a:r>
            <a:endParaRPr lang="en-US" altLang="ko-KR" dirty="0">
              <a:solidFill>
                <a:schemeClr val="tx1">
                  <a:lumMod val="85000"/>
                  <a:lumOff val="15000"/>
                </a:schemeClr>
              </a:solidFill>
            </a:endParaRPr>
          </a:p>
          <a:p>
            <a:pPr>
              <a:spcAft>
                <a:spcPts val="600"/>
              </a:spcAft>
            </a:pPr>
            <a:r>
              <a:rPr lang="vi-VN" altLang="ko-KR" dirty="0">
                <a:solidFill>
                  <a:schemeClr val="tx1">
                    <a:lumMod val="85000"/>
                    <a:lumOff val="15000"/>
                  </a:schemeClr>
                </a:solidFill>
              </a:rPr>
              <a:t>Yếu tố chính</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Vectơ hỗ trợ</a:t>
            </a:r>
          </a:p>
          <a:p>
            <a:pPr lvl="1">
              <a:spcAft>
                <a:spcPts val="600"/>
              </a:spcAft>
            </a:pPr>
            <a:r>
              <a:rPr lang="vi-VN" altLang="ko-KR" dirty="0">
                <a:solidFill>
                  <a:schemeClr val="tx1">
                    <a:lumMod val="85000"/>
                    <a:lumOff val="15000"/>
                  </a:schemeClr>
                </a:solidFill>
              </a:rPr>
              <a:t>Hyperlane</a:t>
            </a:r>
          </a:p>
          <a:p>
            <a:pPr lvl="1">
              <a:spcAft>
                <a:spcPts val="600"/>
              </a:spcAft>
            </a:pPr>
            <a:r>
              <a:rPr lang="vi-VN" altLang="ko-KR" dirty="0"/>
              <a:t>Biên</a:t>
            </a:r>
            <a:endParaRPr lang="ko-KR" altLang="en-US" dirty="0"/>
          </a:p>
        </p:txBody>
      </p:sp>
      <p:grpSp>
        <p:nvGrpSpPr>
          <p:cNvPr id="9" name="그룹 8">
            <a:extLst>
              <a:ext uri="{FF2B5EF4-FFF2-40B4-BE49-F238E27FC236}">
                <a16:creationId xmlns:a16="http://schemas.microsoft.com/office/drawing/2014/main" id="{A8CE8794-FA04-44A1-BF3B-78EE046B2C92}"/>
              </a:ext>
            </a:extLst>
          </p:cNvPr>
          <p:cNvGrpSpPr/>
          <p:nvPr/>
        </p:nvGrpSpPr>
        <p:grpSpPr>
          <a:xfrm>
            <a:off x="5053910" y="3252379"/>
            <a:ext cx="3835088" cy="2897144"/>
            <a:chOff x="5053910" y="3252379"/>
            <a:chExt cx="3835088" cy="2897144"/>
          </a:xfrm>
        </p:grpSpPr>
        <p:cxnSp>
          <p:nvCxnSpPr>
            <p:cNvPr id="10" name="꺾인 연결선 48">
              <a:extLst>
                <a:ext uri="{FF2B5EF4-FFF2-40B4-BE49-F238E27FC236}">
                  <a16:creationId xmlns:a16="http://schemas.microsoft.com/office/drawing/2014/main" id="{2712024B-F534-429B-8F59-8F76D07E362B}"/>
                </a:ext>
              </a:extLst>
            </p:cNvPr>
            <p:cNvCxnSpPr/>
            <p:nvPr/>
          </p:nvCxnSpPr>
          <p:spPr>
            <a:xfrm>
              <a:off x="5836306" y="3274423"/>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FC566CEE-606F-441D-A5BE-88CBE67B9AC2}"/>
                </a:ext>
              </a:extLst>
            </p:cNvPr>
            <p:cNvSpPr/>
            <p:nvPr/>
          </p:nvSpPr>
          <p:spPr>
            <a:xfrm>
              <a:off x="5053910" y="3564650"/>
              <a:ext cx="665567" cy="307777"/>
            </a:xfrm>
            <a:prstGeom prst="rect">
              <a:avLst/>
            </a:prstGeom>
          </p:spPr>
          <p:txBody>
            <a:bodyPr wrap="none">
              <a:spAutoFit/>
            </a:bodyPr>
            <a:lstStyle/>
            <a:p>
              <a:pPr algn="ctr"/>
              <a:r>
                <a:rPr lang="en-US" altLang="ko-KR" sz="1400" dirty="0">
                  <a:solidFill>
                    <a:srgbClr val="1F45BC"/>
                  </a:solidFill>
                  <a:latin typeface="SamsungOne-700C" panose="020B0806030303020204" pitchFamily="34" charset="0"/>
                  <a:ea typeface="SamsungOne-700C" panose="020B0806030303020204" pitchFamily="34" charset="0"/>
                </a:rPr>
                <a:t>Y-Axis</a:t>
              </a:r>
              <a:endParaRPr lang="ko-KR" altLang="en-US" sz="2000" dirty="0">
                <a:latin typeface="SamsungOneKorean 400" panose="020B0503030303020204" pitchFamily="50" charset="-127"/>
                <a:ea typeface="SamsungOneKorean 400" panose="020B0503030303020204" pitchFamily="50" charset="-127"/>
              </a:endParaRPr>
            </a:p>
          </p:txBody>
        </p:sp>
        <p:sp>
          <p:nvSpPr>
            <p:cNvPr id="12" name="직사각형 11">
              <a:extLst>
                <a:ext uri="{FF2B5EF4-FFF2-40B4-BE49-F238E27FC236}">
                  <a16:creationId xmlns:a16="http://schemas.microsoft.com/office/drawing/2014/main" id="{1C57ED24-EB7C-4552-9144-00474085628F}"/>
                </a:ext>
              </a:extLst>
            </p:cNvPr>
            <p:cNvSpPr/>
            <p:nvPr/>
          </p:nvSpPr>
          <p:spPr>
            <a:xfrm>
              <a:off x="8004736" y="5841746"/>
              <a:ext cx="667169" cy="307777"/>
            </a:xfrm>
            <a:prstGeom prst="rect">
              <a:avLst/>
            </a:prstGeom>
          </p:spPr>
          <p:txBody>
            <a:bodyPr wrap="none">
              <a:spAutoFit/>
            </a:bodyPr>
            <a:lstStyle/>
            <a:p>
              <a:pPr algn="ctr"/>
              <a:r>
                <a:rPr lang="en-US" altLang="ko-KR" sz="1400" dirty="0">
                  <a:solidFill>
                    <a:srgbClr val="1F45BC"/>
                  </a:solidFill>
                  <a:latin typeface="SamsungOne-700C" panose="020B0806030303020204" pitchFamily="34" charset="0"/>
                  <a:ea typeface="SamsungOne-700C" panose="020B0806030303020204" pitchFamily="34" charset="0"/>
                </a:rPr>
                <a:t>X-Axis</a:t>
              </a:r>
              <a:endParaRPr lang="ko-KR" altLang="en-US" dirty="0">
                <a:latin typeface="SamsungOneKorean 400" panose="020B0503030303020204" pitchFamily="50" charset="-127"/>
                <a:ea typeface="SamsungOneKorean 400" panose="020B0503030303020204" pitchFamily="50" charset="-127"/>
              </a:endParaRPr>
            </a:p>
          </p:txBody>
        </p:sp>
        <p:grpSp>
          <p:nvGrpSpPr>
            <p:cNvPr id="13" name="그룹 12">
              <a:extLst>
                <a:ext uri="{FF2B5EF4-FFF2-40B4-BE49-F238E27FC236}">
                  <a16:creationId xmlns:a16="http://schemas.microsoft.com/office/drawing/2014/main" id="{BD8042C6-DC53-4795-BFF9-887EB14BC0A0}"/>
                </a:ext>
              </a:extLst>
            </p:cNvPr>
            <p:cNvGrpSpPr/>
            <p:nvPr/>
          </p:nvGrpSpPr>
          <p:grpSpPr>
            <a:xfrm>
              <a:off x="6582215" y="3488049"/>
              <a:ext cx="1479667" cy="1946585"/>
              <a:chOff x="11595663" y="3186113"/>
              <a:chExt cx="995539" cy="1309687"/>
            </a:xfrm>
          </p:grpSpPr>
          <p:grpSp>
            <p:nvGrpSpPr>
              <p:cNvPr id="31" name="그룹 30">
                <a:extLst>
                  <a:ext uri="{FF2B5EF4-FFF2-40B4-BE49-F238E27FC236}">
                    <a16:creationId xmlns:a16="http://schemas.microsoft.com/office/drawing/2014/main" id="{F7E87EBF-469A-45AF-8042-D076A129B064}"/>
                  </a:ext>
                </a:extLst>
              </p:cNvPr>
              <p:cNvGrpSpPr/>
              <p:nvPr/>
            </p:nvGrpSpPr>
            <p:grpSpPr>
              <a:xfrm>
                <a:off x="11630982" y="3908737"/>
                <a:ext cx="960220" cy="587063"/>
                <a:chOff x="11630982" y="3908737"/>
                <a:chExt cx="960220" cy="587063"/>
              </a:xfrm>
            </p:grpSpPr>
            <p:cxnSp>
              <p:nvCxnSpPr>
                <p:cNvPr id="35" name="직선 화살표 연결선 34">
                  <a:extLst>
                    <a:ext uri="{FF2B5EF4-FFF2-40B4-BE49-F238E27FC236}">
                      <a16:creationId xmlns:a16="http://schemas.microsoft.com/office/drawing/2014/main" id="{A0612BF3-1CB4-4C5B-88E7-A19435ECA540}"/>
                    </a:ext>
                  </a:extLst>
                </p:cNvPr>
                <p:cNvCxnSpPr/>
                <p:nvPr/>
              </p:nvCxnSpPr>
              <p:spPr>
                <a:xfrm flipV="1">
                  <a:off x="12298106" y="3908737"/>
                  <a:ext cx="293096" cy="587063"/>
                </a:xfrm>
                <a:prstGeom prst="straightConnector1">
                  <a:avLst/>
                </a:prstGeom>
                <a:ln w="28575">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81C62263-C6FB-46B7-BA7D-07865F467F88}"/>
                    </a:ext>
                  </a:extLst>
                </p:cNvPr>
                <p:cNvCxnSpPr/>
                <p:nvPr/>
              </p:nvCxnSpPr>
              <p:spPr>
                <a:xfrm flipH="1" flipV="1">
                  <a:off x="11630982" y="4072051"/>
                  <a:ext cx="667124" cy="423749"/>
                </a:xfrm>
                <a:prstGeom prst="straightConnector1">
                  <a:avLst/>
                </a:prstGeom>
                <a:ln w="28575">
                  <a:solidFill>
                    <a:srgbClr val="1F45BC"/>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32" name="직선 화살표 연결선 31">
                <a:extLst>
                  <a:ext uri="{FF2B5EF4-FFF2-40B4-BE49-F238E27FC236}">
                    <a16:creationId xmlns:a16="http://schemas.microsoft.com/office/drawing/2014/main" id="{9B105BAF-3B0B-4DCE-99E8-3ADE5BFF6169}"/>
                  </a:ext>
                </a:extLst>
              </p:cNvPr>
              <p:cNvCxnSpPr/>
              <p:nvPr/>
            </p:nvCxnSpPr>
            <p:spPr>
              <a:xfrm flipV="1">
                <a:off x="11687175" y="3757613"/>
                <a:ext cx="487636" cy="114814"/>
              </a:xfrm>
              <a:prstGeom prst="straightConnector1">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AB423AB-8E9D-4DB4-B19A-237B6D59702D}"/>
                  </a:ext>
                </a:extLst>
              </p:cNvPr>
              <p:cNvCxnSpPr/>
              <p:nvPr/>
            </p:nvCxnSpPr>
            <p:spPr>
              <a:xfrm flipV="1">
                <a:off x="11964544" y="3186113"/>
                <a:ext cx="0" cy="571501"/>
              </a:xfrm>
              <a:prstGeom prst="straightConnector1">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A8D9E36-6794-47FC-B8B1-33D6EFC68917}"/>
                  </a:ext>
                </a:extLst>
              </p:cNvPr>
              <p:cNvCxnSpPr/>
              <p:nvPr/>
            </p:nvCxnSpPr>
            <p:spPr>
              <a:xfrm>
                <a:off x="11595663" y="3451012"/>
                <a:ext cx="587308" cy="653872"/>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id="{4F323051-7595-46D2-B54D-914A22188A6C}"/>
                </a:ext>
              </a:extLst>
            </p:cNvPr>
            <p:cNvSpPr/>
            <p:nvPr/>
          </p:nvSpPr>
          <p:spPr>
            <a:xfrm>
              <a:off x="7404981" y="5472636"/>
              <a:ext cx="614272" cy="276999"/>
            </a:xfrm>
            <a:prstGeom prst="rect">
              <a:avLst/>
            </a:prstGeom>
          </p:spPr>
          <p:txBody>
            <a:bodyPr wrap="none">
              <a:spAutoFit/>
            </a:bodyPr>
            <a:lstStyle/>
            <a:p>
              <a:pPr algn="ctr"/>
              <a:r>
                <a:rPr lang="vi-VN" altLang="ko-KR" sz="1200" dirty="0">
                  <a:solidFill>
                    <a:srgbClr val="1F45BC"/>
                  </a:solidFill>
                  <a:latin typeface="SamsungOne-700" panose="020B0803030303020204" pitchFamily="34" charset="0"/>
                  <a:ea typeface="SamsungOne-700" panose="020B0803030303020204" pitchFamily="34" charset="0"/>
                </a:rPr>
                <a:t>Hỗ trợ</a:t>
              </a:r>
              <a:endParaRPr lang="ko-KR" altLang="en-US" sz="1600" dirty="0">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75C9D264-03CB-4833-8B37-B8FE5265F74B}"/>
                </a:ext>
              </a:extLst>
            </p:cNvPr>
            <p:cNvSpPr/>
            <p:nvPr/>
          </p:nvSpPr>
          <p:spPr>
            <a:xfrm>
              <a:off x="5896885" y="3562316"/>
              <a:ext cx="933268" cy="276999"/>
            </a:xfrm>
            <a:prstGeom prst="rect">
              <a:avLst/>
            </a:prstGeom>
          </p:spPr>
          <p:txBody>
            <a:bodyPr wrap="none">
              <a:spAutoFit/>
            </a:bodyPr>
            <a:lstStyle/>
            <a:p>
              <a:pPr marL="0" lvl="1" algn="ctr"/>
              <a:r>
                <a:rPr lang="en-US" altLang="ko-KR" sz="1200" dirty="0">
                  <a:solidFill>
                    <a:srgbClr val="1F45BC"/>
                  </a:solidFill>
                  <a:latin typeface="SamsungOne-700C" panose="020B0806030303020204" pitchFamily="34" charset="0"/>
                  <a:ea typeface="SamsungOne-700C" panose="020B0806030303020204" pitchFamily="34" charset="0"/>
                </a:rPr>
                <a:t>Hyperplane</a:t>
              </a:r>
              <a:endParaRPr lang="en-US" altLang="ko-KR" sz="1400" dirty="0">
                <a:solidFill>
                  <a:srgbClr val="1F45BC"/>
                </a:solidFill>
                <a:latin typeface="SamsungOne-700C" panose="020B0806030303020204" pitchFamily="34" charset="0"/>
                <a:ea typeface="SamsungOne-700C" panose="020B0806030303020204" pitchFamily="34" charset="0"/>
              </a:endParaRPr>
            </a:p>
          </p:txBody>
        </p:sp>
        <p:sp>
          <p:nvSpPr>
            <p:cNvPr id="16" name="직사각형 15">
              <a:extLst>
                <a:ext uri="{FF2B5EF4-FFF2-40B4-BE49-F238E27FC236}">
                  <a16:creationId xmlns:a16="http://schemas.microsoft.com/office/drawing/2014/main" id="{30B1D385-97DB-4081-8FBF-F989E063317F}"/>
                </a:ext>
              </a:extLst>
            </p:cNvPr>
            <p:cNvSpPr/>
            <p:nvPr/>
          </p:nvSpPr>
          <p:spPr>
            <a:xfrm>
              <a:off x="6893080" y="3252379"/>
              <a:ext cx="474810" cy="276999"/>
            </a:xfrm>
            <a:prstGeom prst="rect">
              <a:avLst/>
            </a:prstGeom>
          </p:spPr>
          <p:txBody>
            <a:bodyPr wrap="none">
              <a:spAutoFit/>
            </a:bodyPr>
            <a:lstStyle/>
            <a:p>
              <a:pPr algn="ctr"/>
              <a:r>
                <a:rPr lang="vi-VN" altLang="ko-KR" sz="1200" dirty="0">
                  <a:solidFill>
                    <a:srgbClr val="1F45BC"/>
                  </a:solidFill>
                  <a:latin typeface="SamsungOne-700C" panose="020B0806030303020204" pitchFamily="34" charset="0"/>
                  <a:ea typeface="SamsungOne-700C" panose="020B0806030303020204" pitchFamily="34" charset="0"/>
                </a:rPr>
                <a:t>Biên</a:t>
              </a:r>
              <a:endParaRPr lang="ko-KR" altLang="en-US" sz="1600" dirty="0">
                <a:latin typeface="SamsungOneKorean 400" panose="020B0503030303020204" pitchFamily="50" charset="-127"/>
                <a:ea typeface="SamsungOneKorean 400" panose="020B0503030303020204" pitchFamily="50" charset="-127"/>
              </a:endParaRPr>
            </a:p>
          </p:txBody>
        </p:sp>
        <p:grpSp>
          <p:nvGrpSpPr>
            <p:cNvPr id="17" name="그룹 16">
              <a:extLst>
                <a:ext uri="{FF2B5EF4-FFF2-40B4-BE49-F238E27FC236}">
                  <a16:creationId xmlns:a16="http://schemas.microsoft.com/office/drawing/2014/main" id="{DE8688A7-BB78-495A-8B0E-C24416294AA7}"/>
                </a:ext>
              </a:extLst>
            </p:cNvPr>
            <p:cNvGrpSpPr/>
            <p:nvPr/>
          </p:nvGrpSpPr>
          <p:grpSpPr>
            <a:xfrm>
              <a:off x="5997299" y="4219273"/>
              <a:ext cx="713270" cy="624141"/>
              <a:chOff x="10997520" y="3621550"/>
              <a:chExt cx="713270" cy="624141"/>
            </a:xfrm>
          </p:grpSpPr>
          <p:sp>
            <p:nvSpPr>
              <p:cNvPr id="26" name="Oval 65">
                <a:extLst>
                  <a:ext uri="{FF2B5EF4-FFF2-40B4-BE49-F238E27FC236}">
                    <a16:creationId xmlns:a16="http://schemas.microsoft.com/office/drawing/2014/main" id="{143BDB7F-3E6B-4654-A14E-9661ABBB6B73}"/>
                  </a:ext>
                </a:extLst>
              </p:cNvPr>
              <p:cNvSpPr/>
              <p:nvPr/>
            </p:nvSpPr>
            <p:spPr>
              <a:xfrm>
                <a:off x="10997520" y="3702577"/>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7" name="Oval 65">
                <a:extLst>
                  <a:ext uri="{FF2B5EF4-FFF2-40B4-BE49-F238E27FC236}">
                    <a16:creationId xmlns:a16="http://schemas.microsoft.com/office/drawing/2014/main" id="{E692DA28-9307-4BA8-805E-890AAE49AC87}"/>
                  </a:ext>
                </a:extLst>
              </p:cNvPr>
              <p:cNvSpPr/>
              <p:nvPr/>
            </p:nvSpPr>
            <p:spPr>
              <a:xfrm>
                <a:off x="11230671" y="3621550"/>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8" name="Oval 65">
                <a:extLst>
                  <a:ext uri="{FF2B5EF4-FFF2-40B4-BE49-F238E27FC236}">
                    <a16:creationId xmlns:a16="http://schemas.microsoft.com/office/drawing/2014/main" id="{F6CA1C4C-0A0A-48E2-B23B-BF84ED02FE01}"/>
                  </a:ext>
                </a:extLst>
              </p:cNvPr>
              <p:cNvSpPr/>
              <p:nvPr/>
            </p:nvSpPr>
            <p:spPr>
              <a:xfrm>
                <a:off x="11547657" y="3834094"/>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9" name="Oval 65">
                <a:extLst>
                  <a:ext uri="{FF2B5EF4-FFF2-40B4-BE49-F238E27FC236}">
                    <a16:creationId xmlns:a16="http://schemas.microsoft.com/office/drawing/2014/main" id="{A6C9D4B5-238C-44D5-A25F-636698A99048}"/>
                  </a:ext>
                </a:extLst>
              </p:cNvPr>
              <p:cNvSpPr/>
              <p:nvPr/>
            </p:nvSpPr>
            <p:spPr>
              <a:xfrm>
                <a:off x="11476538" y="4083591"/>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0" name="Oval 65">
                <a:extLst>
                  <a:ext uri="{FF2B5EF4-FFF2-40B4-BE49-F238E27FC236}">
                    <a16:creationId xmlns:a16="http://schemas.microsoft.com/office/drawing/2014/main" id="{009D8BE1-A241-4FBF-9FCE-1F9C7400EF38}"/>
                  </a:ext>
                </a:extLst>
              </p:cNvPr>
              <p:cNvSpPr/>
              <p:nvPr/>
            </p:nvSpPr>
            <p:spPr>
              <a:xfrm>
                <a:off x="11153333" y="3996194"/>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grpSp>
          <p:nvGrpSpPr>
            <p:cNvPr id="18" name="그룹 17">
              <a:extLst>
                <a:ext uri="{FF2B5EF4-FFF2-40B4-BE49-F238E27FC236}">
                  <a16:creationId xmlns:a16="http://schemas.microsoft.com/office/drawing/2014/main" id="{A4544580-1FA4-46A5-8478-DFB06541B609}"/>
                </a:ext>
              </a:extLst>
            </p:cNvPr>
            <p:cNvGrpSpPr/>
            <p:nvPr/>
          </p:nvGrpSpPr>
          <p:grpSpPr>
            <a:xfrm>
              <a:off x="7450443" y="3833331"/>
              <a:ext cx="692867" cy="723788"/>
              <a:chOff x="12149240" y="3302752"/>
              <a:chExt cx="692867" cy="723788"/>
            </a:xfrm>
          </p:grpSpPr>
          <p:sp>
            <p:nvSpPr>
              <p:cNvPr id="21" name="Isosceles Triangle 72">
                <a:extLst>
                  <a:ext uri="{FF2B5EF4-FFF2-40B4-BE49-F238E27FC236}">
                    <a16:creationId xmlns:a16="http://schemas.microsoft.com/office/drawing/2014/main" id="{D80C5B94-3B73-486B-8651-D2AD8D027849}"/>
                  </a:ext>
                </a:extLst>
              </p:cNvPr>
              <p:cNvSpPr/>
              <p:nvPr/>
            </p:nvSpPr>
            <p:spPr>
              <a:xfrm>
                <a:off x="12371876" y="3302752"/>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22" name="Isosceles Triangle 72">
                <a:extLst>
                  <a:ext uri="{FF2B5EF4-FFF2-40B4-BE49-F238E27FC236}">
                    <a16:creationId xmlns:a16="http://schemas.microsoft.com/office/drawing/2014/main" id="{BC90C4C2-1FAE-44E1-9E4B-F75F2A79C424}"/>
                  </a:ext>
                </a:extLst>
              </p:cNvPr>
              <p:cNvSpPr/>
              <p:nvPr/>
            </p:nvSpPr>
            <p:spPr>
              <a:xfrm>
                <a:off x="12644023" y="3466724"/>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23" name="Isosceles Triangle 72">
                <a:extLst>
                  <a:ext uri="{FF2B5EF4-FFF2-40B4-BE49-F238E27FC236}">
                    <a16:creationId xmlns:a16="http://schemas.microsoft.com/office/drawing/2014/main" id="{64AA4540-2510-454A-9954-902D26F8BD8A}"/>
                  </a:ext>
                </a:extLst>
              </p:cNvPr>
              <p:cNvSpPr/>
              <p:nvPr/>
            </p:nvSpPr>
            <p:spPr>
              <a:xfrm>
                <a:off x="12439158" y="3625413"/>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24" name="Isosceles Triangle 72">
                <a:extLst>
                  <a:ext uri="{FF2B5EF4-FFF2-40B4-BE49-F238E27FC236}">
                    <a16:creationId xmlns:a16="http://schemas.microsoft.com/office/drawing/2014/main" id="{B6611CA8-1220-423A-9561-CE80322D0220}"/>
                  </a:ext>
                </a:extLst>
              </p:cNvPr>
              <p:cNvSpPr/>
              <p:nvPr/>
            </p:nvSpPr>
            <p:spPr>
              <a:xfrm>
                <a:off x="12677349" y="3867684"/>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25" name="Isosceles Triangle 72">
                <a:extLst>
                  <a:ext uri="{FF2B5EF4-FFF2-40B4-BE49-F238E27FC236}">
                    <a16:creationId xmlns:a16="http://schemas.microsoft.com/office/drawing/2014/main" id="{3A0DBE5A-11D4-4F0D-BFBC-6CA82A67236C}"/>
                  </a:ext>
                </a:extLst>
              </p:cNvPr>
              <p:cNvSpPr/>
              <p:nvPr/>
            </p:nvSpPr>
            <p:spPr>
              <a:xfrm>
                <a:off x="12149240" y="3646905"/>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grpSp>
        <p:sp>
          <p:nvSpPr>
            <p:cNvPr id="19" name="모서리가 둥근 직사각형 93">
              <a:extLst>
                <a:ext uri="{FF2B5EF4-FFF2-40B4-BE49-F238E27FC236}">
                  <a16:creationId xmlns:a16="http://schemas.microsoft.com/office/drawing/2014/main" id="{5F8CAD4C-7E39-4C57-B87D-3FC140F9BFDB}"/>
                </a:ext>
              </a:extLst>
            </p:cNvPr>
            <p:cNvSpPr/>
            <p:nvPr/>
          </p:nvSpPr>
          <p:spPr>
            <a:xfrm>
              <a:off x="6003054" y="4965223"/>
              <a:ext cx="720930" cy="313769"/>
            </a:xfrm>
            <a:prstGeom prst="roundRect">
              <a:avLst>
                <a:gd name="adj" fmla="val 43988"/>
              </a:avLst>
            </a:prstGeom>
            <a:solidFill>
              <a:srgbClr val="E2E8FB"/>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rgbClr val="1F45BC"/>
                  </a:solidFill>
                  <a:latin typeface="SamsungOne-700" panose="020B0803030303020204" pitchFamily="34" charset="0"/>
                  <a:ea typeface="SamsungOne-700" panose="020B0803030303020204" pitchFamily="34" charset="0"/>
                </a:rPr>
                <a:t>Lớp</a:t>
              </a:r>
              <a:r>
                <a:rPr lang="en-US" altLang="ko-KR" sz="1200" dirty="0">
                  <a:solidFill>
                    <a:srgbClr val="1F45BC"/>
                  </a:solidFill>
                  <a:latin typeface="SamsungOne-700" panose="020B0803030303020204" pitchFamily="34" charset="0"/>
                  <a:ea typeface="SamsungOne-700" panose="020B0803030303020204" pitchFamily="34" charset="0"/>
                </a:rPr>
                <a:t> B</a:t>
              </a:r>
              <a:endParaRPr lang="ko-KR" altLang="en-US" sz="1600" dirty="0">
                <a:latin typeface="SamsungOne-700" panose="020B0803030303020204" pitchFamily="34" charset="0"/>
                <a:ea typeface="SamsungOneKorean 400" panose="020B0503030303020204" pitchFamily="50" charset="-127"/>
              </a:endParaRPr>
            </a:p>
          </p:txBody>
        </p:sp>
        <p:sp>
          <p:nvSpPr>
            <p:cNvPr id="20" name="모서리가 둥근 직사각형 94">
              <a:extLst>
                <a:ext uri="{FF2B5EF4-FFF2-40B4-BE49-F238E27FC236}">
                  <a16:creationId xmlns:a16="http://schemas.microsoft.com/office/drawing/2014/main" id="{307BC118-6191-4CF0-894F-72B6DC909C3E}"/>
                </a:ext>
              </a:extLst>
            </p:cNvPr>
            <p:cNvSpPr/>
            <p:nvPr/>
          </p:nvSpPr>
          <p:spPr>
            <a:xfrm>
              <a:off x="8168068" y="4020599"/>
              <a:ext cx="720930" cy="313769"/>
            </a:xfrm>
            <a:prstGeom prst="roundRect">
              <a:avLst>
                <a:gd name="adj" fmla="val 43988"/>
              </a:avLst>
            </a:prstGeom>
            <a:solidFill>
              <a:srgbClr val="FFB0B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rgbClr val="FF0000"/>
                  </a:solidFill>
                  <a:latin typeface="SamsungOne-700" panose="020B0803030303020204" pitchFamily="34" charset="0"/>
                  <a:ea typeface="SamsungOne-700" panose="020B0803030303020204" pitchFamily="34" charset="0"/>
                </a:rPr>
                <a:t>Lớp</a:t>
              </a:r>
              <a:r>
                <a:rPr lang="en-US" altLang="ko-KR" sz="1200" dirty="0">
                  <a:solidFill>
                    <a:srgbClr val="FF0000"/>
                  </a:solidFill>
                  <a:latin typeface="SamsungOne-700" panose="020B0803030303020204" pitchFamily="34" charset="0"/>
                  <a:ea typeface="SamsungOne-700" panose="020B0803030303020204" pitchFamily="34" charset="0"/>
                </a:rPr>
                <a:t> A</a:t>
              </a:r>
              <a:endParaRPr lang="ko-KR" altLang="en-US" sz="1600" dirty="0">
                <a:solidFill>
                  <a:srgbClr val="FF0000"/>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108198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SVM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2</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vi-VN" altLang="ko-KR" dirty="0"/>
              <a:t>SVM chọn các điểm/vectơ cực trị giúp tạo siêu phẳng </a:t>
            </a:r>
            <a:endParaRPr lang="ko-KR" altLang="en-US" dirty="0"/>
          </a:p>
        </p:txBody>
      </p:sp>
      <p:grpSp>
        <p:nvGrpSpPr>
          <p:cNvPr id="10" name="그룹 9">
            <a:extLst>
              <a:ext uri="{FF2B5EF4-FFF2-40B4-BE49-F238E27FC236}">
                <a16:creationId xmlns:a16="http://schemas.microsoft.com/office/drawing/2014/main" id="{ACCCB82A-316E-4DDC-97AB-747BB2740A77}"/>
              </a:ext>
            </a:extLst>
          </p:cNvPr>
          <p:cNvGrpSpPr/>
          <p:nvPr/>
        </p:nvGrpSpPr>
        <p:grpSpPr>
          <a:xfrm>
            <a:off x="2456545" y="2724051"/>
            <a:ext cx="5043621" cy="3229297"/>
            <a:chOff x="2037555" y="2560698"/>
            <a:chExt cx="5043621" cy="3229297"/>
          </a:xfrm>
        </p:grpSpPr>
        <p:cxnSp>
          <p:nvCxnSpPr>
            <p:cNvPr id="11" name="꺾인 연결선 10">
              <a:extLst>
                <a:ext uri="{FF2B5EF4-FFF2-40B4-BE49-F238E27FC236}">
                  <a16:creationId xmlns:a16="http://schemas.microsoft.com/office/drawing/2014/main" id="{FC587DB4-6080-4260-A7CE-1724D25F9092}"/>
                </a:ext>
              </a:extLst>
            </p:cNvPr>
            <p:cNvCxnSpPr/>
            <p:nvPr/>
          </p:nvCxnSpPr>
          <p:spPr>
            <a:xfrm>
              <a:off x="3187175" y="2838392"/>
              <a:ext cx="3389296" cy="2951603"/>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9D74937B-4BF1-4FD9-88F6-706329D25599}"/>
                </a:ext>
              </a:extLst>
            </p:cNvPr>
            <p:cNvSpPr/>
            <p:nvPr/>
          </p:nvSpPr>
          <p:spPr>
            <a:xfrm>
              <a:off x="2037555" y="3540510"/>
              <a:ext cx="1050288" cy="738664"/>
            </a:xfrm>
            <a:prstGeom prst="rect">
              <a:avLst/>
            </a:prstGeom>
          </p:spPr>
          <p:txBody>
            <a:bodyPr wrap="none">
              <a:spAutoFit/>
            </a:bodyPr>
            <a:lstStyle/>
            <a:p>
              <a:pPr algn="ctr"/>
              <a:r>
                <a:rPr lang="vi-VN" altLang="ko-KR" sz="1400" dirty="0">
                  <a:solidFill>
                    <a:srgbClr val="1F45BC"/>
                  </a:solidFill>
                  <a:latin typeface="SamsungOne-600C" panose="020B0706030303020204" pitchFamily="34" charset="0"/>
                  <a:ea typeface="SamsungOne-600C" panose="020B0706030303020204" pitchFamily="34" charset="0"/>
                </a:rPr>
                <a:t>Biên</a:t>
              </a:r>
              <a:endParaRPr lang="en-US" altLang="ko-KR" sz="1400" dirty="0">
                <a:solidFill>
                  <a:srgbClr val="1F45BC"/>
                </a:solidFill>
                <a:latin typeface="SamsungOne-600C" panose="020B0706030303020204" pitchFamily="34" charset="0"/>
                <a:ea typeface="SamsungOne-600C" panose="020B0706030303020204" pitchFamily="34" charset="0"/>
              </a:endParaRPr>
            </a:p>
            <a:p>
              <a:pPr algn="ctr"/>
              <a:r>
                <a:rPr lang="en-US" altLang="ko-KR" sz="1400" dirty="0">
                  <a:solidFill>
                    <a:srgbClr val="1F45BC"/>
                  </a:solidFill>
                  <a:latin typeface="SamsungOne-600C" panose="020B0706030303020204" pitchFamily="34" charset="0"/>
                  <a:ea typeface="SamsungOne-600C" panose="020B0706030303020204" pitchFamily="34" charset="0"/>
                </a:rPr>
                <a:t>Hyperplane</a:t>
              </a:r>
              <a:endParaRPr lang="vi-VN" altLang="ko-KR" sz="1400" dirty="0">
                <a:solidFill>
                  <a:srgbClr val="1F45BC"/>
                </a:solidFill>
                <a:latin typeface="SamsungOne-600C" panose="020B0706030303020204" pitchFamily="34" charset="0"/>
                <a:ea typeface="SamsungOne-600C" panose="020B0706030303020204" pitchFamily="34" charset="0"/>
              </a:endParaRPr>
            </a:p>
            <a:p>
              <a:pPr algn="ctr"/>
              <a:r>
                <a:rPr lang="vi-VN" altLang="ko-KR" sz="1400" dirty="0">
                  <a:solidFill>
                    <a:srgbClr val="1F45BC"/>
                  </a:solidFill>
                  <a:latin typeface="SamsungOne-600C" panose="020B0706030303020204" pitchFamily="34" charset="0"/>
                  <a:ea typeface="SamsungOne-600C" panose="020B0706030303020204" pitchFamily="34" charset="0"/>
                </a:rPr>
                <a:t>tối đa</a:t>
              </a:r>
              <a:endParaRPr lang="ko-KR" altLang="en-US" sz="1400" dirty="0">
                <a:solidFill>
                  <a:srgbClr val="1F45BC"/>
                </a:solidFill>
                <a:latin typeface="SamsungOne-600C" panose="020B0706030303020204" pitchFamily="34" charset="0"/>
                <a:ea typeface="SamsungOne-700C" panose="020B0806030303020204" pitchFamily="34" charset="0"/>
              </a:endParaRPr>
            </a:p>
          </p:txBody>
        </p:sp>
        <p:grpSp>
          <p:nvGrpSpPr>
            <p:cNvPr id="13" name="그룹 12">
              <a:extLst>
                <a:ext uri="{FF2B5EF4-FFF2-40B4-BE49-F238E27FC236}">
                  <a16:creationId xmlns:a16="http://schemas.microsoft.com/office/drawing/2014/main" id="{E18A19CC-EB6E-4C1E-BD91-795461ABB435}"/>
                </a:ext>
              </a:extLst>
            </p:cNvPr>
            <p:cNvGrpSpPr/>
            <p:nvPr/>
          </p:nvGrpSpPr>
          <p:grpSpPr>
            <a:xfrm>
              <a:off x="3320459" y="3488708"/>
              <a:ext cx="2775541" cy="2004043"/>
              <a:chOff x="10735666" y="3825829"/>
              <a:chExt cx="2775541" cy="2004043"/>
            </a:xfrm>
          </p:grpSpPr>
          <p:grpSp>
            <p:nvGrpSpPr>
              <p:cNvPr id="22" name="그룹 21">
                <a:extLst>
                  <a:ext uri="{FF2B5EF4-FFF2-40B4-BE49-F238E27FC236}">
                    <a16:creationId xmlns:a16="http://schemas.microsoft.com/office/drawing/2014/main" id="{5DF4847F-3C1C-4B2F-AA35-8B5DEC15F964}"/>
                  </a:ext>
                </a:extLst>
              </p:cNvPr>
              <p:cNvGrpSpPr/>
              <p:nvPr/>
            </p:nvGrpSpPr>
            <p:grpSpPr>
              <a:xfrm>
                <a:off x="10735666" y="4741001"/>
                <a:ext cx="935378" cy="954005"/>
                <a:chOff x="10831454" y="3619114"/>
                <a:chExt cx="808217" cy="824310"/>
              </a:xfrm>
            </p:grpSpPr>
            <p:sp>
              <p:nvSpPr>
                <p:cNvPr id="40" name="Oval 65">
                  <a:extLst>
                    <a:ext uri="{FF2B5EF4-FFF2-40B4-BE49-F238E27FC236}">
                      <a16:creationId xmlns:a16="http://schemas.microsoft.com/office/drawing/2014/main" id="{788BD5CF-9456-4963-B56B-AF99979633DD}"/>
                    </a:ext>
                  </a:extLst>
                </p:cNvPr>
                <p:cNvSpPr/>
                <p:nvPr/>
              </p:nvSpPr>
              <p:spPr>
                <a:xfrm>
                  <a:off x="10960821" y="3750707"/>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1" name="Oval 65">
                  <a:extLst>
                    <a:ext uri="{FF2B5EF4-FFF2-40B4-BE49-F238E27FC236}">
                      <a16:creationId xmlns:a16="http://schemas.microsoft.com/office/drawing/2014/main" id="{E78B99AA-F032-43B4-B2BE-50EA26C0DFB2}"/>
                    </a:ext>
                  </a:extLst>
                </p:cNvPr>
                <p:cNvSpPr/>
                <p:nvPr/>
              </p:nvSpPr>
              <p:spPr>
                <a:xfrm>
                  <a:off x="11194591" y="3619114"/>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2" name="Oval 65">
                  <a:extLst>
                    <a:ext uri="{FF2B5EF4-FFF2-40B4-BE49-F238E27FC236}">
                      <a16:creationId xmlns:a16="http://schemas.microsoft.com/office/drawing/2014/main" id="{E5F33AAF-9D0C-42F5-8C37-0F4135E1E5DE}"/>
                    </a:ext>
                  </a:extLst>
                </p:cNvPr>
                <p:cNvSpPr/>
                <p:nvPr/>
              </p:nvSpPr>
              <p:spPr>
                <a:xfrm>
                  <a:off x="11460601" y="3702577"/>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3" name="Oval 65">
                  <a:extLst>
                    <a:ext uri="{FF2B5EF4-FFF2-40B4-BE49-F238E27FC236}">
                      <a16:creationId xmlns:a16="http://schemas.microsoft.com/office/drawing/2014/main" id="{2429C8AD-121E-4645-903A-2C4C7FCFD007}"/>
                    </a:ext>
                  </a:extLst>
                </p:cNvPr>
                <p:cNvSpPr/>
                <p:nvPr/>
              </p:nvSpPr>
              <p:spPr>
                <a:xfrm>
                  <a:off x="11476538" y="4083591"/>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4" name="Oval 65">
                  <a:extLst>
                    <a:ext uri="{FF2B5EF4-FFF2-40B4-BE49-F238E27FC236}">
                      <a16:creationId xmlns:a16="http://schemas.microsoft.com/office/drawing/2014/main" id="{1B0F8AE5-9B17-4B14-A29F-4124012A6A05}"/>
                    </a:ext>
                  </a:extLst>
                </p:cNvPr>
                <p:cNvSpPr/>
                <p:nvPr/>
              </p:nvSpPr>
              <p:spPr>
                <a:xfrm>
                  <a:off x="11221098" y="3870086"/>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5" name="Oval 65">
                  <a:extLst>
                    <a:ext uri="{FF2B5EF4-FFF2-40B4-BE49-F238E27FC236}">
                      <a16:creationId xmlns:a16="http://schemas.microsoft.com/office/drawing/2014/main" id="{0B816F88-E493-4A49-86D0-F9048FEBA85F}"/>
                    </a:ext>
                  </a:extLst>
                </p:cNvPr>
                <p:cNvSpPr/>
                <p:nvPr/>
              </p:nvSpPr>
              <p:spPr>
                <a:xfrm>
                  <a:off x="11259540" y="4083591"/>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6" name="Oval 65">
                  <a:extLst>
                    <a:ext uri="{FF2B5EF4-FFF2-40B4-BE49-F238E27FC236}">
                      <a16:creationId xmlns:a16="http://schemas.microsoft.com/office/drawing/2014/main" id="{07381837-AA6D-45E9-B564-D631B6B0CD3C}"/>
                    </a:ext>
                  </a:extLst>
                </p:cNvPr>
                <p:cNvSpPr/>
                <p:nvPr/>
              </p:nvSpPr>
              <p:spPr>
                <a:xfrm>
                  <a:off x="11203937" y="4281324"/>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7" name="Oval 65">
                  <a:extLst>
                    <a:ext uri="{FF2B5EF4-FFF2-40B4-BE49-F238E27FC236}">
                      <a16:creationId xmlns:a16="http://schemas.microsoft.com/office/drawing/2014/main" id="{91A5953D-2A6E-441B-8563-3E6C9E9677FD}"/>
                    </a:ext>
                  </a:extLst>
                </p:cNvPr>
                <p:cNvSpPr/>
                <p:nvPr/>
              </p:nvSpPr>
              <p:spPr>
                <a:xfrm>
                  <a:off x="11038952" y="3998817"/>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8" name="Oval 65">
                  <a:extLst>
                    <a:ext uri="{FF2B5EF4-FFF2-40B4-BE49-F238E27FC236}">
                      <a16:creationId xmlns:a16="http://schemas.microsoft.com/office/drawing/2014/main" id="{C21900D2-6178-4F2F-BF45-CE04C5F7BEE3}"/>
                    </a:ext>
                  </a:extLst>
                </p:cNvPr>
                <p:cNvSpPr/>
                <p:nvPr/>
              </p:nvSpPr>
              <p:spPr>
                <a:xfrm>
                  <a:off x="10967203" y="4281324"/>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9" name="Oval 65">
                  <a:extLst>
                    <a:ext uri="{FF2B5EF4-FFF2-40B4-BE49-F238E27FC236}">
                      <a16:creationId xmlns:a16="http://schemas.microsoft.com/office/drawing/2014/main" id="{24A465A8-9650-4124-9842-D767B7168950}"/>
                    </a:ext>
                  </a:extLst>
                </p:cNvPr>
                <p:cNvSpPr/>
                <p:nvPr/>
              </p:nvSpPr>
              <p:spPr>
                <a:xfrm>
                  <a:off x="10831454" y="4032185"/>
                  <a:ext cx="163133" cy="162100"/>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grpSp>
            <p:nvGrpSpPr>
              <p:cNvPr id="23" name="그룹 22">
                <a:extLst>
                  <a:ext uri="{FF2B5EF4-FFF2-40B4-BE49-F238E27FC236}">
                    <a16:creationId xmlns:a16="http://schemas.microsoft.com/office/drawing/2014/main" id="{666404DC-6BD5-42D2-B1BF-A0F311BC7771}"/>
                  </a:ext>
                </a:extLst>
              </p:cNvPr>
              <p:cNvGrpSpPr/>
              <p:nvPr/>
            </p:nvGrpSpPr>
            <p:grpSpPr>
              <a:xfrm>
                <a:off x="12243763" y="3924332"/>
                <a:ext cx="957019" cy="816666"/>
                <a:chOff x="12149240" y="3404182"/>
                <a:chExt cx="826915" cy="705643"/>
              </a:xfrm>
            </p:grpSpPr>
            <p:sp>
              <p:nvSpPr>
                <p:cNvPr id="32" name="Isosceles Triangle 72">
                  <a:extLst>
                    <a:ext uri="{FF2B5EF4-FFF2-40B4-BE49-F238E27FC236}">
                      <a16:creationId xmlns:a16="http://schemas.microsoft.com/office/drawing/2014/main" id="{75613D77-3F97-49D3-87B8-447C374B43CD}"/>
                    </a:ext>
                  </a:extLst>
                </p:cNvPr>
                <p:cNvSpPr/>
                <p:nvPr/>
              </p:nvSpPr>
              <p:spPr>
                <a:xfrm>
                  <a:off x="12503594" y="3404182"/>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3" name="Isosceles Triangle 72">
                  <a:extLst>
                    <a:ext uri="{FF2B5EF4-FFF2-40B4-BE49-F238E27FC236}">
                      <a16:creationId xmlns:a16="http://schemas.microsoft.com/office/drawing/2014/main" id="{062F350C-FA3D-4747-9DCE-1A4EE1F22216}"/>
                    </a:ext>
                  </a:extLst>
                </p:cNvPr>
                <p:cNvSpPr/>
                <p:nvPr/>
              </p:nvSpPr>
              <p:spPr>
                <a:xfrm>
                  <a:off x="12802144" y="3436729"/>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4" name="Isosceles Triangle 72">
                  <a:extLst>
                    <a:ext uri="{FF2B5EF4-FFF2-40B4-BE49-F238E27FC236}">
                      <a16:creationId xmlns:a16="http://schemas.microsoft.com/office/drawing/2014/main" id="{D3C84740-A4CF-44DF-850C-D48D4CB91CCD}"/>
                    </a:ext>
                  </a:extLst>
                </p:cNvPr>
                <p:cNvSpPr/>
                <p:nvPr/>
              </p:nvSpPr>
              <p:spPr>
                <a:xfrm>
                  <a:off x="12362070" y="3622042"/>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5" name="Isosceles Triangle 72">
                  <a:extLst>
                    <a:ext uri="{FF2B5EF4-FFF2-40B4-BE49-F238E27FC236}">
                      <a16:creationId xmlns:a16="http://schemas.microsoft.com/office/drawing/2014/main" id="{AD511BB2-073E-4AE3-B47E-99B96F02689E}"/>
                    </a:ext>
                  </a:extLst>
                </p:cNvPr>
                <p:cNvSpPr/>
                <p:nvPr/>
              </p:nvSpPr>
              <p:spPr>
                <a:xfrm>
                  <a:off x="12247173" y="3950969"/>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6" name="Isosceles Triangle 72">
                  <a:extLst>
                    <a:ext uri="{FF2B5EF4-FFF2-40B4-BE49-F238E27FC236}">
                      <a16:creationId xmlns:a16="http://schemas.microsoft.com/office/drawing/2014/main" id="{6BBB80EE-2EFB-4564-A1C9-E09C07604F72}"/>
                    </a:ext>
                  </a:extLst>
                </p:cNvPr>
                <p:cNvSpPr/>
                <p:nvPr/>
              </p:nvSpPr>
              <p:spPr>
                <a:xfrm>
                  <a:off x="12149240" y="3646905"/>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7" name="Isosceles Triangle 72">
                  <a:extLst>
                    <a:ext uri="{FF2B5EF4-FFF2-40B4-BE49-F238E27FC236}">
                      <a16:creationId xmlns:a16="http://schemas.microsoft.com/office/drawing/2014/main" id="{D3A22348-0F48-462A-9A60-C5379C064D4A}"/>
                    </a:ext>
                  </a:extLst>
                </p:cNvPr>
                <p:cNvSpPr/>
                <p:nvPr/>
              </p:nvSpPr>
              <p:spPr>
                <a:xfrm>
                  <a:off x="12636626" y="3622042"/>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8" name="Isosceles Triangle 72">
                  <a:extLst>
                    <a:ext uri="{FF2B5EF4-FFF2-40B4-BE49-F238E27FC236}">
                      <a16:creationId xmlns:a16="http://schemas.microsoft.com/office/drawing/2014/main" id="{7A720A66-1917-42A0-89BC-977D2B5F6A11}"/>
                    </a:ext>
                  </a:extLst>
                </p:cNvPr>
                <p:cNvSpPr/>
                <p:nvPr/>
              </p:nvSpPr>
              <p:spPr>
                <a:xfrm>
                  <a:off x="12497197" y="3826218"/>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sp>
              <p:nvSpPr>
                <p:cNvPr id="39" name="Isosceles Triangle 72">
                  <a:extLst>
                    <a:ext uri="{FF2B5EF4-FFF2-40B4-BE49-F238E27FC236}">
                      <a16:creationId xmlns:a16="http://schemas.microsoft.com/office/drawing/2014/main" id="{71263674-CFD6-441E-847D-EB4CFD0862D9}"/>
                    </a:ext>
                  </a:extLst>
                </p:cNvPr>
                <p:cNvSpPr/>
                <p:nvPr/>
              </p:nvSpPr>
              <p:spPr>
                <a:xfrm>
                  <a:off x="12811397" y="3843998"/>
                  <a:ext cx="164758" cy="158856"/>
                </a:xfrm>
                <a:prstGeom prst="triangle">
                  <a:avLst/>
                </a:prstGeom>
                <a:solidFill>
                  <a:srgbClr val="FF0000">
                    <a:alpha val="31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pPr>
                  <a:endParaRPr lang="en-US" altLang="ko-KR" sz="1400" dirty="0">
                    <a:latin typeface="Courier New" panose="02070309020205020404" pitchFamily="49" charset="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CFEDE576-4D82-4D62-A929-89BDDDA3295B}"/>
                  </a:ext>
                </a:extLst>
              </p:cNvPr>
              <p:cNvGrpSpPr/>
              <p:nvPr/>
            </p:nvGrpSpPr>
            <p:grpSpPr>
              <a:xfrm>
                <a:off x="11163300" y="3825829"/>
                <a:ext cx="1690063" cy="1988151"/>
                <a:chOff x="11163300" y="3825829"/>
                <a:chExt cx="1690063" cy="1988151"/>
              </a:xfrm>
            </p:grpSpPr>
            <p:cxnSp>
              <p:nvCxnSpPr>
                <p:cNvPr id="28" name="직선 연결선 27">
                  <a:extLst>
                    <a:ext uri="{FF2B5EF4-FFF2-40B4-BE49-F238E27FC236}">
                      <a16:creationId xmlns:a16="http://schemas.microsoft.com/office/drawing/2014/main" id="{4F2C518F-0D18-4D23-B2C1-837EAC67A4E9}"/>
                    </a:ext>
                  </a:extLst>
                </p:cNvPr>
                <p:cNvCxnSpPr/>
                <p:nvPr/>
              </p:nvCxnSpPr>
              <p:spPr>
                <a:xfrm flipH="1" flipV="1">
                  <a:off x="11163300" y="4114581"/>
                  <a:ext cx="1219200" cy="1699399"/>
                </a:xfrm>
                <a:prstGeom prst="line">
                  <a:avLst/>
                </a:prstGeom>
                <a:ln w="28575">
                  <a:solidFill>
                    <a:srgbClr val="1F45BC"/>
                  </a:solidFill>
                  <a:prstDash val="sys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612E5EEC-8B26-40CB-B103-61E5E5C40D55}"/>
                    </a:ext>
                  </a:extLst>
                </p:cNvPr>
                <p:cNvCxnSpPr/>
                <p:nvPr/>
              </p:nvCxnSpPr>
              <p:spPr>
                <a:xfrm flipH="1" flipV="1">
                  <a:off x="11634163" y="3825829"/>
                  <a:ext cx="1219200" cy="1699399"/>
                </a:xfrm>
                <a:prstGeom prst="line">
                  <a:avLst/>
                </a:prstGeom>
                <a:ln w="28575">
                  <a:solidFill>
                    <a:srgbClr val="1F45BC"/>
                  </a:solidFill>
                  <a:prstDash val="sys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549685AB-FE49-47E5-8EF0-BDECB5611E78}"/>
                    </a:ext>
                  </a:extLst>
                </p:cNvPr>
                <p:cNvCxnSpPr/>
                <p:nvPr/>
              </p:nvCxnSpPr>
              <p:spPr>
                <a:xfrm flipV="1">
                  <a:off x="11163300" y="3825829"/>
                  <a:ext cx="470863" cy="288752"/>
                </a:xfrm>
                <a:prstGeom prst="line">
                  <a:avLst/>
                </a:prstGeom>
                <a:ln w="28575">
                  <a:solidFill>
                    <a:srgbClr val="1F45BC"/>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C14E76B-D707-45AC-ABDD-FC84C3C12854}"/>
                    </a:ext>
                  </a:extLst>
                </p:cNvPr>
                <p:cNvCxnSpPr/>
                <p:nvPr/>
              </p:nvCxnSpPr>
              <p:spPr>
                <a:xfrm flipH="1" flipV="1">
                  <a:off x="11398731" y="3970205"/>
                  <a:ext cx="1219200" cy="1699399"/>
                </a:xfrm>
                <a:prstGeom prst="line">
                  <a:avLst/>
                </a:prstGeom>
                <a:ln w="28575">
                  <a:solidFill>
                    <a:srgbClr val="1F45BC"/>
                  </a:solidFill>
                  <a:prstDash val="solid"/>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07FE58EA-9C61-454E-9FEB-CB1BAF55EE4A}"/>
                  </a:ext>
                </a:extLst>
              </p:cNvPr>
              <p:cNvGrpSpPr/>
              <p:nvPr/>
            </p:nvGrpSpPr>
            <p:grpSpPr>
              <a:xfrm>
                <a:off x="11671044" y="4793448"/>
                <a:ext cx="1840163" cy="1036424"/>
                <a:chOff x="11671044" y="4793448"/>
                <a:chExt cx="1840163" cy="1036424"/>
              </a:xfrm>
            </p:grpSpPr>
            <p:cxnSp>
              <p:nvCxnSpPr>
                <p:cNvPr id="26" name="직선 화살표 연결선 25">
                  <a:extLst>
                    <a:ext uri="{FF2B5EF4-FFF2-40B4-BE49-F238E27FC236}">
                      <a16:creationId xmlns:a16="http://schemas.microsoft.com/office/drawing/2014/main" id="{5896593C-B531-49CC-B227-53DA7275B38A}"/>
                    </a:ext>
                  </a:extLst>
                </p:cNvPr>
                <p:cNvCxnSpPr/>
                <p:nvPr/>
              </p:nvCxnSpPr>
              <p:spPr>
                <a:xfrm flipH="1" flipV="1">
                  <a:off x="12488567" y="4793448"/>
                  <a:ext cx="1022640" cy="1036368"/>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CEFDAE-2EFF-4C36-9380-1ABFB7EEE09D}"/>
                    </a:ext>
                  </a:extLst>
                </p:cNvPr>
                <p:cNvCxnSpPr/>
                <p:nvPr/>
              </p:nvCxnSpPr>
              <p:spPr>
                <a:xfrm flipH="1" flipV="1">
                  <a:off x="11671044" y="5000918"/>
                  <a:ext cx="1840163" cy="828954"/>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4" name="직선 화살표 연결선 13">
              <a:extLst>
                <a:ext uri="{FF2B5EF4-FFF2-40B4-BE49-F238E27FC236}">
                  <a16:creationId xmlns:a16="http://schemas.microsoft.com/office/drawing/2014/main" id="{7BC227E0-9F94-4C56-8E14-B783DC9B8DD4}"/>
                </a:ext>
              </a:extLst>
            </p:cNvPr>
            <p:cNvCxnSpPr/>
            <p:nvPr/>
          </p:nvCxnSpPr>
          <p:spPr>
            <a:xfrm>
              <a:off x="3929530" y="3073138"/>
              <a:ext cx="30678" cy="470476"/>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D1D0DA7E-1E80-422C-B4EA-EC846181A77B}"/>
                </a:ext>
              </a:extLst>
            </p:cNvPr>
            <p:cNvCxnSpPr/>
            <p:nvPr/>
          </p:nvCxnSpPr>
          <p:spPr>
            <a:xfrm flipH="1">
              <a:off x="4409820" y="3420485"/>
              <a:ext cx="438056" cy="358367"/>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3AF34E2-ADEA-481D-8E1D-7D01914EA992}"/>
                </a:ext>
              </a:extLst>
            </p:cNvPr>
            <p:cNvCxnSpPr/>
            <p:nvPr/>
          </p:nvCxnSpPr>
          <p:spPr>
            <a:xfrm>
              <a:off x="2976443" y="3930381"/>
              <a:ext cx="1192692" cy="0"/>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71907D9-5C7A-45C8-8B74-EF1D20764D42}"/>
                </a:ext>
              </a:extLst>
            </p:cNvPr>
            <p:cNvCxnSpPr/>
            <p:nvPr/>
          </p:nvCxnSpPr>
          <p:spPr>
            <a:xfrm flipV="1">
              <a:off x="4219898" y="5106825"/>
              <a:ext cx="358513" cy="370034"/>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6DB67E05-5CC8-4A7B-B8A2-83285C799FCF}"/>
                </a:ext>
              </a:extLst>
            </p:cNvPr>
            <p:cNvSpPr/>
            <p:nvPr/>
          </p:nvSpPr>
          <p:spPr>
            <a:xfrm>
              <a:off x="3602808" y="2560698"/>
              <a:ext cx="710451" cy="523220"/>
            </a:xfrm>
            <a:prstGeom prst="rect">
              <a:avLst/>
            </a:prstGeom>
          </p:spPr>
          <p:txBody>
            <a:bodyPr wrap="none">
              <a:spAutoFit/>
            </a:bodyPr>
            <a:lstStyle/>
            <a:p>
              <a:pPr algn="ctr"/>
              <a:r>
                <a:rPr lang="en-US" altLang="ko-KR" sz="1400" dirty="0">
                  <a:solidFill>
                    <a:srgbClr val="1F45BC"/>
                  </a:solidFill>
                  <a:latin typeface="SamsungOne-600C" panose="020B0706030303020204" pitchFamily="34" charset="0"/>
                  <a:ea typeface="SamsungOne-600C" panose="020B0706030303020204" pitchFamily="34" charset="0"/>
                </a:rPr>
                <a:t>Margin</a:t>
              </a:r>
              <a:endParaRPr lang="vi-VN" altLang="ko-KR" sz="1400" dirty="0">
                <a:solidFill>
                  <a:srgbClr val="1F45BC"/>
                </a:solidFill>
                <a:latin typeface="SamsungOne-600C" panose="020B0706030303020204" pitchFamily="34" charset="0"/>
                <a:ea typeface="SamsungOne-600C" panose="020B0706030303020204" pitchFamily="34" charset="0"/>
              </a:endParaRPr>
            </a:p>
            <a:p>
              <a:pPr algn="ctr"/>
              <a:r>
                <a:rPr lang="vi-VN" altLang="ko-KR" sz="1400" dirty="0">
                  <a:solidFill>
                    <a:srgbClr val="1F45BC"/>
                  </a:solidFill>
                  <a:latin typeface="SamsungOne-600C" panose="020B0706030303020204" pitchFamily="34" charset="0"/>
                  <a:ea typeface="SamsungOne-600C" panose="020B0706030303020204" pitchFamily="34" charset="0"/>
                </a:rPr>
                <a:t>tối đa</a:t>
              </a:r>
              <a:endParaRPr lang="en-US" altLang="ko-KR" sz="1400" dirty="0">
                <a:solidFill>
                  <a:srgbClr val="1F45BC"/>
                </a:solidFill>
                <a:latin typeface="SamsungOne-600C" panose="020B0706030303020204" pitchFamily="34" charset="0"/>
                <a:ea typeface="SamsungOne-600C" panose="020B0706030303020204" pitchFamily="34" charset="0"/>
              </a:endParaRPr>
            </a:p>
          </p:txBody>
        </p:sp>
        <p:sp>
          <p:nvSpPr>
            <p:cNvPr id="19" name="직사각형 18">
              <a:extLst>
                <a:ext uri="{FF2B5EF4-FFF2-40B4-BE49-F238E27FC236}">
                  <a16:creationId xmlns:a16="http://schemas.microsoft.com/office/drawing/2014/main" id="{4C466434-B983-4450-92FD-7DB5F98E4BCB}"/>
                </a:ext>
              </a:extLst>
            </p:cNvPr>
            <p:cNvSpPr/>
            <p:nvPr/>
          </p:nvSpPr>
          <p:spPr>
            <a:xfrm>
              <a:off x="4534294" y="2844815"/>
              <a:ext cx="1083950" cy="523220"/>
            </a:xfrm>
            <a:prstGeom prst="rect">
              <a:avLst/>
            </a:prstGeom>
          </p:spPr>
          <p:txBody>
            <a:bodyPr wrap="none">
              <a:spAutoFit/>
            </a:bodyPr>
            <a:lstStyle/>
            <a:p>
              <a:pPr algn="ctr"/>
              <a:r>
                <a:rPr lang="en-US" altLang="ko-KR" sz="1400" dirty="0">
                  <a:solidFill>
                    <a:srgbClr val="1F45BC"/>
                  </a:solidFill>
                  <a:latin typeface="SamsungOne-600"/>
                  <a:ea typeface="SamsungOne-600C" panose="020B0706030303020204" pitchFamily="34" charset="0"/>
                </a:rPr>
                <a:t>Hyperplane</a:t>
              </a:r>
              <a:r>
                <a:rPr lang="vi-VN" altLang="ko-KR" sz="1400" dirty="0">
                  <a:solidFill>
                    <a:srgbClr val="1F45BC"/>
                  </a:solidFill>
                  <a:latin typeface="SamsungOne-600"/>
                  <a:ea typeface="SamsungOne-600C" panose="020B0706030303020204" pitchFamily="34" charset="0"/>
                </a:rPr>
                <a:t> </a:t>
              </a:r>
            </a:p>
            <a:p>
              <a:pPr algn="ctr"/>
              <a:r>
                <a:rPr lang="vi-VN" altLang="ko-KR" sz="1400" dirty="0">
                  <a:solidFill>
                    <a:srgbClr val="1F45BC"/>
                  </a:solidFill>
                  <a:latin typeface="SamsungOne-600"/>
                  <a:ea typeface="SamsungOne-600C" panose="020B0706030303020204" pitchFamily="34" charset="0"/>
                </a:rPr>
                <a:t>dương</a:t>
              </a:r>
              <a:endParaRPr lang="ko-KR" altLang="en-US" sz="1400" dirty="0">
                <a:solidFill>
                  <a:srgbClr val="1F45BC"/>
                </a:solidFill>
                <a:latin typeface="SamsungOne-600"/>
                <a:ea typeface="SamsungOne-700C" panose="020B0806030303020204" pitchFamily="34" charset="0"/>
              </a:endParaRPr>
            </a:p>
          </p:txBody>
        </p:sp>
        <p:sp>
          <p:nvSpPr>
            <p:cNvPr id="20" name="직사각형 19">
              <a:extLst>
                <a:ext uri="{FF2B5EF4-FFF2-40B4-BE49-F238E27FC236}">
                  <a16:creationId xmlns:a16="http://schemas.microsoft.com/office/drawing/2014/main" id="{9AE855CD-C95F-4274-A171-F84CC50D5911}"/>
                </a:ext>
              </a:extLst>
            </p:cNvPr>
            <p:cNvSpPr/>
            <p:nvPr/>
          </p:nvSpPr>
          <p:spPr>
            <a:xfrm>
              <a:off x="5933105" y="5140128"/>
              <a:ext cx="1148071" cy="307777"/>
            </a:xfrm>
            <a:prstGeom prst="rect">
              <a:avLst/>
            </a:prstGeom>
          </p:spPr>
          <p:txBody>
            <a:bodyPr wrap="none">
              <a:spAutoFit/>
            </a:bodyPr>
            <a:lstStyle/>
            <a:p>
              <a:pPr algn="ctr"/>
              <a:r>
                <a:rPr lang="vi-VN" altLang="ko-KR" sz="1400" dirty="0">
                  <a:solidFill>
                    <a:srgbClr val="1F45BC"/>
                  </a:solidFill>
                  <a:latin typeface="SamsungOne-600C" panose="020B0706030303020204" pitchFamily="34" charset="0"/>
                  <a:ea typeface="SamsungOne-700C" panose="020B0806030303020204" pitchFamily="34" charset="0"/>
                </a:rPr>
                <a:t>Véc tơ hỗ trợ</a:t>
              </a:r>
              <a:endParaRPr lang="ko-KR" altLang="en-US" sz="1400" dirty="0">
                <a:solidFill>
                  <a:srgbClr val="1F45BC"/>
                </a:solidFill>
                <a:latin typeface="SamsungOne-600C" panose="020B0706030303020204" pitchFamily="34" charset="0"/>
                <a:ea typeface="SamsungOne-700C" panose="020B0806030303020204" pitchFamily="34" charset="0"/>
              </a:endParaRPr>
            </a:p>
          </p:txBody>
        </p:sp>
        <p:sp>
          <p:nvSpPr>
            <p:cNvPr id="21" name="직사각형 20">
              <a:extLst>
                <a:ext uri="{FF2B5EF4-FFF2-40B4-BE49-F238E27FC236}">
                  <a16:creationId xmlns:a16="http://schemas.microsoft.com/office/drawing/2014/main" id="{CE579AAD-B4C1-4161-B8D4-5C52A5D01780}"/>
                </a:ext>
              </a:extLst>
            </p:cNvPr>
            <p:cNvSpPr/>
            <p:nvPr/>
          </p:nvSpPr>
          <p:spPr>
            <a:xfrm>
              <a:off x="3342907" y="5445880"/>
              <a:ext cx="1761546" cy="307777"/>
            </a:xfrm>
            <a:prstGeom prst="rect">
              <a:avLst/>
            </a:prstGeom>
          </p:spPr>
          <p:txBody>
            <a:bodyPr wrap="square">
              <a:spAutoFit/>
            </a:bodyPr>
            <a:lstStyle/>
            <a:p>
              <a:pPr algn="ctr"/>
              <a:r>
                <a:rPr lang="en-US" altLang="ko-KR" sz="1400" dirty="0">
                  <a:solidFill>
                    <a:srgbClr val="1F45BC"/>
                  </a:solidFill>
                  <a:latin typeface="SamsungOne-600C" panose="020B0706030303020204" pitchFamily="34" charset="0"/>
                  <a:ea typeface="SamsungOne-600C" panose="020B0706030303020204" pitchFamily="34" charset="0"/>
                </a:rPr>
                <a:t>Hyperplane</a:t>
              </a:r>
              <a:r>
                <a:rPr lang="vi-VN" altLang="ko-KR" sz="1400" dirty="0">
                  <a:solidFill>
                    <a:srgbClr val="1F45BC"/>
                  </a:solidFill>
                  <a:latin typeface="SamsungOne-600C" panose="020B0706030303020204" pitchFamily="34" charset="0"/>
                  <a:ea typeface="SamsungOne-600C" panose="020B0706030303020204" pitchFamily="34" charset="0"/>
                </a:rPr>
                <a:t> âm</a:t>
              </a:r>
              <a:endParaRPr lang="ko-KR" altLang="en-US" sz="1400" dirty="0">
                <a:solidFill>
                  <a:srgbClr val="1F45BC"/>
                </a:solidFill>
                <a:latin typeface="SamsungOne-600C" panose="020B0706030303020204" pitchFamily="34" charset="0"/>
                <a:ea typeface="SamsungOne-700C" panose="020B0806030303020204" pitchFamily="34" charset="0"/>
              </a:endParaRPr>
            </a:p>
          </p:txBody>
        </p:sp>
      </p:grpSp>
    </p:spTree>
    <p:extLst>
      <p:ext uri="{BB962C8B-B14F-4D97-AF65-F5344CB8AC3E}">
        <p14:creationId xmlns:p14="http://schemas.microsoft.com/office/powerpoint/2010/main" val="216485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0122379E-C914-4605-BC74-71B9054DAD9C}"/>
              </a:ext>
            </a:extLst>
          </p:cNvPr>
          <p:cNvSpPr>
            <a:spLocks noGrp="1"/>
          </p:cNvSpPr>
          <p:nvPr>
            <p:ph type="body" sz="quarter" idx="10"/>
          </p:nvPr>
        </p:nvSpPr>
        <p:spPr>
          <a:xfrm>
            <a:off x="711202" y="1597422"/>
            <a:ext cx="8632825" cy="2757408"/>
          </a:xfrm>
        </p:spPr>
        <p:txBody>
          <a:bodyPr/>
          <a:lstStyle/>
          <a:p>
            <a:pPr>
              <a:spcBef>
                <a:spcPts val="800"/>
              </a:spcBef>
              <a:spcAft>
                <a:spcPts val="0"/>
              </a:spcAft>
            </a:pPr>
            <a:r>
              <a:rPr lang="vi-VN" altLang="ko-KR" dirty="0"/>
              <a:t>Học máy là một lĩnh vực cốt lõi của trí tuệ nhân tạo và đang được sử dụng trong nhiều lĩnh vực khác nhau.</a:t>
            </a:r>
            <a:endParaRPr lang="en" altLang="ko-KR" dirty="0"/>
          </a:p>
          <a:p>
            <a:pPr>
              <a:spcBef>
                <a:spcPts val="800"/>
              </a:spcBef>
              <a:spcAft>
                <a:spcPts val="0"/>
              </a:spcAft>
            </a:pPr>
            <a:r>
              <a:rPr lang="vi-VN" altLang="ko-KR" dirty="0"/>
              <a:t>Chúng ta sẽ tìm hiểu kiến thức cơ bản về học máy và các thuật toán liên quan cũng như nền tảng học máy đám mây công cộng. Cụ thể, nó thực hiện tiền xử lý dữ liệu bằng cách sử dụng Spark đã học trong chương trước.</a:t>
            </a:r>
            <a:endParaRPr lang="en" altLang="ko-KR" dirty="0"/>
          </a:p>
          <a:p>
            <a:pPr lvl="1"/>
            <a:r>
              <a:rPr lang="en-US" altLang="ko-KR" dirty="0"/>
              <a:t>Quy </a:t>
            </a:r>
            <a:r>
              <a:rPr lang="en-US" altLang="ko-KR" dirty="0" err="1"/>
              <a:t>trình</a:t>
            </a:r>
            <a:r>
              <a:rPr lang="en-US" altLang="ko-KR" dirty="0"/>
              <a:t> </a:t>
            </a:r>
            <a:r>
              <a:rPr lang="en-US" altLang="ko-KR" dirty="0" err="1"/>
              <a:t>học</a:t>
            </a:r>
            <a:r>
              <a:rPr lang="en-US" altLang="ko-KR" dirty="0"/>
              <a:t> </a:t>
            </a:r>
            <a:r>
              <a:rPr lang="en-US" altLang="ko-KR" dirty="0" err="1"/>
              <a:t>máy</a:t>
            </a:r>
            <a:r>
              <a:rPr lang="en-US" altLang="ko-KR" dirty="0"/>
              <a:t> </a:t>
            </a:r>
            <a:r>
              <a:rPr lang="en-US" altLang="ko-KR" dirty="0" err="1"/>
              <a:t>với</a:t>
            </a:r>
            <a:r>
              <a:rPr lang="en-US" altLang="ko-KR" dirty="0"/>
              <a:t> </a:t>
            </a:r>
            <a:r>
              <a:rPr lang="en-US" altLang="ko-KR" dirty="0" err="1"/>
              <a:t>tập</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Học</a:t>
            </a:r>
            <a:r>
              <a:rPr lang="en-US" altLang="ko-KR" dirty="0"/>
              <a:t> </a:t>
            </a:r>
            <a:r>
              <a:rPr lang="en-US" altLang="ko-KR" dirty="0" err="1"/>
              <a:t>máy</a:t>
            </a:r>
            <a:r>
              <a:rPr lang="en-US" altLang="ko-KR" dirty="0"/>
              <a:t> </a:t>
            </a:r>
            <a:r>
              <a:rPr lang="en-US" altLang="ko-KR" dirty="0" err="1"/>
              <a:t>cho</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phân</a:t>
            </a:r>
            <a:r>
              <a:rPr lang="en-US" altLang="ko-KR" dirty="0"/>
              <a:t> </a:t>
            </a:r>
            <a:r>
              <a:rPr lang="en-US" altLang="ko-KR" dirty="0" err="1"/>
              <a:t>cụm</a:t>
            </a:r>
            <a:endParaRPr lang="en-US" altLang="ko-KR" dirty="0"/>
          </a:p>
          <a:p>
            <a:pPr lvl="1"/>
            <a:r>
              <a:rPr lang="en-US" altLang="ko-KR" dirty="0" err="1"/>
              <a:t>SageMaker</a:t>
            </a:r>
            <a:r>
              <a:rPr lang="en-US" altLang="ko-KR" dirty="0"/>
              <a:t> </a:t>
            </a:r>
            <a:r>
              <a:rPr lang="en-US" altLang="ko-KR" dirty="0" err="1"/>
              <a:t>trong</a:t>
            </a:r>
            <a:r>
              <a:rPr lang="en-US" altLang="ko-KR" dirty="0"/>
              <a:t> AWS </a:t>
            </a:r>
            <a:r>
              <a:rPr lang="en-US" altLang="ko-KR" dirty="0" err="1"/>
              <a:t>và</a:t>
            </a:r>
            <a:r>
              <a:rPr lang="en-US" altLang="ko-KR" dirty="0"/>
              <a:t> </a:t>
            </a:r>
            <a:r>
              <a:rPr lang="vi-VN" altLang="ko-KR" dirty="0"/>
              <a:t>học máy </a:t>
            </a:r>
            <a:r>
              <a:rPr lang="en-US" altLang="ko-KR" dirty="0"/>
              <a:t>Azure </a:t>
            </a:r>
            <a:r>
              <a:rPr lang="en-US" altLang="ko-KR" dirty="0" err="1"/>
              <a:t>trong</a:t>
            </a:r>
            <a:r>
              <a:rPr lang="en-US" altLang="ko-KR" dirty="0"/>
              <a:t> Azure</a:t>
            </a:r>
            <a:endParaRPr lang="en" altLang="ko-KR" dirty="0"/>
          </a:p>
          <a:p>
            <a:pPr>
              <a:spcBef>
                <a:spcPts val="800"/>
              </a:spcBef>
              <a:spcAft>
                <a:spcPts val="0"/>
              </a:spcAft>
            </a:pPr>
            <a:r>
              <a:rPr lang="vi-VN" altLang="ko-KR" dirty="0"/>
              <a:t>Tìm hiểu cách tạo Apache Spark ML/MLlib Transformers, Estimators và Pipelines, đồng thời sử dụng các thuật toán máy học được tiêu chuẩn hóa được cung cấp trong API để tạo mô hình dữ liệu.</a:t>
            </a:r>
            <a:endParaRPr lang="en" altLang="ko-KR" dirty="0"/>
          </a:p>
          <a:p>
            <a:pPr>
              <a:spcBef>
                <a:spcPts val="800"/>
              </a:spcBef>
              <a:spcAft>
                <a:spcPts val="0"/>
              </a:spcAft>
            </a:pPr>
            <a:r>
              <a:rPr lang="vi-VN" altLang="ko-KR" dirty="0"/>
              <a:t>Cuối cùng, chúng tôi sử dụng các thuật toán dựa trên hồi quy tận dụng Spark ML để hiểu rõ hơn về cách thực hiện phân loại, hiểu một số thuật toán cơ bản và sử dụng chúng để tạo mô hình.</a:t>
            </a:r>
            <a:endParaRPr lang="en" altLang="ko-KR" dirty="0"/>
          </a:p>
          <a:p>
            <a:endParaRPr lang="ko-KR" altLang="en-US" dirty="0"/>
          </a:p>
        </p:txBody>
      </p:sp>
      <p:sp>
        <p:nvSpPr>
          <p:cNvPr id="5" name="텍스트 개체 틀 4">
            <a:extLst>
              <a:ext uri="{FF2B5EF4-FFF2-40B4-BE49-F238E27FC236}">
                <a16:creationId xmlns:a16="http://schemas.microsoft.com/office/drawing/2014/main" id="{C93A2EFA-90D9-47EB-B324-F7614531DCEB}"/>
              </a:ext>
            </a:extLst>
          </p:cNvPr>
          <p:cNvSpPr>
            <a:spLocks noGrp="1"/>
          </p:cNvSpPr>
          <p:nvPr>
            <p:ph type="body" sz="quarter" idx="11"/>
          </p:nvPr>
        </p:nvSpPr>
        <p:spPr>
          <a:xfrm>
            <a:off x="711202" y="4987444"/>
            <a:ext cx="8632825" cy="660932"/>
          </a:xfrm>
        </p:spPr>
        <p:txBody>
          <a:bodyPr anchor="ctr"/>
          <a:lstStyle/>
          <a:p>
            <a:pPr marL="342900" indent="-342900">
              <a:buClr>
                <a:srgbClr val="A5A5A5"/>
              </a:buClr>
              <a:buFont typeface="+mj-lt"/>
              <a:buAutoNum type="arabicPeriod"/>
            </a:pPr>
            <a:r>
              <a:rPr lang="en-US" altLang="ko-KR" dirty="0" err="1"/>
              <a:t>Học</a:t>
            </a:r>
            <a:r>
              <a:rPr lang="en-US" altLang="ko-KR" dirty="0"/>
              <a:t> </a:t>
            </a:r>
            <a:r>
              <a:rPr lang="en-US" altLang="ko-KR" dirty="0" err="1"/>
              <a:t>máy</a:t>
            </a:r>
            <a:r>
              <a:rPr lang="en-US" altLang="ko-KR" dirty="0"/>
              <a:t> &amp; </a:t>
            </a:r>
            <a:r>
              <a:rPr lang="en-US" altLang="ko-KR" dirty="0" err="1"/>
              <a:t>Mô</a:t>
            </a:r>
            <a:r>
              <a:rPr lang="en-US" altLang="ko-KR" dirty="0"/>
              <a:t> </a:t>
            </a:r>
            <a:r>
              <a:rPr lang="en-US" altLang="ko-KR" dirty="0" err="1"/>
              <a:t>hình</a:t>
            </a:r>
            <a:endParaRPr lang="vi-VN" altLang="ko-KR" dirty="0"/>
          </a:p>
          <a:p>
            <a:pPr marL="342900" indent="-342900">
              <a:buClr>
                <a:srgbClr val="A5A5A5"/>
              </a:buClr>
              <a:buFont typeface="+mj-lt"/>
              <a:buAutoNum type="arabicPeriod"/>
            </a:pPr>
            <a:r>
              <a:rPr lang="vi-VN" altLang="ko-KR" dirty="0"/>
              <a:t>Thư viện máy học Apache Spark</a:t>
            </a:r>
            <a:endParaRPr lang="ko-KR" altLang="en-US" dirty="0"/>
          </a:p>
        </p:txBody>
      </p:sp>
    </p:spTree>
    <p:extLst>
      <p:ext uri="{BB962C8B-B14F-4D97-AF65-F5344CB8AC3E}">
        <p14:creationId xmlns:p14="http://schemas.microsoft.com/office/powerpoint/2010/main" val="2483245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SVM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3</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449612" y="2226568"/>
                <a:ext cx="8796528" cy="3776026"/>
              </a:xfrm>
            </p:spPr>
            <p:txBody>
              <a:bodyPr/>
              <a:lstStyle/>
              <a:p>
                <a:pPr>
                  <a:spcAft>
                    <a:spcPts val="600"/>
                  </a:spcAft>
                </a:pPr>
                <a:r>
                  <a:rPr lang="en-US" altLang="ko-KR" dirty="0">
                    <a:solidFill>
                      <a:schemeClr val="tx1">
                        <a:lumMod val="85000"/>
                        <a:lumOff val="15000"/>
                      </a:schemeClr>
                    </a:solidFill>
                  </a:rPr>
                  <a:t>Hyperplane</a:t>
                </a:r>
              </a:p>
              <a:p>
                <a:pPr lvl="1">
                  <a:spcAft>
                    <a:spcPts val="600"/>
                  </a:spcAft>
                </a:pPr>
                <a:r>
                  <a:rPr lang="vi-VN" altLang="ko-KR" dirty="0"/>
                  <a:t>Đối với không gian cấu hình </a:t>
                </a:r>
                <a:r>
                  <a:rPr lang="ko-KR" altLang="vi-VN" dirty="0"/>
                  <a:t>𝑘 </a:t>
                </a:r>
                <a:r>
                  <a:rPr lang="vi-VN" altLang="ko-KR" dirty="0"/>
                  <a:t>chiều, hyperlane có số chiều </a:t>
                </a:r>
                <a:r>
                  <a:rPr lang="ko-KR" altLang="vi-VN" dirty="0"/>
                  <a:t>𝑘−</a:t>
                </a:r>
                <a:r>
                  <a:rPr lang="vi-VN" altLang="ko-KR" dirty="0"/>
                  <a:t>1.</a:t>
                </a:r>
                <a:endParaRPr lang="en-US" altLang="ko-KR" dirty="0"/>
              </a:p>
              <a:p>
                <a:pPr lvl="1">
                  <a:spcAft>
                    <a:spcPts val="600"/>
                  </a:spcAft>
                </a:pPr>
                <a:r>
                  <a:rPr lang="vi-VN" altLang="ko-KR" dirty="0">
                    <a:solidFill>
                      <a:schemeClr val="tx1">
                        <a:lumMod val="85000"/>
                        <a:lumOff val="15000"/>
                      </a:schemeClr>
                    </a:solidFill>
                  </a:rPr>
                  <a:t>Ví dụ</a:t>
                </a:r>
                <a:r>
                  <a:rPr lang="en-US" altLang="ko-KR" dirty="0">
                    <a:solidFill>
                      <a:schemeClr val="tx1">
                        <a:lumMod val="85000"/>
                        <a:lumOff val="15000"/>
                      </a:schemeClr>
                    </a:solidFill>
                  </a:rPr>
                  <a:t>,</a:t>
                </a:r>
              </a:p>
              <a:p>
                <a:pPr marL="0" lvl="0" indent="0" algn="just" defTabSz="457200" latinLnBrk="0">
                  <a:lnSpc>
                    <a:spcPct val="150000"/>
                  </a:lnSpc>
                  <a:spcBef>
                    <a:spcPts val="0"/>
                  </a:spcBef>
                  <a:buNone/>
                  <a:defRPr/>
                </a:pPr>
                <a:r>
                  <a:rPr kumimoji="0" lang="vi-VN" altLang="ko-KR" dirty="0">
                    <a:cs typeface="Times New Roman" panose="02020603050405020304" pitchFamily="18" charset="0"/>
                  </a:rPr>
                  <a:t>Đối với không gian hai chiều, hyperlane là một đường phân giác có thể được tham số hóa như</a:t>
                </a:r>
                <a:endParaRPr kumimoji="0" lang="en-US" altLang="ko-KR" dirty="0">
                  <a:cs typeface="Times New Roman" panose="02020603050405020304" pitchFamily="18" charset="0"/>
                </a:endParaRPr>
              </a:p>
              <a:p>
                <a:pPr marL="0" lvl="0" indent="0" algn="just" defTabSz="457200" latinLnBrk="0">
                  <a:lnSpc>
                    <a:spcPct val="150000"/>
                  </a:lnSpc>
                  <a:spcBef>
                    <a:spcPts val="0"/>
                  </a:spcBef>
                  <a:buNone/>
                  <a:defRPr/>
                </a:pPr>
                <a14:m>
                  <m:oMathPara xmlns:m="http://schemas.openxmlformats.org/officeDocument/2006/math">
                    <m:oMathParaPr>
                      <m:jc m:val="centerGroup"/>
                    </m:oMathParaPr>
                    <m:oMath xmlns:m="http://schemas.openxmlformats.org/officeDocument/2006/math">
                      <m:sSub>
                        <m:sSubPr>
                          <m:ctrlPr>
                            <a:rPr kumimoji="0" lang="en-US" altLang="ko-KR" i="1" smtClean="0">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smtClean="0">
                              <a:latin typeface="Cambria Math" panose="02040503050406030204" pitchFamily="18" charset="0"/>
                              <a:cs typeface="Times New Roman" panose="02020603050405020304" pitchFamily="18" charset="0"/>
                            </a:rPr>
                            <m:t>0</m:t>
                          </m:r>
                        </m:sub>
                      </m:sSub>
                      <m:r>
                        <a:rPr kumimoji="0" lang="en-US" altLang="ko-KR" i="1" smtClean="0">
                          <a:latin typeface="Cambria Math" panose="02040503050406030204" pitchFamily="18" charset="0"/>
                          <a:cs typeface="Times New Roman" panose="02020603050405020304" pitchFamily="18" charset="0"/>
                        </a:rPr>
                        <m:t>+</m:t>
                      </m:r>
                      <m:sSub>
                        <m:sSubPr>
                          <m:ctrlPr>
                            <a:rPr kumimoji="0" lang="en-US" altLang="ko-KR" i="1" smtClean="0">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smtClean="0">
                              <a:latin typeface="Cambria Math" panose="02040503050406030204" pitchFamily="18" charset="0"/>
                              <a:cs typeface="Times New Roman" panose="02020603050405020304" pitchFamily="18" charset="0"/>
                            </a:rPr>
                            <m:t>1</m:t>
                          </m:r>
                        </m:sub>
                      </m:sSub>
                      <m:sSub>
                        <m:sSubPr>
                          <m:ctrlPr>
                            <a:rPr kumimoji="0" lang="en-US" altLang="ko-KR" i="1" smtClean="0">
                              <a:latin typeface="Cambria Math" panose="02040503050406030204" pitchFamily="18" charset="0"/>
                              <a:cs typeface="Times New Roman" panose="02020603050405020304" pitchFamily="18" charset="0"/>
                            </a:rPr>
                          </m:ctrlPr>
                        </m:sSubPr>
                        <m:e>
                          <m:r>
                            <a:rPr kumimoji="0" lang="en-US" altLang="ko-KR" i="1" smtClean="0">
                              <a:latin typeface="Cambria Math" panose="02040503050406030204" pitchFamily="18" charset="0"/>
                              <a:cs typeface="Times New Roman" panose="02020603050405020304" pitchFamily="18" charset="0"/>
                            </a:rPr>
                            <m:t>𝑋</m:t>
                          </m:r>
                        </m:e>
                        <m:sub>
                          <m:r>
                            <a:rPr kumimoji="0" lang="en-US" altLang="ko-KR" i="1" smtClean="0">
                              <a:latin typeface="Cambria Math" panose="02040503050406030204" pitchFamily="18" charset="0"/>
                              <a:cs typeface="Times New Roman" panose="02020603050405020304" pitchFamily="18" charset="0"/>
                            </a:rPr>
                            <m:t>1</m:t>
                          </m:r>
                        </m:sub>
                      </m:sSub>
                      <m:r>
                        <a:rPr kumimoji="0" lang="en-US" altLang="ko-KR" i="1" smtClean="0">
                          <a:latin typeface="Cambria Math" panose="02040503050406030204" pitchFamily="18" charset="0"/>
                          <a:cs typeface="Times New Roman" panose="02020603050405020304" pitchFamily="18" charset="0"/>
                        </a:rPr>
                        <m:t>+</m:t>
                      </m:r>
                      <m:sSub>
                        <m:sSubPr>
                          <m:ctrlPr>
                            <a:rPr kumimoji="0" lang="en-US" altLang="ko-KR" i="1" smtClean="0">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smtClean="0">
                              <a:latin typeface="Cambria Math" panose="02040503050406030204" pitchFamily="18" charset="0"/>
                              <a:cs typeface="Times New Roman" panose="02020603050405020304" pitchFamily="18" charset="0"/>
                            </a:rPr>
                            <m:t>2</m:t>
                          </m:r>
                        </m:sub>
                      </m:sSub>
                      <m:sSub>
                        <m:sSubPr>
                          <m:ctrlPr>
                            <a:rPr kumimoji="0" lang="en-US" altLang="ko-KR" i="1" smtClean="0">
                              <a:latin typeface="Cambria Math" panose="02040503050406030204" pitchFamily="18" charset="0"/>
                              <a:cs typeface="Times New Roman" panose="02020603050405020304" pitchFamily="18" charset="0"/>
                            </a:rPr>
                          </m:ctrlPr>
                        </m:sSubPr>
                        <m:e>
                          <m:r>
                            <a:rPr kumimoji="0" lang="en-US" altLang="ko-KR" i="1" smtClean="0">
                              <a:latin typeface="Cambria Math" panose="02040503050406030204" pitchFamily="18" charset="0"/>
                              <a:cs typeface="Times New Roman" panose="02020603050405020304" pitchFamily="18" charset="0"/>
                            </a:rPr>
                            <m:t>𝑋</m:t>
                          </m:r>
                        </m:e>
                        <m:sub>
                          <m:r>
                            <a:rPr kumimoji="0" lang="en-US" altLang="ko-KR" i="1" smtClean="0">
                              <a:latin typeface="Cambria Math" panose="02040503050406030204" pitchFamily="18" charset="0"/>
                              <a:cs typeface="Times New Roman" panose="02020603050405020304" pitchFamily="18" charset="0"/>
                            </a:rPr>
                            <m:t>2</m:t>
                          </m:r>
                        </m:sub>
                      </m:sSub>
                      <m:r>
                        <a:rPr kumimoji="0" lang="en-US" altLang="ko-KR" i="1" smtClean="0">
                          <a:latin typeface="Cambria Math" panose="02040503050406030204" pitchFamily="18" charset="0"/>
                          <a:cs typeface="Times New Roman" panose="02020603050405020304" pitchFamily="18" charset="0"/>
                        </a:rPr>
                        <m:t>=0</m:t>
                      </m:r>
                    </m:oMath>
                  </m:oMathPara>
                </a14:m>
                <a:endParaRPr kumimoji="0" lang="en-US" altLang="ko-KR" dirty="0">
                  <a:cs typeface="Times New Roman" panose="02020603050405020304" pitchFamily="18" charset="0"/>
                </a:endParaRPr>
              </a:p>
              <a:p>
                <a:pPr marL="0" lvl="0" indent="0" algn="just" defTabSz="457200" latinLnBrk="0">
                  <a:lnSpc>
                    <a:spcPct val="150000"/>
                  </a:lnSpc>
                  <a:spcBef>
                    <a:spcPts val="0"/>
                  </a:spcBef>
                  <a:buNone/>
                  <a:defRPr/>
                </a:pPr>
                <a:r>
                  <a:rPr kumimoji="0" lang="en-US" altLang="ko-KR" dirty="0">
                    <a:cs typeface="Times New Roman" panose="02020603050405020304" pitchFamily="18" charset="0"/>
                  </a:rPr>
                  <a:t>        </a:t>
                </a:r>
                <a:r>
                  <a:rPr kumimoji="0" lang="vi-VN" altLang="ko-KR" dirty="0">
                    <a:cs typeface="Times New Roman" panose="02020603050405020304" pitchFamily="18" charset="0"/>
                  </a:rPr>
                  <a:t>Không gian hai chiều được chia thành hai:</a:t>
                </a:r>
                <a:endParaRPr kumimoji="0" lang="en-US" altLang="ko-KR" dirty="0">
                  <a:cs typeface="Times New Roman" panose="02020603050405020304" pitchFamily="18" charset="0"/>
                </a:endParaRPr>
              </a:p>
              <a:p>
                <a:pPr marL="0" lvl="0" indent="0" algn="just" defTabSz="457200" latinLnBrk="0">
                  <a:lnSpc>
                    <a:spcPct val="150000"/>
                  </a:lnSpc>
                  <a:spcBef>
                    <a:spcPts val="0"/>
                  </a:spcBef>
                  <a:buNone/>
                  <a:defRPr/>
                </a:pPr>
                <a14:m>
                  <m:oMathPara xmlns:m="http://schemas.openxmlformats.org/officeDocument/2006/math">
                    <m:oMathParaPr>
                      <m:jc m:val="centerGroup"/>
                    </m:oMathParaPr>
                    <m:oMath xmlns:m="http://schemas.openxmlformats.org/officeDocument/2006/math">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0</m:t>
                          </m:r>
                        </m:sub>
                      </m:sSub>
                      <m:r>
                        <a:rPr kumimoji="0" lang="en-US" altLang="ko-KR" i="1">
                          <a:latin typeface="Cambria Math" panose="02040503050406030204" pitchFamily="18" charset="0"/>
                          <a:cs typeface="Times New Roman" panose="02020603050405020304" pitchFamily="18" charset="0"/>
                        </a:rPr>
                        <m:t>+</m:t>
                      </m:r>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1</m:t>
                          </m:r>
                        </m:sub>
                      </m:sSub>
                      <m:sSub>
                        <m:sSubPr>
                          <m:ctrlPr>
                            <a:rPr kumimoji="0" lang="en-US" altLang="ko-KR" i="1">
                              <a:latin typeface="Cambria Math" panose="02040503050406030204" pitchFamily="18" charset="0"/>
                              <a:cs typeface="Times New Roman" panose="02020603050405020304" pitchFamily="18" charset="0"/>
                            </a:rPr>
                          </m:ctrlPr>
                        </m:sSubPr>
                        <m:e>
                          <m:r>
                            <a:rPr kumimoji="0" lang="en-US" altLang="ko-KR" i="1">
                              <a:latin typeface="Cambria Math" panose="02040503050406030204" pitchFamily="18" charset="0"/>
                              <a:cs typeface="Times New Roman" panose="02020603050405020304" pitchFamily="18" charset="0"/>
                            </a:rPr>
                            <m:t>𝑋</m:t>
                          </m:r>
                        </m:e>
                        <m:sub>
                          <m:r>
                            <a:rPr kumimoji="0" lang="en-US" altLang="ko-KR" i="1">
                              <a:latin typeface="Cambria Math" panose="02040503050406030204" pitchFamily="18" charset="0"/>
                              <a:cs typeface="Times New Roman" panose="02020603050405020304" pitchFamily="18" charset="0"/>
                            </a:rPr>
                            <m:t>1</m:t>
                          </m:r>
                        </m:sub>
                      </m:sSub>
                      <m:r>
                        <a:rPr kumimoji="0" lang="en-US" altLang="ko-KR" i="1">
                          <a:latin typeface="Cambria Math" panose="02040503050406030204" pitchFamily="18" charset="0"/>
                          <a:cs typeface="Times New Roman" panose="02020603050405020304" pitchFamily="18" charset="0"/>
                        </a:rPr>
                        <m:t>+</m:t>
                      </m:r>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2</m:t>
                          </m:r>
                        </m:sub>
                      </m:sSub>
                      <m:sSub>
                        <m:sSubPr>
                          <m:ctrlPr>
                            <a:rPr kumimoji="0" lang="en-US" altLang="ko-KR" i="1">
                              <a:latin typeface="Cambria Math" panose="02040503050406030204" pitchFamily="18" charset="0"/>
                              <a:cs typeface="Times New Roman" panose="02020603050405020304" pitchFamily="18" charset="0"/>
                            </a:rPr>
                          </m:ctrlPr>
                        </m:sSubPr>
                        <m:e>
                          <m:r>
                            <a:rPr kumimoji="0" lang="en-US" altLang="ko-KR" i="1">
                              <a:latin typeface="Cambria Math" panose="02040503050406030204" pitchFamily="18" charset="0"/>
                              <a:cs typeface="Times New Roman" panose="02020603050405020304" pitchFamily="18" charset="0"/>
                            </a:rPr>
                            <m:t>𝑋</m:t>
                          </m:r>
                        </m:e>
                        <m:sub>
                          <m:r>
                            <a:rPr kumimoji="0" lang="en-US" altLang="ko-KR" i="1">
                              <a:latin typeface="Cambria Math" panose="02040503050406030204" pitchFamily="18" charset="0"/>
                              <a:cs typeface="Times New Roman" panose="02020603050405020304" pitchFamily="18" charset="0"/>
                            </a:rPr>
                            <m:t>2</m:t>
                          </m:r>
                        </m:sub>
                      </m:sSub>
                      <m:r>
                        <a:rPr kumimoji="0" lang="en-US" altLang="ko-KR" i="1">
                          <a:latin typeface="Cambria Math" panose="02040503050406030204" pitchFamily="18" charset="0"/>
                          <a:cs typeface="Times New Roman" panose="02020603050405020304" pitchFamily="18" charset="0"/>
                        </a:rPr>
                        <m:t>&gt;0</m:t>
                      </m:r>
                    </m:oMath>
                  </m:oMathPara>
                </a14:m>
                <a:endParaRPr kumimoji="0" lang="en-US" altLang="ko-KR" dirty="0">
                  <a:cs typeface="Times New Roman" panose="02020603050405020304" pitchFamily="18" charset="0"/>
                </a:endParaRPr>
              </a:p>
              <a:p>
                <a:pPr marL="0" lvl="0" indent="0" algn="just" defTabSz="457200" latinLnBrk="0">
                  <a:lnSpc>
                    <a:spcPct val="150000"/>
                  </a:lnSpc>
                  <a:spcBef>
                    <a:spcPts val="0"/>
                  </a:spcBef>
                  <a:buNone/>
                  <a:defRPr/>
                </a:pPr>
                <a14:m>
                  <m:oMathPara xmlns:m="http://schemas.openxmlformats.org/officeDocument/2006/math">
                    <m:oMathParaPr>
                      <m:jc m:val="centerGroup"/>
                    </m:oMathParaPr>
                    <m:oMath xmlns:m="http://schemas.openxmlformats.org/officeDocument/2006/math">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0</m:t>
                          </m:r>
                        </m:sub>
                      </m:sSub>
                      <m:r>
                        <a:rPr kumimoji="0" lang="en-US" altLang="ko-KR" i="1">
                          <a:latin typeface="Cambria Math" panose="02040503050406030204" pitchFamily="18" charset="0"/>
                          <a:cs typeface="Times New Roman" panose="02020603050405020304" pitchFamily="18" charset="0"/>
                        </a:rPr>
                        <m:t>+</m:t>
                      </m:r>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1</m:t>
                          </m:r>
                        </m:sub>
                      </m:sSub>
                      <m:sSub>
                        <m:sSubPr>
                          <m:ctrlPr>
                            <a:rPr kumimoji="0" lang="en-US" altLang="ko-KR" i="1">
                              <a:latin typeface="Cambria Math" panose="02040503050406030204" pitchFamily="18" charset="0"/>
                              <a:cs typeface="Times New Roman" panose="02020603050405020304" pitchFamily="18" charset="0"/>
                            </a:rPr>
                          </m:ctrlPr>
                        </m:sSubPr>
                        <m:e>
                          <m:r>
                            <a:rPr kumimoji="0" lang="en-US" altLang="ko-KR" i="1">
                              <a:latin typeface="Cambria Math" panose="02040503050406030204" pitchFamily="18" charset="0"/>
                              <a:cs typeface="Times New Roman" panose="02020603050405020304" pitchFamily="18" charset="0"/>
                            </a:rPr>
                            <m:t>𝑋</m:t>
                          </m:r>
                        </m:e>
                        <m:sub>
                          <m:r>
                            <a:rPr kumimoji="0" lang="en-US" altLang="ko-KR" i="1">
                              <a:latin typeface="Cambria Math" panose="02040503050406030204" pitchFamily="18" charset="0"/>
                              <a:cs typeface="Times New Roman" panose="02020603050405020304" pitchFamily="18" charset="0"/>
                            </a:rPr>
                            <m:t>1</m:t>
                          </m:r>
                        </m:sub>
                      </m:sSub>
                      <m:r>
                        <a:rPr kumimoji="0" lang="en-US" altLang="ko-KR" i="1">
                          <a:latin typeface="Cambria Math" panose="02040503050406030204" pitchFamily="18" charset="0"/>
                          <a:cs typeface="Times New Roman" panose="02020603050405020304" pitchFamily="18" charset="0"/>
                        </a:rPr>
                        <m:t>+</m:t>
                      </m:r>
                      <m:sSub>
                        <m:sSubPr>
                          <m:ctrlPr>
                            <a:rPr kumimoji="0" lang="en-US" altLang="ko-KR" i="1">
                              <a:latin typeface="Cambria Math" panose="02040503050406030204" pitchFamily="18" charset="0"/>
                              <a:cs typeface="Times New Roman" panose="02020603050405020304" pitchFamily="18" charset="0"/>
                            </a:rPr>
                          </m:ctrlPr>
                        </m:sSubPr>
                        <m:e>
                          <m:r>
                            <a:rPr kumimoji="0" lang="ko-KR" altLang="en-US" i="1">
                              <a:latin typeface="Cambria Math" panose="02040503050406030204" pitchFamily="18" charset="0"/>
                              <a:cs typeface="Times New Roman" panose="02020603050405020304" pitchFamily="18" charset="0"/>
                            </a:rPr>
                            <m:t>𝛽</m:t>
                          </m:r>
                        </m:e>
                        <m:sub>
                          <m:r>
                            <a:rPr kumimoji="0" lang="en-US" altLang="ko-KR" i="1">
                              <a:latin typeface="Cambria Math" panose="02040503050406030204" pitchFamily="18" charset="0"/>
                              <a:cs typeface="Times New Roman" panose="02020603050405020304" pitchFamily="18" charset="0"/>
                            </a:rPr>
                            <m:t>2</m:t>
                          </m:r>
                        </m:sub>
                      </m:sSub>
                      <m:sSub>
                        <m:sSubPr>
                          <m:ctrlPr>
                            <a:rPr kumimoji="0" lang="en-US" altLang="ko-KR" i="1">
                              <a:latin typeface="Cambria Math" panose="02040503050406030204" pitchFamily="18" charset="0"/>
                              <a:cs typeface="Times New Roman" panose="02020603050405020304" pitchFamily="18" charset="0"/>
                            </a:rPr>
                          </m:ctrlPr>
                        </m:sSubPr>
                        <m:e>
                          <m:r>
                            <a:rPr kumimoji="0" lang="en-US" altLang="ko-KR" i="1">
                              <a:latin typeface="Cambria Math" panose="02040503050406030204" pitchFamily="18" charset="0"/>
                              <a:cs typeface="Times New Roman" panose="02020603050405020304" pitchFamily="18" charset="0"/>
                            </a:rPr>
                            <m:t>𝑋</m:t>
                          </m:r>
                        </m:e>
                        <m:sub>
                          <m:r>
                            <a:rPr kumimoji="0" lang="en-US" altLang="ko-KR" i="1">
                              <a:latin typeface="Cambria Math" panose="02040503050406030204" pitchFamily="18" charset="0"/>
                              <a:cs typeface="Times New Roman" panose="02020603050405020304" pitchFamily="18" charset="0"/>
                            </a:rPr>
                            <m:t>2</m:t>
                          </m:r>
                        </m:sub>
                      </m:sSub>
                      <m:r>
                        <a:rPr kumimoji="0" lang="en-US" altLang="ko-KR" i="1">
                          <a:latin typeface="Cambria Math" panose="02040503050406030204" pitchFamily="18" charset="0"/>
                          <a:cs typeface="Times New Roman" panose="02020603050405020304" pitchFamily="18" charset="0"/>
                        </a:rPr>
                        <m:t>&lt;0</m:t>
                      </m:r>
                    </m:oMath>
                  </m:oMathPara>
                </a14:m>
                <a:endParaRPr kumimoji="0" lang="en-US" altLang="ko-KR" dirty="0">
                  <a:cs typeface="Times New Roman" panose="02020603050405020304" pitchFamily="18" charset="0"/>
                </a:endParaRPr>
              </a:p>
              <a:p>
                <a:pPr marL="0" lvl="0" indent="0" algn="just" defTabSz="457200" latinLnBrk="0">
                  <a:lnSpc>
                    <a:spcPct val="150000"/>
                  </a:lnSpc>
                  <a:spcBef>
                    <a:spcPts val="0"/>
                  </a:spcBef>
                  <a:buNone/>
                  <a:defRPr/>
                </a:pPr>
                <a:r>
                  <a:rPr kumimoji="0" lang="vi-VN" altLang="ko-KR" dirty="0">
                    <a:cs typeface="Times New Roman" panose="02020603050405020304" pitchFamily="18" charset="0"/>
                  </a:rPr>
                  <a:t>	Một quan sát sẽ thuộc về một trong hai </a:t>
                </a:r>
                <a:r>
                  <a:rPr kumimoji="0" lang="en-US" altLang="ko-KR" dirty="0">
                    <a:solidFill>
                      <a:srgbClr val="193EB0"/>
                    </a:solidFill>
                    <a:latin typeface="SamsungOne-700" panose="020B0803030303020204" pitchFamily="34" charset="0"/>
                    <a:ea typeface="SamsungOne-700" panose="020B0803030303020204" pitchFamily="34" charset="0"/>
                    <a:sym typeface="Symbol" panose="05050102010706020507" pitchFamily="18" charset="2"/>
                  </a:rPr>
                  <a:t></a:t>
                </a:r>
                <a:r>
                  <a:rPr kumimoji="0" lang="vi-VN" altLang="ko-KR" dirty="0">
                    <a:cs typeface="Times New Roman" panose="02020603050405020304" pitchFamily="18" charset="0"/>
                  </a:rPr>
                  <a:t> phân loại nhị phân!</a:t>
                </a:r>
                <a:endParaRPr lang="en-US" altLang="ko-KR" dirty="0">
                  <a:solidFill>
                    <a:schemeClr val="tx1">
                      <a:lumMod val="85000"/>
                      <a:lumOff val="15000"/>
                    </a:schemeClr>
                  </a:solidFill>
                </a:endParaRPr>
              </a:p>
            </p:txBody>
          </p:sp>
        </mc:Choice>
        <mc:Fallback xmlns="">
          <p:sp>
            <p:nvSpPr>
              <p:cNvPr id="5" name="텍스트 개체 틀 4">
                <a:extLst>
                  <a:ext uri="{FF2B5EF4-FFF2-40B4-BE49-F238E27FC236}">
                    <a16:creationId xmlns:a16="http://schemas.microsoft.com/office/drawing/2014/main" id="{E443E196-2A7B-40B2-88FD-97B11350D2B4}"/>
                  </a:ext>
                </a:extLst>
              </p:cNvPr>
              <p:cNvSpPr>
                <a:spLocks noGrp="1" noRot="1" noChangeAspect="1" noMove="1" noResize="1" noEditPoints="1" noAdjustHandles="1" noChangeArrowheads="1" noChangeShapeType="1" noTextEdit="1"/>
              </p:cNvSpPr>
              <p:nvPr>
                <p:ph type="body" sz="quarter" idx="15"/>
              </p:nvPr>
            </p:nvSpPr>
            <p:spPr>
              <a:xfrm>
                <a:off x="449612" y="2226568"/>
                <a:ext cx="8796528" cy="3776026"/>
              </a:xfrm>
              <a:blipFill>
                <a:blip r:embed="rId3"/>
                <a:stretch>
                  <a:fillRect l="-1247" t="-1290"/>
                </a:stretch>
              </a:blipFill>
            </p:spPr>
            <p:txBody>
              <a:bodyPr/>
              <a:lstStyle/>
              <a:p>
                <a:r>
                  <a:rPr lang="en-US">
                    <a:noFill/>
                  </a:rPr>
                  <a:t> </a:t>
                </a:r>
              </a:p>
            </p:txBody>
          </p:sp>
        </mc:Fallback>
      </mc:AlternateContent>
    </p:spTree>
    <p:extLst>
      <p:ext uri="{BB962C8B-B14F-4D97-AF65-F5344CB8AC3E}">
        <p14:creationId xmlns:p14="http://schemas.microsoft.com/office/powerpoint/2010/main" val="928023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SVM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4</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kumimoji="0" lang="en-US" altLang="ko-KR" dirty="0"/>
              <a:t>Kernel</a:t>
            </a:r>
          </a:p>
          <a:p>
            <a:pPr lvl="1">
              <a:spcAft>
                <a:spcPts val="600"/>
              </a:spcAft>
            </a:pPr>
            <a:r>
              <a:rPr lang="vi-VN" altLang="ko-KR" dirty="0"/>
              <a:t>Ánh xạ tới một chiều cao hơn bằng cách sử dụng các hàm “kernel”</a:t>
            </a:r>
            <a:endParaRPr lang="en" altLang="ko-KR" dirty="0"/>
          </a:p>
          <a:p>
            <a:pPr lvl="1">
              <a:spcAft>
                <a:spcPts val="600"/>
              </a:spcAft>
            </a:pPr>
            <a:r>
              <a:rPr lang="vi-VN" altLang="ko-KR" dirty="0"/>
              <a:t>Các hàm hạt nhân giới thiệu một ranh giới phân loại phi tuyến tính hiệu quả</a:t>
            </a:r>
            <a:endParaRPr lang="en" altLang="ko-KR" dirty="0"/>
          </a:p>
          <a:p>
            <a:pPr lvl="1">
              <a:spcAft>
                <a:spcPts val="600"/>
              </a:spcAft>
            </a:pPr>
            <a:r>
              <a:rPr lang="en-US" altLang="ko-KR" dirty="0" err="1"/>
              <a:t>Ví</a:t>
            </a:r>
            <a:r>
              <a:rPr lang="en-US" altLang="ko-KR" dirty="0"/>
              <a:t> </a:t>
            </a:r>
            <a:r>
              <a:rPr lang="en-US" altLang="ko-KR" dirty="0" err="1"/>
              <a:t>dụ</a:t>
            </a:r>
            <a:r>
              <a:rPr lang="en-US" altLang="ko-KR" dirty="0"/>
              <a:t>, </a:t>
            </a:r>
            <a:r>
              <a:rPr lang="en-US" altLang="ko-KR" dirty="0" err="1"/>
              <a:t>hạt</a:t>
            </a:r>
            <a:r>
              <a:rPr lang="en-US" altLang="ko-KR" dirty="0"/>
              <a:t> </a:t>
            </a:r>
            <a:r>
              <a:rPr lang="en-US" altLang="ko-KR" dirty="0" err="1"/>
              <a:t>nhân</a:t>
            </a:r>
            <a:r>
              <a:rPr lang="en-US" altLang="ko-KR" dirty="0"/>
              <a:t> </a:t>
            </a:r>
            <a:r>
              <a:rPr lang="en-US" altLang="ko-KR" dirty="0" err="1"/>
              <a:t>đa</a:t>
            </a:r>
            <a:r>
              <a:rPr lang="en-US" altLang="ko-KR" dirty="0"/>
              <a:t> </a:t>
            </a:r>
            <a:r>
              <a:rPr lang="en-US" altLang="ko-KR" dirty="0" err="1"/>
              <a:t>thức</a:t>
            </a:r>
            <a:endParaRPr lang="ko-KR" altLang="en-US" dirty="0"/>
          </a:p>
        </p:txBody>
      </p:sp>
      <p:pic>
        <p:nvPicPr>
          <p:cNvPr id="40" name="그림 39">
            <a:extLst>
              <a:ext uri="{FF2B5EF4-FFF2-40B4-BE49-F238E27FC236}">
                <a16:creationId xmlns:a16="http://schemas.microsoft.com/office/drawing/2014/main" id="{5A42F355-7989-1F4B-926D-A635908E79B7}"/>
              </a:ext>
            </a:extLst>
          </p:cNvPr>
          <p:cNvPicPr>
            <a:picLocks noChangeAspect="1"/>
          </p:cNvPicPr>
          <p:nvPr/>
        </p:nvPicPr>
        <p:blipFill>
          <a:blip r:embed="rId3"/>
          <a:stretch>
            <a:fillRect/>
          </a:stretch>
        </p:blipFill>
        <p:spPr>
          <a:xfrm>
            <a:off x="949456" y="3619829"/>
            <a:ext cx="5376188" cy="2382765"/>
          </a:xfrm>
          <a:prstGeom prst="rect">
            <a:avLst/>
          </a:prstGeom>
        </p:spPr>
      </p:pic>
    </p:spTree>
    <p:extLst>
      <p:ext uri="{BB962C8B-B14F-4D97-AF65-F5344CB8AC3E}">
        <p14:creationId xmlns:p14="http://schemas.microsoft.com/office/powerpoint/2010/main" val="1449154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 toán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SVM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5</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449612" y="2226568"/>
            <a:ext cx="8796528" cy="4161706"/>
          </a:xfrm>
        </p:spPr>
        <p:txBody>
          <a:bodyPr/>
          <a:lstStyle/>
          <a:p>
            <a:pPr>
              <a:spcAft>
                <a:spcPts val="600"/>
              </a:spcAft>
            </a:pPr>
            <a:r>
              <a:rPr kumimoji="0" lang="en-US" altLang="ko-KR" dirty="0"/>
              <a:t>Kernel</a:t>
            </a:r>
          </a:p>
          <a:p>
            <a:pPr>
              <a:spcAft>
                <a:spcPts val="600"/>
              </a:spcAft>
            </a:pPr>
            <a:endParaRPr kumimoji="0" lang="en-US" altLang="ko-KR" dirty="0"/>
          </a:p>
          <a:p>
            <a:pPr>
              <a:spcAft>
                <a:spcPts val="600"/>
              </a:spcAft>
            </a:pPr>
            <a:endParaRPr kumimoji="0" lang="en-US" altLang="ko-KR" dirty="0"/>
          </a:p>
          <a:p>
            <a:pPr>
              <a:spcAft>
                <a:spcPts val="600"/>
              </a:spcAft>
            </a:pPr>
            <a:endParaRPr kumimoji="0" lang="en-US" altLang="ko-KR" dirty="0"/>
          </a:p>
          <a:p>
            <a:pPr>
              <a:spcAft>
                <a:spcPts val="600"/>
              </a:spcAft>
            </a:pPr>
            <a:endParaRPr kumimoji="0" lang="en-US" altLang="ko-KR" dirty="0"/>
          </a:p>
          <a:p>
            <a:pPr>
              <a:spcAft>
                <a:spcPts val="600"/>
              </a:spcAft>
            </a:pPr>
            <a:r>
              <a:rPr lang="vi-VN" altLang="ko-KR" dirty="0">
                <a:solidFill>
                  <a:schemeClr val="tx1">
                    <a:lumMod val="85000"/>
                    <a:lumOff val="15000"/>
                  </a:schemeClr>
                </a:solidFill>
              </a:rPr>
              <a:t>Ưu điểm</a:t>
            </a:r>
            <a:r>
              <a:rPr lang="en-US" altLang="ko-KR" dirty="0">
                <a:solidFill>
                  <a:schemeClr val="tx1">
                    <a:lumMod val="85000"/>
                    <a:lumOff val="15000"/>
                  </a:schemeClr>
                </a:solidFill>
              </a:rPr>
              <a:t>:</a:t>
            </a:r>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kumimoji="0" lang="en-US" altLang="ko-KR" dirty="0" err="1"/>
              <a:t>Không</a:t>
            </a:r>
            <a:r>
              <a:rPr kumimoji="0" lang="en-US" altLang="ko-KR" dirty="0"/>
              <a:t> </a:t>
            </a:r>
            <a:r>
              <a:rPr kumimoji="0" lang="en-US" altLang="ko-KR" dirty="0" err="1"/>
              <a:t>nhạy</a:t>
            </a:r>
            <a:r>
              <a:rPr kumimoji="0" lang="en-US" altLang="ko-KR" dirty="0"/>
              <a:t> </a:t>
            </a:r>
            <a:r>
              <a:rPr kumimoji="0" lang="en-US" altLang="ko-KR" dirty="0" err="1"/>
              <a:t>cảm</a:t>
            </a:r>
            <a:r>
              <a:rPr kumimoji="0" lang="en-US" altLang="ko-KR" dirty="0"/>
              <a:t> </a:t>
            </a:r>
            <a:r>
              <a:rPr kumimoji="0" lang="en-US" altLang="ko-KR" dirty="0" err="1"/>
              <a:t>lắm</a:t>
            </a:r>
            <a:r>
              <a:rPr kumimoji="0" lang="en-US" altLang="ko-KR" dirty="0"/>
              <a:t> </a:t>
            </a:r>
            <a:r>
              <a:rPr kumimoji="0" lang="en-US" altLang="ko-KR" dirty="0" err="1"/>
              <a:t>với</a:t>
            </a:r>
            <a:r>
              <a:rPr kumimoji="0" lang="en-US" altLang="ko-KR" dirty="0"/>
              <a:t> </a:t>
            </a:r>
            <a:r>
              <a:rPr kumimoji="0" lang="en-US" altLang="ko-KR" dirty="0" err="1"/>
              <a:t>các</a:t>
            </a:r>
            <a:r>
              <a:rPr kumimoji="0" lang="en-US" altLang="ko-KR" dirty="0"/>
              <a:t> </a:t>
            </a:r>
            <a:r>
              <a:rPr kumimoji="0" lang="vi-VN" altLang="ko-KR" dirty="0"/>
              <a:t>phần bên ngoài</a:t>
            </a:r>
            <a:endParaRPr kumimoji="0" lang="en-US" altLang="ko-KR"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kumimoji="0" lang="en-US" altLang="ko-KR" dirty="0" err="1"/>
              <a:t>Hiệu</a:t>
            </a:r>
            <a:r>
              <a:rPr kumimoji="0" lang="en-US" altLang="ko-KR" dirty="0"/>
              <a:t> </a:t>
            </a:r>
            <a:r>
              <a:rPr kumimoji="0" lang="en-US" altLang="ko-KR" dirty="0" err="1"/>
              <a:t>suất</a:t>
            </a:r>
            <a:r>
              <a:rPr kumimoji="0" lang="en-US" altLang="ko-KR" dirty="0"/>
              <a:t> </a:t>
            </a:r>
            <a:r>
              <a:rPr kumimoji="0" lang="en-US" altLang="ko-KR" dirty="0" err="1"/>
              <a:t>là</a:t>
            </a:r>
            <a:r>
              <a:rPr kumimoji="0" lang="en-US" altLang="ko-KR" dirty="0"/>
              <a:t> </a:t>
            </a:r>
            <a:r>
              <a:rPr kumimoji="0" lang="en-US" altLang="ko-KR" dirty="0" err="1"/>
              <a:t>tốt</a:t>
            </a:r>
            <a:endParaRPr kumimoji="0" lang="en-US" altLang="ko-KR" dirty="0"/>
          </a:p>
          <a:p>
            <a:pPr>
              <a:spcAft>
                <a:spcPts val="600"/>
              </a:spcAft>
            </a:pPr>
            <a:r>
              <a:rPr lang="vi-VN" altLang="ko-KR" dirty="0">
                <a:solidFill>
                  <a:schemeClr val="tx1">
                    <a:lumMod val="85000"/>
                    <a:lumOff val="15000"/>
                  </a:schemeClr>
                </a:solidFill>
              </a:rPr>
              <a:t>Nhược điểm</a:t>
            </a:r>
            <a:r>
              <a:rPr lang="en-US" altLang="ko-KR" dirty="0">
                <a:solidFill>
                  <a:schemeClr val="tx1">
                    <a:lumMod val="85000"/>
                    <a:lumOff val="15000"/>
                  </a:schemeClr>
                </a:solidFill>
              </a:rPr>
              <a:t>:</a:t>
            </a:r>
          </a:p>
          <a:p>
            <a:pPr lvl="1">
              <a:spcAft>
                <a:spcPts val="600"/>
              </a:spcAft>
            </a:pPr>
            <a:r>
              <a:rPr lang="vi-VN" altLang="ko-KR" dirty="0">
                <a:solidFill>
                  <a:schemeClr val="tx1">
                    <a:lumMod val="85000"/>
                    <a:lumOff val="15000"/>
                  </a:schemeClr>
                </a:solidFill>
              </a:rPr>
              <a:t>Đào tạo tương đối chậm. Hoạt động kém đối với dữ liệu lớn</a:t>
            </a:r>
          </a:p>
          <a:p>
            <a:pPr lvl="1">
              <a:spcAft>
                <a:spcPts val="600"/>
              </a:spcAft>
            </a:pPr>
            <a:r>
              <a:rPr lang="vi-VN" altLang="ko-KR" dirty="0">
                <a:solidFill>
                  <a:schemeClr val="tx1">
                    <a:lumMod val="85000"/>
                    <a:lumOff val="15000"/>
                  </a:schemeClr>
                </a:solidFill>
              </a:rPr>
              <a:t>Hạt nhân và bộ siêu tham số phải được tối ưu hóa cẩn thận</a:t>
            </a:r>
            <a:endParaRPr lang="en-US" altLang="ko-KR" dirty="0">
              <a:solidFill>
                <a:schemeClr val="tx1">
                  <a:lumMod val="85000"/>
                  <a:lumOff val="15000"/>
                </a:schemeClr>
              </a:solidFill>
            </a:endParaRPr>
          </a:p>
        </p:txBody>
      </p:sp>
      <p:pic>
        <p:nvPicPr>
          <p:cNvPr id="6" name="그림 5">
            <a:extLst>
              <a:ext uri="{FF2B5EF4-FFF2-40B4-BE49-F238E27FC236}">
                <a16:creationId xmlns:a16="http://schemas.microsoft.com/office/drawing/2014/main" id="{2999940D-1725-E34C-A64B-75B39BB504FF}"/>
              </a:ext>
            </a:extLst>
          </p:cNvPr>
          <p:cNvPicPr>
            <a:picLocks noChangeAspect="1"/>
          </p:cNvPicPr>
          <p:nvPr/>
        </p:nvPicPr>
        <p:blipFill>
          <a:blip r:embed="rId3"/>
          <a:stretch>
            <a:fillRect/>
          </a:stretch>
        </p:blipFill>
        <p:spPr>
          <a:xfrm>
            <a:off x="689044" y="2609638"/>
            <a:ext cx="5044111" cy="1869233"/>
          </a:xfrm>
          <a:prstGeom prst="rect">
            <a:avLst/>
          </a:prstGeom>
        </p:spPr>
      </p:pic>
    </p:spTree>
    <p:extLst>
      <p:ext uri="{BB962C8B-B14F-4D97-AF65-F5344CB8AC3E}">
        <p14:creationId xmlns:p14="http://schemas.microsoft.com/office/powerpoint/2010/main" val="2409475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toán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cây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quyết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định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(1/2)</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4339558" cy="4105652"/>
          </a:xfrm>
        </p:spPr>
        <p:txBody>
          <a:bodyPr/>
          <a:lstStyle/>
          <a:p>
            <a:pPr>
              <a:spcAft>
                <a:spcPts val="600"/>
              </a:spcAft>
            </a:pPr>
            <a:r>
              <a:rPr lang="vi-VN" altLang="ko-KR" dirty="0"/>
              <a:t>Cây quyết định là một kỹ thuật học có giám sát có thể được sử dụng cho cả bài toán phân loại và hồi quy</a:t>
            </a:r>
          </a:p>
          <a:p>
            <a:pPr>
              <a:spcAft>
                <a:spcPts val="600"/>
              </a:spcAft>
            </a:pPr>
            <a:r>
              <a:rPr lang="vi-VN" altLang="ko-KR" dirty="0"/>
              <a:t>Có hai Node</a:t>
            </a:r>
            <a:endParaRPr lang="en" altLang="ko-KR" dirty="0"/>
          </a:p>
          <a:p>
            <a:pPr lvl="1">
              <a:spcAft>
                <a:spcPts val="600"/>
              </a:spcAft>
            </a:pPr>
            <a:r>
              <a:rPr lang="vi-VN" altLang="ko-KR" dirty="0"/>
              <a:t>Các Node quyết định được sử dụng để đưa ra bất kỳ quyết định nào và có nhiều nhánh</a:t>
            </a:r>
          </a:p>
          <a:p>
            <a:pPr lvl="1">
              <a:spcAft>
                <a:spcPts val="600"/>
              </a:spcAft>
            </a:pPr>
            <a:r>
              <a:rPr lang="vi-VN" altLang="ko-KR" dirty="0"/>
              <a:t>Các Node lá là đầu ra của các quyết định đó và không chứa bất kỳ nhánh nào nữa</a:t>
            </a:r>
            <a:endParaRPr lang="en" altLang="ko-KR" dirty="0"/>
          </a:p>
          <a:p>
            <a:pPr>
              <a:spcAft>
                <a:spcPts val="600"/>
              </a:spcAft>
            </a:pPr>
            <a:r>
              <a:rPr lang="vi-VN" altLang="ko-KR" dirty="0"/>
              <a:t>Các quyết định hoặc thử nghiệm được thực hiện trên cơ sở các tính năng của tập dữ liệu đã cho</a:t>
            </a:r>
          </a:p>
          <a:p>
            <a:pPr>
              <a:spcAft>
                <a:spcPts val="600"/>
              </a:spcAft>
            </a:pPr>
            <a:r>
              <a:rPr lang="vi-VN" altLang="ko-KR" dirty="0"/>
              <a:t>Cây quyết định chỉ cần đặt một câu hỏi và dựa trên câu trả lời (Có/Không), nó tiếp tục chia cây thành các cây con</a:t>
            </a:r>
            <a:endParaRPr lang="ko-KR" altLang="en-US" dirty="0"/>
          </a:p>
        </p:txBody>
      </p:sp>
      <p:grpSp>
        <p:nvGrpSpPr>
          <p:cNvPr id="8" name="그룹 7">
            <a:extLst>
              <a:ext uri="{FF2B5EF4-FFF2-40B4-BE49-F238E27FC236}">
                <a16:creationId xmlns:a16="http://schemas.microsoft.com/office/drawing/2014/main" id="{D5F53F97-2D91-4B97-915C-9F492958DA00}"/>
              </a:ext>
            </a:extLst>
          </p:cNvPr>
          <p:cNvGrpSpPr/>
          <p:nvPr/>
        </p:nvGrpSpPr>
        <p:grpSpPr>
          <a:xfrm>
            <a:off x="4754008" y="2538179"/>
            <a:ext cx="4552067" cy="2927764"/>
            <a:chOff x="4754008" y="2538179"/>
            <a:chExt cx="4552067" cy="2927764"/>
          </a:xfrm>
        </p:grpSpPr>
        <p:grpSp>
          <p:nvGrpSpPr>
            <p:cNvPr id="9" name="그룹 8">
              <a:extLst>
                <a:ext uri="{FF2B5EF4-FFF2-40B4-BE49-F238E27FC236}">
                  <a16:creationId xmlns:a16="http://schemas.microsoft.com/office/drawing/2014/main" id="{ACBCA407-083B-4FC9-8681-3AE013FDFE23}"/>
                </a:ext>
              </a:extLst>
            </p:cNvPr>
            <p:cNvGrpSpPr/>
            <p:nvPr/>
          </p:nvGrpSpPr>
          <p:grpSpPr>
            <a:xfrm>
              <a:off x="4911215" y="2538179"/>
              <a:ext cx="4394860" cy="2927764"/>
              <a:chOff x="4882640" y="2538179"/>
              <a:chExt cx="4394860" cy="2927764"/>
            </a:xfrm>
          </p:grpSpPr>
          <p:sp>
            <p:nvSpPr>
              <p:cNvPr id="14" name="Rectangle 5">
                <a:extLst>
                  <a:ext uri="{FF2B5EF4-FFF2-40B4-BE49-F238E27FC236}">
                    <a16:creationId xmlns:a16="http://schemas.microsoft.com/office/drawing/2014/main" id="{6351BECE-A45C-4FDF-8795-FBC1D2F18EE7}"/>
                  </a:ext>
                </a:extLst>
              </p:cNvPr>
              <p:cNvSpPr/>
              <p:nvPr/>
            </p:nvSpPr>
            <p:spPr>
              <a:xfrm>
                <a:off x="6284761" y="2538179"/>
                <a:ext cx="1383527" cy="428360"/>
              </a:xfrm>
              <a:prstGeom prst="roundRect">
                <a:avLst>
                  <a:gd name="adj" fmla="val 26284"/>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700" panose="020B0803030303020204" pitchFamily="34" charset="0"/>
                    <a:ea typeface="SamsungOne-700" panose="020B0803030303020204" pitchFamily="34" charset="0"/>
                  </a:rPr>
                  <a:t>Node</a:t>
                </a:r>
                <a:r>
                  <a:rPr lang="vi-VN" sz="1200" dirty="0">
                    <a:solidFill>
                      <a:schemeClr val="bg1"/>
                    </a:solidFill>
                    <a:latin typeface="SamsungOne-700" panose="020B0803030303020204" pitchFamily="34" charset="0"/>
                    <a:ea typeface="SamsungOne-700" panose="020B0803030303020204" pitchFamily="34" charset="0"/>
                  </a:rPr>
                  <a:t> Quyết định</a:t>
                </a:r>
                <a:endParaRPr lang="en-US" sz="1200" dirty="0">
                  <a:solidFill>
                    <a:schemeClr val="bg1"/>
                  </a:solidFill>
                  <a:latin typeface="SamsungOne-700" panose="020B0803030303020204" pitchFamily="34" charset="0"/>
                  <a:ea typeface="SamsungOne-700" panose="020B0803030303020204" pitchFamily="34" charset="0"/>
                </a:endParaRPr>
              </a:p>
            </p:txBody>
          </p:sp>
          <p:grpSp>
            <p:nvGrpSpPr>
              <p:cNvPr id="15" name="그룹 14">
                <a:extLst>
                  <a:ext uri="{FF2B5EF4-FFF2-40B4-BE49-F238E27FC236}">
                    <a16:creationId xmlns:a16="http://schemas.microsoft.com/office/drawing/2014/main" id="{158FA605-105F-448A-BFF0-F078258CA9CE}"/>
                  </a:ext>
                </a:extLst>
              </p:cNvPr>
              <p:cNvGrpSpPr/>
              <p:nvPr/>
            </p:nvGrpSpPr>
            <p:grpSpPr>
              <a:xfrm>
                <a:off x="4882640" y="3339768"/>
                <a:ext cx="2037143" cy="1239240"/>
                <a:chOff x="4882640" y="3339768"/>
                <a:chExt cx="2037143" cy="1239240"/>
              </a:xfrm>
            </p:grpSpPr>
            <p:sp>
              <p:nvSpPr>
                <p:cNvPr id="28" name="Rectangle 5">
                  <a:extLst>
                    <a:ext uri="{FF2B5EF4-FFF2-40B4-BE49-F238E27FC236}">
                      <a16:creationId xmlns:a16="http://schemas.microsoft.com/office/drawing/2014/main" id="{FECCDC83-5BBF-4965-8F65-2A8D8C68510B}"/>
                    </a:ext>
                  </a:extLst>
                </p:cNvPr>
                <p:cNvSpPr/>
                <p:nvPr/>
              </p:nvSpPr>
              <p:spPr>
                <a:xfrm>
                  <a:off x="5319295" y="3339768"/>
                  <a:ext cx="1163833" cy="42836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 </a:t>
                  </a:r>
                  <a:r>
                    <a:rPr lang="en-US" sz="1200" dirty="0" err="1">
                      <a:solidFill>
                        <a:srgbClr val="1F45BC"/>
                      </a:solidFill>
                      <a:latin typeface="SamsungOne-700" panose="020B0803030303020204" pitchFamily="34" charset="0"/>
                      <a:ea typeface="SamsungOne-700" panose="020B0803030303020204" pitchFamily="34" charset="0"/>
                    </a:rPr>
                    <a:t>Quyết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định</a:t>
                  </a:r>
                  <a:endParaRPr lang="en-US" sz="1200" dirty="0">
                    <a:solidFill>
                      <a:srgbClr val="1F45BC"/>
                    </a:solidFill>
                    <a:latin typeface="SamsungOne-700" panose="020B0803030303020204" pitchFamily="34" charset="0"/>
                    <a:ea typeface="SamsungOne-700" panose="020B0803030303020204" pitchFamily="34" charset="0"/>
                  </a:endParaRPr>
                </a:p>
              </p:txBody>
            </p:sp>
            <p:grpSp>
              <p:nvGrpSpPr>
                <p:cNvPr id="29" name="그룹 28">
                  <a:extLst>
                    <a:ext uri="{FF2B5EF4-FFF2-40B4-BE49-F238E27FC236}">
                      <a16:creationId xmlns:a16="http://schemas.microsoft.com/office/drawing/2014/main" id="{D5EA2D5E-31B6-47F4-B417-E96029E94567}"/>
                    </a:ext>
                  </a:extLst>
                </p:cNvPr>
                <p:cNvGrpSpPr/>
                <p:nvPr/>
              </p:nvGrpSpPr>
              <p:grpSpPr>
                <a:xfrm>
                  <a:off x="4882640" y="4150648"/>
                  <a:ext cx="2037143" cy="428360"/>
                  <a:chOff x="4882640" y="4150648"/>
                  <a:chExt cx="2037143" cy="428360"/>
                </a:xfrm>
              </p:grpSpPr>
              <p:sp>
                <p:nvSpPr>
                  <p:cNvPr id="32" name="Rectangle 5">
                    <a:extLst>
                      <a:ext uri="{FF2B5EF4-FFF2-40B4-BE49-F238E27FC236}">
                        <a16:creationId xmlns:a16="http://schemas.microsoft.com/office/drawing/2014/main" id="{E3C5BE35-804A-4119-AB43-CD698230C98D}"/>
                      </a:ext>
                    </a:extLst>
                  </p:cNvPr>
                  <p:cNvSpPr/>
                  <p:nvPr/>
                </p:nvSpPr>
                <p:spPr>
                  <a:xfrm>
                    <a:off x="4882640" y="4150648"/>
                    <a:ext cx="977019" cy="428360"/>
                  </a:xfrm>
                  <a:prstGeom prst="roundRect">
                    <a:avLst>
                      <a:gd name="adj" fmla="val 50000"/>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lá</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33" name="Rectangle 5">
                    <a:extLst>
                      <a:ext uri="{FF2B5EF4-FFF2-40B4-BE49-F238E27FC236}">
                        <a16:creationId xmlns:a16="http://schemas.microsoft.com/office/drawing/2014/main" id="{CC2815FA-8220-4B20-9C15-A4FB13BB8869}"/>
                      </a:ext>
                    </a:extLst>
                  </p:cNvPr>
                  <p:cNvSpPr/>
                  <p:nvPr/>
                </p:nvSpPr>
                <p:spPr>
                  <a:xfrm>
                    <a:off x="5942764" y="4150648"/>
                    <a:ext cx="977019" cy="428360"/>
                  </a:xfrm>
                  <a:prstGeom prst="roundRect">
                    <a:avLst>
                      <a:gd name="adj" fmla="val 50000"/>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lá</a:t>
                    </a:r>
                    <a:endParaRPr lang="en-US" sz="1200" dirty="0">
                      <a:solidFill>
                        <a:srgbClr val="1F45BC"/>
                      </a:solidFill>
                      <a:latin typeface="SamsungOne-700" panose="020B0803030303020204" pitchFamily="34" charset="0"/>
                      <a:ea typeface="SamsungOne-700" panose="020B0803030303020204" pitchFamily="34" charset="0"/>
                    </a:endParaRPr>
                  </a:p>
                </p:txBody>
              </p:sp>
            </p:grpSp>
            <p:cxnSp>
              <p:nvCxnSpPr>
                <p:cNvPr id="30" name="꺾인 연결선 41">
                  <a:extLst>
                    <a:ext uri="{FF2B5EF4-FFF2-40B4-BE49-F238E27FC236}">
                      <a16:creationId xmlns:a16="http://schemas.microsoft.com/office/drawing/2014/main" id="{D0472064-2E6B-4BBB-890A-2C10393366F2}"/>
                    </a:ext>
                  </a:extLst>
                </p:cNvPr>
                <p:cNvCxnSpPr>
                  <a:stCxn id="32" idx="0"/>
                  <a:endCxn id="33" idx="0"/>
                </p:cNvCxnSpPr>
                <p:nvPr/>
              </p:nvCxnSpPr>
              <p:spPr>
                <a:xfrm rot="5400000" flipH="1" flipV="1">
                  <a:off x="5901212" y="3620586"/>
                  <a:ext cx="12700" cy="1060124"/>
                </a:xfrm>
                <a:prstGeom prst="bentConnector3">
                  <a:avLst>
                    <a:gd name="adj1" fmla="val 1800000"/>
                  </a:avLst>
                </a:prstGeom>
                <a:ln w="127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29223276-8F1E-48D4-82EA-87FDE3BC4517}"/>
                    </a:ext>
                  </a:extLst>
                </p:cNvPr>
                <p:cNvCxnSpPr>
                  <a:stCxn id="28" idx="2"/>
                </p:cNvCxnSpPr>
                <p:nvPr/>
              </p:nvCxnSpPr>
              <p:spPr>
                <a:xfrm>
                  <a:off x="5901212" y="3768128"/>
                  <a:ext cx="0" cy="160935"/>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3BB7D828-29F6-4947-BA31-F7DEA02A7A04}"/>
                  </a:ext>
                </a:extLst>
              </p:cNvPr>
              <p:cNvGrpSpPr/>
              <p:nvPr/>
            </p:nvGrpSpPr>
            <p:grpSpPr>
              <a:xfrm>
                <a:off x="7015807" y="3339768"/>
                <a:ext cx="1659760" cy="1239240"/>
                <a:chOff x="4863590" y="3339768"/>
                <a:chExt cx="1659760" cy="1239240"/>
              </a:xfrm>
            </p:grpSpPr>
            <p:sp>
              <p:nvSpPr>
                <p:cNvPr id="24" name="Rectangle 5">
                  <a:extLst>
                    <a:ext uri="{FF2B5EF4-FFF2-40B4-BE49-F238E27FC236}">
                      <a16:creationId xmlns:a16="http://schemas.microsoft.com/office/drawing/2014/main" id="{03D138AA-16C0-4CD5-B5EF-3018ECE146B2}"/>
                    </a:ext>
                  </a:extLst>
                </p:cNvPr>
                <p:cNvSpPr/>
                <p:nvPr/>
              </p:nvSpPr>
              <p:spPr>
                <a:xfrm>
                  <a:off x="5319295" y="3339768"/>
                  <a:ext cx="1163833" cy="42836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 </a:t>
                  </a:r>
                  <a:r>
                    <a:rPr lang="en-US" sz="1200" dirty="0" err="1">
                      <a:solidFill>
                        <a:srgbClr val="1F45BC"/>
                      </a:solidFill>
                      <a:latin typeface="SamsungOne-700" panose="020B0803030303020204" pitchFamily="34" charset="0"/>
                      <a:ea typeface="SamsungOne-700" panose="020B0803030303020204" pitchFamily="34" charset="0"/>
                    </a:rPr>
                    <a:t>Quyết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định</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25" name="Rectangle 5">
                  <a:extLst>
                    <a:ext uri="{FF2B5EF4-FFF2-40B4-BE49-F238E27FC236}">
                      <a16:creationId xmlns:a16="http://schemas.microsoft.com/office/drawing/2014/main" id="{0E56850F-3BC6-4267-9B12-D3DECF5864B9}"/>
                    </a:ext>
                  </a:extLst>
                </p:cNvPr>
                <p:cNvSpPr/>
                <p:nvPr/>
              </p:nvSpPr>
              <p:spPr>
                <a:xfrm>
                  <a:off x="4863590" y="4150648"/>
                  <a:ext cx="977019" cy="428360"/>
                </a:xfrm>
                <a:prstGeom prst="roundRect">
                  <a:avLst>
                    <a:gd name="adj" fmla="val 50000"/>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lá</a:t>
                  </a:r>
                  <a:endParaRPr lang="en-US" sz="1200" dirty="0">
                    <a:solidFill>
                      <a:srgbClr val="1F45BC"/>
                    </a:solidFill>
                    <a:latin typeface="SamsungOne-700" panose="020B0803030303020204" pitchFamily="34" charset="0"/>
                    <a:ea typeface="SamsungOne-700" panose="020B0803030303020204" pitchFamily="34" charset="0"/>
                  </a:endParaRPr>
                </a:p>
              </p:txBody>
            </p:sp>
            <p:cxnSp>
              <p:nvCxnSpPr>
                <p:cNvPr id="26" name="꺾인 연결선 51">
                  <a:extLst>
                    <a:ext uri="{FF2B5EF4-FFF2-40B4-BE49-F238E27FC236}">
                      <a16:creationId xmlns:a16="http://schemas.microsoft.com/office/drawing/2014/main" id="{737727ED-B5D5-47A7-90C9-D04E93D025B0}"/>
                    </a:ext>
                  </a:extLst>
                </p:cNvPr>
                <p:cNvCxnSpPr>
                  <a:stCxn id="25" idx="0"/>
                  <a:endCxn id="17" idx="0"/>
                </p:cNvCxnSpPr>
                <p:nvPr/>
              </p:nvCxnSpPr>
              <p:spPr>
                <a:xfrm rot="5400000" flipH="1" flipV="1">
                  <a:off x="5934550" y="3568198"/>
                  <a:ext cx="12700" cy="1164901"/>
                </a:xfrm>
                <a:prstGeom prst="bentConnector3">
                  <a:avLst>
                    <a:gd name="adj1" fmla="val 1800000"/>
                  </a:avLst>
                </a:prstGeom>
                <a:ln w="127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410442E-B8DD-4DFF-AB0A-84D2B5153216}"/>
                    </a:ext>
                  </a:extLst>
                </p:cNvPr>
                <p:cNvCxnSpPr>
                  <a:stCxn id="24" idx="2"/>
                </p:cNvCxnSpPr>
                <p:nvPr/>
              </p:nvCxnSpPr>
              <p:spPr>
                <a:xfrm flipH="1">
                  <a:off x="5901211" y="3768128"/>
                  <a:ext cx="1" cy="160935"/>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17" name="Rectangle 5">
                <a:extLst>
                  <a:ext uri="{FF2B5EF4-FFF2-40B4-BE49-F238E27FC236}">
                    <a16:creationId xmlns:a16="http://schemas.microsoft.com/office/drawing/2014/main" id="{78BBA6CC-B8DD-4F05-A71E-8B983CE044FA}"/>
                  </a:ext>
                </a:extLst>
              </p:cNvPr>
              <p:cNvSpPr/>
              <p:nvPr/>
            </p:nvSpPr>
            <p:spPr>
              <a:xfrm>
                <a:off x="8087301" y="4150648"/>
                <a:ext cx="1163833" cy="42836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quyết</a:t>
                </a:r>
              </a:p>
              <a:p>
                <a:pPr algn="ctr"/>
                <a:r>
                  <a:rPr lang="vi-VN" sz="1200" dirty="0">
                    <a:solidFill>
                      <a:srgbClr val="1F45BC"/>
                    </a:solidFill>
                    <a:latin typeface="SamsungOne-700" panose="020B0803030303020204" pitchFamily="34" charset="0"/>
                    <a:ea typeface="SamsungOne-700" panose="020B0803030303020204" pitchFamily="34" charset="0"/>
                  </a:rPr>
                  <a:t> định</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8" name="Rectangle 5">
                <a:extLst>
                  <a:ext uri="{FF2B5EF4-FFF2-40B4-BE49-F238E27FC236}">
                    <a16:creationId xmlns:a16="http://schemas.microsoft.com/office/drawing/2014/main" id="{1D1B2FA3-388E-462F-8CF0-9DC6C565E82A}"/>
                  </a:ext>
                </a:extLst>
              </p:cNvPr>
              <p:cNvSpPr/>
              <p:nvPr/>
            </p:nvSpPr>
            <p:spPr>
              <a:xfrm>
                <a:off x="7233963" y="5037583"/>
                <a:ext cx="977019" cy="428360"/>
              </a:xfrm>
              <a:prstGeom prst="roundRect">
                <a:avLst>
                  <a:gd name="adj" fmla="val 50000"/>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lá</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9" name="Rectangle 5">
                <a:extLst>
                  <a:ext uri="{FF2B5EF4-FFF2-40B4-BE49-F238E27FC236}">
                    <a16:creationId xmlns:a16="http://schemas.microsoft.com/office/drawing/2014/main" id="{2592F9DD-92D5-4E34-8686-2012F1BE4D8B}"/>
                  </a:ext>
                </a:extLst>
              </p:cNvPr>
              <p:cNvSpPr/>
              <p:nvPr/>
            </p:nvSpPr>
            <p:spPr>
              <a:xfrm>
                <a:off x="8300481" y="5037583"/>
                <a:ext cx="977019" cy="428360"/>
              </a:xfrm>
              <a:prstGeom prst="roundRect">
                <a:avLst>
                  <a:gd name="adj" fmla="val 50000"/>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 panose="020B0803030303020204" pitchFamily="34" charset="0"/>
                    <a:ea typeface="SamsungOne-700" panose="020B0803030303020204" pitchFamily="34" charset="0"/>
                  </a:rPr>
                  <a:t>Node</a:t>
                </a:r>
                <a:r>
                  <a:rPr lang="vi-VN" sz="1200" dirty="0">
                    <a:solidFill>
                      <a:srgbClr val="1F45BC"/>
                    </a:solidFill>
                    <a:latin typeface="SamsungOne-700" panose="020B0803030303020204" pitchFamily="34" charset="0"/>
                    <a:ea typeface="SamsungOne-700" panose="020B0803030303020204" pitchFamily="34" charset="0"/>
                  </a:rPr>
                  <a:t> lá</a:t>
                </a:r>
                <a:endParaRPr lang="en-US" sz="1200" dirty="0">
                  <a:solidFill>
                    <a:srgbClr val="1F45BC"/>
                  </a:solidFill>
                  <a:latin typeface="SamsungOne-700" panose="020B0803030303020204" pitchFamily="34" charset="0"/>
                  <a:ea typeface="SamsungOne-700" panose="020B0803030303020204" pitchFamily="34" charset="0"/>
                </a:endParaRPr>
              </a:p>
            </p:txBody>
          </p:sp>
          <p:cxnSp>
            <p:nvCxnSpPr>
              <p:cNvPr id="20" name="꺾인 연결선 65">
                <a:extLst>
                  <a:ext uri="{FF2B5EF4-FFF2-40B4-BE49-F238E27FC236}">
                    <a16:creationId xmlns:a16="http://schemas.microsoft.com/office/drawing/2014/main" id="{33511172-C52E-4FBE-8BD5-244A601F0987}"/>
                  </a:ext>
                </a:extLst>
              </p:cNvPr>
              <p:cNvCxnSpPr>
                <a:stCxn id="18" idx="0"/>
                <a:endCxn id="19" idx="0"/>
              </p:cNvCxnSpPr>
              <p:nvPr/>
            </p:nvCxnSpPr>
            <p:spPr>
              <a:xfrm rot="5400000" flipH="1" flipV="1">
                <a:off x="8255732" y="4504324"/>
                <a:ext cx="12700" cy="1066518"/>
              </a:xfrm>
              <a:prstGeom prst="bentConnector3">
                <a:avLst>
                  <a:gd name="adj1" fmla="val 1800000"/>
                </a:avLst>
              </a:prstGeom>
              <a:ln w="127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6A76F073-1DD0-4677-A8AE-09373B163CAA}"/>
                  </a:ext>
                </a:extLst>
              </p:cNvPr>
              <p:cNvCxnSpPr/>
              <p:nvPr/>
            </p:nvCxnSpPr>
            <p:spPr>
              <a:xfrm>
                <a:off x="8401050" y="4579008"/>
                <a:ext cx="0" cy="24064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2" name="꺾인 연결선 70">
                <a:extLst>
                  <a:ext uri="{FF2B5EF4-FFF2-40B4-BE49-F238E27FC236}">
                    <a16:creationId xmlns:a16="http://schemas.microsoft.com/office/drawing/2014/main" id="{5B784799-D29F-4F93-BEED-CBE0F450EBEF}"/>
                  </a:ext>
                </a:extLst>
              </p:cNvPr>
              <p:cNvCxnSpPr>
                <a:stCxn id="28" idx="0"/>
                <a:endCxn id="24" idx="0"/>
              </p:cNvCxnSpPr>
              <p:nvPr/>
            </p:nvCxnSpPr>
            <p:spPr>
              <a:xfrm rot="5400000" flipH="1" flipV="1">
                <a:off x="6977320" y="2263660"/>
                <a:ext cx="12700" cy="2152217"/>
              </a:xfrm>
              <a:prstGeom prst="bentConnector3">
                <a:avLst>
                  <a:gd name="adj1" fmla="val 1800000"/>
                </a:avLst>
              </a:prstGeom>
              <a:ln w="127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CD6DB4DA-D935-45CA-8E2F-A63693021BAD}"/>
                  </a:ext>
                </a:extLst>
              </p:cNvPr>
              <p:cNvCxnSpPr>
                <a:cxnSpLocks/>
                <a:stCxn id="14" idx="2"/>
              </p:cNvCxnSpPr>
              <p:nvPr/>
            </p:nvCxnSpPr>
            <p:spPr>
              <a:xfrm>
                <a:off x="6976525" y="2966539"/>
                <a:ext cx="7145" cy="151311"/>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10" name="모서리가 둥근 직사각형 74">
              <a:extLst>
                <a:ext uri="{FF2B5EF4-FFF2-40B4-BE49-F238E27FC236}">
                  <a16:creationId xmlns:a16="http://schemas.microsoft.com/office/drawing/2014/main" id="{A0705D67-C01E-48D2-BFB4-AD935A778FF5}"/>
                </a:ext>
              </a:extLst>
            </p:cNvPr>
            <p:cNvSpPr/>
            <p:nvPr/>
          </p:nvSpPr>
          <p:spPr>
            <a:xfrm>
              <a:off x="4789170" y="3190875"/>
              <a:ext cx="2255212" cy="1508454"/>
            </a:xfrm>
            <a:prstGeom prst="roundRect">
              <a:avLst>
                <a:gd name="adj" fmla="val 11615"/>
              </a:avLst>
            </a:prstGeom>
            <a:noFill/>
            <a:ln w="28575">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1" name="직사각형 10">
              <a:extLst>
                <a:ext uri="{FF2B5EF4-FFF2-40B4-BE49-F238E27FC236}">
                  <a16:creationId xmlns:a16="http://schemas.microsoft.com/office/drawing/2014/main" id="{6DF44E47-B853-4FBD-B92A-16832F1ABFDD}"/>
                </a:ext>
              </a:extLst>
            </p:cNvPr>
            <p:cNvSpPr/>
            <p:nvPr/>
          </p:nvSpPr>
          <p:spPr>
            <a:xfrm>
              <a:off x="4754008" y="3430837"/>
              <a:ext cx="663963" cy="246221"/>
            </a:xfrm>
            <a:prstGeom prst="rect">
              <a:avLst/>
            </a:prstGeom>
          </p:spPr>
          <p:txBody>
            <a:bodyPr wrap="none">
              <a:spAutoFit/>
            </a:bodyPr>
            <a:lstStyle/>
            <a:p>
              <a:pPr algn="ctr"/>
              <a:r>
                <a:rPr lang="en-US" altLang="ko-KR" sz="1000" dirty="0">
                  <a:solidFill>
                    <a:srgbClr val="66A1FE"/>
                  </a:solidFill>
                  <a:latin typeface="SamsungOne-600C" panose="020B0706030303020204" pitchFamily="34" charset="0"/>
                  <a:ea typeface="SamsungOne-600C" panose="020B0706030303020204" pitchFamily="34" charset="0"/>
                </a:rPr>
                <a:t>Sub-Tree</a:t>
              </a:r>
              <a:endParaRPr lang="ko-KR" altLang="en-US" sz="1100" dirty="0">
                <a:solidFill>
                  <a:srgbClr val="66A1FE"/>
                </a:solidFill>
                <a:latin typeface="SamsungOne-600C" panose="020B0706030303020204" pitchFamily="34" charset="0"/>
                <a:ea typeface="SamsungOne-700C" panose="020B0806030303020204" pitchFamily="34" charset="0"/>
              </a:endParaRPr>
            </a:p>
          </p:txBody>
        </p:sp>
        <p:sp>
          <p:nvSpPr>
            <p:cNvPr id="12" name="직사각형 11">
              <a:extLst>
                <a:ext uri="{FF2B5EF4-FFF2-40B4-BE49-F238E27FC236}">
                  <a16:creationId xmlns:a16="http://schemas.microsoft.com/office/drawing/2014/main" id="{2D96F066-FF2F-4DAF-A040-58D6EE725E3D}"/>
                </a:ext>
              </a:extLst>
            </p:cNvPr>
            <p:cNvSpPr/>
            <p:nvPr/>
          </p:nvSpPr>
          <p:spPr>
            <a:xfrm>
              <a:off x="7909916" y="2628622"/>
              <a:ext cx="760216" cy="246221"/>
            </a:xfrm>
            <a:prstGeom prst="rect">
              <a:avLst/>
            </a:prstGeom>
          </p:spPr>
          <p:txBody>
            <a:bodyPr wrap="square">
              <a:spAutoFit/>
            </a:bodyPr>
            <a:lstStyle/>
            <a:p>
              <a:r>
                <a:rPr lang="en-US" altLang="ko-KR" sz="1000" dirty="0">
                  <a:solidFill>
                    <a:srgbClr val="66A1FE"/>
                  </a:solidFill>
                  <a:latin typeface="SamsungOne-600C" panose="020B0706030303020204" pitchFamily="34" charset="0"/>
                  <a:ea typeface="SamsungOne-600C" panose="020B0706030303020204" pitchFamily="34" charset="0"/>
                </a:rPr>
                <a:t>Node</a:t>
              </a:r>
              <a:r>
                <a:rPr lang="vi-VN" altLang="ko-KR" sz="1000" dirty="0">
                  <a:solidFill>
                    <a:srgbClr val="66A1FE"/>
                  </a:solidFill>
                  <a:latin typeface="SamsungOne-600C" panose="020B0706030303020204" pitchFamily="34" charset="0"/>
                  <a:ea typeface="SamsungOne-600C" panose="020B0706030303020204" pitchFamily="34" charset="0"/>
                </a:rPr>
                <a:t> gốc</a:t>
              </a:r>
              <a:endParaRPr lang="ko-KR" altLang="en-US" sz="1100" dirty="0">
                <a:solidFill>
                  <a:srgbClr val="66A1FE"/>
                </a:solidFill>
                <a:latin typeface="SamsungOne-600C" panose="020B0706030303020204" pitchFamily="34" charset="0"/>
                <a:ea typeface="SamsungOne-700C" panose="020B0806030303020204" pitchFamily="34" charset="0"/>
              </a:endParaRPr>
            </a:p>
          </p:txBody>
        </p:sp>
        <p:cxnSp>
          <p:nvCxnSpPr>
            <p:cNvPr id="13" name="직선 화살표 연결선 12">
              <a:extLst>
                <a:ext uri="{FF2B5EF4-FFF2-40B4-BE49-F238E27FC236}">
                  <a16:creationId xmlns:a16="http://schemas.microsoft.com/office/drawing/2014/main" id="{860FFD3B-ABE4-46C0-B0B3-B4A3BA251128}"/>
                </a:ext>
              </a:extLst>
            </p:cNvPr>
            <p:cNvCxnSpPr>
              <a:cxnSpLocks/>
              <a:stCxn id="14" idx="3"/>
              <a:endCxn id="12" idx="1"/>
            </p:cNvCxnSpPr>
            <p:nvPr/>
          </p:nvCxnSpPr>
          <p:spPr>
            <a:xfrm flipV="1">
              <a:off x="7696863" y="2751733"/>
              <a:ext cx="213053" cy="626"/>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1728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toán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cây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quyết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định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2</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/2)</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4161706"/>
          </a:xfrm>
        </p:spPr>
        <p:txBody>
          <a:bodyPr/>
          <a:lstStyle/>
          <a:p>
            <a:pPr>
              <a:spcAft>
                <a:spcPts val="600"/>
              </a:spcAft>
            </a:pPr>
            <a:r>
              <a:rPr lang="vi-VN" altLang="ko-KR" dirty="0">
                <a:solidFill>
                  <a:schemeClr val="tx1">
                    <a:lumMod val="85000"/>
                    <a:lumOff val="15000"/>
                  </a:schemeClr>
                </a:solidFill>
              </a:rPr>
              <a:t>Ưu điểm</a:t>
            </a:r>
            <a:r>
              <a:rPr lang="en-US" altLang="ko-KR" dirty="0">
                <a:solidFill>
                  <a:schemeClr val="tx1">
                    <a:lumMod val="85000"/>
                    <a:lumOff val="15000"/>
                  </a:schemeClr>
                </a:solidFill>
              </a:rPr>
              <a:t>:</a:t>
            </a:r>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sz="1200" dirty="0" err="1"/>
              <a:t>Trực</a:t>
            </a:r>
            <a:r>
              <a:rPr lang="en-US" altLang="ko-KR" sz="1200" dirty="0"/>
              <a:t> </a:t>
            </a:r>
            <a:r>
              <a:rPr lang="en-US" altLang="ko-KR" sz="1200" dirty="0" err="1"/>
              <a:t>quan</a:t>
            </a:r>
            <a:r>
              <a:rPr lang="en-US" altLang="ko-KR" sz="1200" dirty="0"/>
              <a:t> </a:t>
            </a:r>
            <a:r>
              <a:rPr lang="en-US" altLang="ko-KR" sz="1200" dirty="0" err="1"/>
              <a:t>và</a:t>
            </a:r>
            <a:r>
              <a:rPr lang="en-US" altLang="ko-KR" sz="1200" dirty="0"/>
              <a:t> </a:t>
            </a:r>
            <a:r>
              <a:rPr lang="en-US" altLang="ko-KR" sz="1200" dirty="0" err="1"/>
              <a:t>dễ</a:t>
            </a:r>
            <a:r>
              <a:rPr lang="en-US" altLang="ko-KR" sz="1200" dirty="0"/>
              <a:t> </a:t>
            </a:r>
            <a:r>
              <a:rPr lang="en-US" altLang="ko-KR" sz="1200" dirty="0" err="1"/>
              <a:t>hiểu</a:t>
            </a:r>
            <a:endParaRPr lang="en-US" altLang="ko-KR" sz="1200"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sz="1200" dirty="0" err="1"/>
              <a:t>Không</a:t>
            </a:r>
            <a:r>
              <a:rPr lang="en-US" altLang="ko-KR" sz="1200" dirty="0"/>
              <a:t> </a:t>
            </a:r>
            <a:r>
              <a:rPr lang="en-US" altLang="ko-KR" sz="1200" dirty="0" err="1"/>
              <a:t>có</a:t>
            </a:r>
            <a:r>
              <a:rPr lang="en-US" altLang="ko-KR" sz="1200" dirty="0"/>
              <a:t> </a:t>
            </a:r>
            <a:r>
              <a:rPr lang="en-US" altLang="ko-KR" sz="1200" dirty="0" err="1"/>
              <a:t>giả</a:t>
            </a:r>
            <a:r>
              <a:rPr lang="en-US" altLang="ko-KR" sz="1200" dirty="0"/>
              <a:t> </a:t>
            </a:r>
            <a:r>
              <a:rPr lang="en-US" altLang="ko-KR" sz="1200" dirty="0" err="1"/>
              <a:t>định</a:t>
            </a:r>
            <a:r>
              <a:rPr lang="en-US" altLang="ko-KR" sz="1200" dirty="0"/>
              <a:t> </a:t>
            </a:r>
            <a:r>
              <a:rPr lang="en-US" altLang="ko-KR" sz="1200" dirty="0" err="1"/>
              <a:t>về</a:t>
            </a:r>
            <a:r>
              <a:rPr lang="en-US" altLang="ko-KR" sz="1200" dirty="0"/>
              <a:t> </a:t>
            </a:r>
            <a:r>
              <a:rPr lang="en-US" altLang="ko-KR" sz="1200" dirty="0" err="1"/>
              <a:t>các</a:t>
            </a:r>
            <a:r>
              <a:rPr lang="en-US" altLang="ko-KR" sz="1200" dirty="0"/>
              <a:t> </a:t>
            </a:r>
            <a:r>
              <a:rPr lang="en-US" altLang="ko-KR" sz="1200" dirty="0" err="1"/>
              <a:t>biến</a:t>
            </a:r>
            <a:endParaRPr lang="en-US" altLang="ko-KR" sz="1200"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sz="1200" dirty="0" err="1"/>
              <a:t>Không</a:t>
            </a:r>
            <a:r>
              <a:rPr lang="en-US" altLang="ko-KR" sz="1200" dirty="0"/>
              <a:t> </a:t>
            </a:r>
            <a:r>
              <a:rPr lang="en-US" altLang="ko-KR" sz="1200" dirty="0" err="1"/>
              <a:t>cần</a:t>
            </a:r>
            <a:r>
              <a:rPr lang="en-US" altLang="ko-KR" sz="1200" dirty="0"/>
              <a:t> </a:t>
            </a:r>
            <a:r>
              <a:rPr lang="en-US" altLang="ko-KR" sz="1200" dirty="0" err="1"/>
              <a:t>mở</a:t>
            </a:r>
            <a:r>
              <a:rPr lang="en-US" altLang="ko-KR" sz="1200" dirty="0"/>
              <a:t> </a:t>
            </a:r>
            <a:r>
              <a:rPr lang="en-US" altLang="ko-KR" sz="1200" dirty="0" err="1"/>
              <a:t>rộng</a:t>
            </a:r>
            <a:r>
              <a:rPr lang="en-US" altLang="ko-KR" sz="1200" dirty="0"/>
              <a:t> </a:t>
            </a:r>
            <a:r>
              <a:rPr lang="en-US" altLang="ko-KR" sz="1200" dirty="0" err="1"/>
              <a:t>quy</a:t>
            </a:r>
            <a:r>
              <a:rPr lang="en-US" altLang="ko-KR" sz="1200" dirty="0"/>
              <a:t> </a:t>
            </a:r>
            <a:r>
              <a:rPr lang="en-US" altLang="ko-KR" sz="1200" dirty="0" err="1"/>
              <a:t>mô</a:t>
            </a:r>
            <a:r>
              <a:rPr lang="en-US" altLang="ko-KR" sz="1200" dirty="0"/>
              <a:t> </a:t>
            </a:r>
            <a:r>
              <a:rPr lang="en-US" altLang="ko-KR" sz="1200" dirty="0" err="1"/>
              <a:t>hoặc</a:t>
            </a:r>
            <a:r>
              <a:rPr lang="en-US" altLang="ko-KR" sz="1200" dirty="0"/>
              <a:t> </a:t>
            </a:r>
            <a:r>
              <a:rPr lang="en-US" altLang="ko-KR" sz="1200" dirty="0" err="1"/>
              <a:t>chuẩn</a:t>
            </a:r>
            <a:r>
              <a:rPr lang="en-US" altLang="ko-KR" sz="1200" dirty="0"/>
              <a:t> </a:t>
            </a:r>
            <a:r>
              <a:rPr lang="en-US" altLang="ko-KR" sz="1200" dirty="0" err="1"/>
              <a:t>hóa</a:t>
            </a:r>
            <a:r>
              <a:rPr lang="en-US" altLang="ko-KR" sz="1200" dirty="0"/>
              <a:t> </a:t>
            </a:r>
            <a:r>
              <a:rPr lang="en-US" altLang="ko-KR" sz="1200" dirty="0" err="1"/>
              <a:t>dữ</a:t>
            </a:r>
            <a:r>
              <a:rPr lang="en-US" altLang="ko-KR" sz="1200" dirty="0"/>
              <a:t> </a:t>
            </a:r>
            <a:r>
              <a:rPr lang="en-US" altLang="ko-KR" sz="1200" dirty="0" err="1"/>
              <a:t>liệu</a:t>
            </a:r>
            <a:endParaRPr lang="en-US" altLang="ko-KR" sz="1200"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sz="1200" dirty="0" err="1"/>
              <a:t>Không</a:t>
            </a:r>
            <a:r>
              <a:rPr lang="en-US" altLang="ko-KR" sz="1200" dirty="0"/>
              <a:t> </a:t>
            </a:r>
            <a:r>
              <a:rPr lang="en-US" altLang="ko-KR" sz="1200" dirty="0" err="1"/>
              <a:t>nhạy</a:t>
            </a:r>
            <a:r>
              <a:rPr lang="en-US" altLang="ko-KR" sz="1200" dirty="0"/>
              <a:t> </a:t>
            </a:r>
            <a:r>
              <a:rPr lang="en-US" altLang="ko-KR" sz="1200" dirty="0" err="1"/>
              <a:t>cảm</a:t>
            </a:r>
            <a:r>
              <a:rPr lang="en-US" altLang="ko-KR" sz="1200" dirty="0"/>
              <a:t> </a:t>
            </a:r>
            <a:r>
              <a:rPr lang="en-US" altLang="ko-KR" sz="1200" dirty="0" err="1"/>
              <a:t>với</a:t>
            </a:r>
            <a:r>
              <a:rPr lang="en-US" altLang="ko-KR" sz="1200" dirty="0"/>
              <a:t> </a:t>
            </a:r>
            <a:r>
              <a:rPr lang="en-US" altLang="ko-KR" sz="1200" dirty="0" err="1"/>
              <a:t>các</a:t>
            </a:r>
            <a:r>
              <a:rPr lang="en-US" altLang="ko-KR" sz="1200" dirty="0"/>
              <a:t> </a:t>
            </a:r>
            <a:r>
              <a:rPr lang="en-US" altLang="ko-KR" sz="1200" dirty="0" err="1"/>
              <a:t>ngoại</a:t>
            </a:r>
            <a:r>
              <a:rPr lang="en-US" altLang="ko-KR" sz="1200" dirty="0"/>
              <a:t> </a:t>
            </a:r>
            <a:r>
              <a:rPr lang="en-US" altLang="ko-KR" sz="1200" dirty="0" err="1"/>
              <a:t>lệ</a:t>
            </a:r>
            <a:endParaRPr lang="en-US" altLang="ko-KR" sz="1200"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endParaRPr lang="en-US" altLang="ko-KR" sz="1200" dirty="0"/>
          </a:p>
          <a:p>
            <a:pPr marL="182563" defTabSz="457200" latinLnBrk="0">
              <a:lnSpc>
                <a:spcPct val="100000"/>
              </a:lnSpc>
              <a:spcBef>
                <a:spcPts val="0"/>
              </a:spcBef>
              <a:spcAft>
                <a:spcPts val="800"/>
              </a:spcAft>
              <a:buClr>
                <a:srgbClr val="193EB0"/>
              </a:buClr>
              <a:buFont typeface="SamsungOne 400" panose="020B0503030303020204" pitchFamily="34" charset="0"/>
              <a:buChar char="‣"/>
              <a:defRPr/>
            </a:pPr>
            <a:r>
              <a:rPr lang="vi-VN" altLang="ko-KR" dirty="0">
                <a:solidFill>
                  <a:schemeClr val="tx1">
                    <a:lumMod val="85000"/>
                    <a:lumOff val="15000"/>
                  </a:schemeClr>
                </a:solidFill>
              </a:rPr>
              <a:t>Nhược điểm</a:t>
            </a:r>
            <a:r>
              <a:rPr lang="en-US" altLang="ko-KR" dirty="0">
                <a:solidFill>
                  <a:schemeClr val="tx1">
                    <a:lumMod val="85000"/>
                    <a:lumOff val="15000"/>
                  </a:schemeClr>
                </a:solidFill>
              </a:rPr>
              <a:t>:</a:t>
            </a:r>
          </a:p>
          <a:p>
            <a:pPr lvl="1">
              <a:spcAft>
                <a:spcPts val="600"/>
              </a:spcAft>
            </a:pPr>
            <a:r>
              <a:rPr lang="vi-VN" altLang="ko-KR" dirty="0">
                <a:solidFill>
                  <a:schemeClr val="tx1">
                    <a:lumMod val="85000"/>
                    <a:lumOff val="15000"/>
                  </a:schemeClr>
                </a:solidFill>
              </a:rPr>
              <a:t>Không mạnh mẽ ở dạng cơ bản nhất</a:t>
            </a:r>
          </a:p>
          <a:p>
            <a:pPr lvl="1">
              <a:spcAft>
                <a:spcPts val="600"/>
              </a:spcAft>
            </a:pPr>
            <a:r>
              <a:rPr lang="vi-VN" altLang="ko-KR" dirty="0">
                <a:solidFill>
                  <a:schemeClr val="tx1">
                    <a:lumMod val="85000"/>
                    <a:lumOff val="15000"/>
                  </a:schemeClr>
                </a:solidFill>
              </a:rPr>
              <a:t>Dễ bị quá mức. Vì vậy, "cắt tỉa" thường được yêu cầu</a:t>
            </a:r>
            <a:endParaRPr lang="en-US" altLang="ko-KR" dirty="0">
              <a:solidFill>
                <a:schemeClr val="tx1">
                  <a:lumMod val="85000"/>
                  <a:lumOff val="15000"/>
                </a:schemeClr>
              </a:solidFill>
            </a:endParaRPr>
          </a:p>
        </p:txBody>
      </p:sp>
    </p:spTree>
    <p:extLst>
      <p:ext uri="{BB962C8B-B14F-4D97-AF65-F5344CB8AC3E}">
        <p14:creationId xmlns:p14="http://schemas.microsoft.com/office/powerpoint/2010/main" val="22720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toán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rừng</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ngẫu</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nhiên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(1/3)</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4751038" cy="4161706"/>
          </a:xfrm>
        </p:spPr>
        <p:txBody>
          <a:bodyPr/>
          <a:lstStyle/>
          <a:p>
            <a:pPr>
              <a:spcAft>
                <a:spcPts val="600"/>
              </a:spcAft>
            </a:pPr>
            <a:r>
              <a:rPr lang="vi-VN" altLang="ko-KR" dirty="0">
                <a:solidFill>
                  <a:schemeClr val="tx1">
                    <a:lumMod val="85000"/>
                    <a:lumOff val="15000"/>
                  </a:schemeClr>
                </a:solidFill>
              </a:rPr>
              <a:t>Rừng ngẫu nhiên</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Random Forest là một thuật toán học máy phổ biến thuộc kỹ thuật học có giám sát</a:t>
            </a:r>
          </a:p>
          <a:p>
            <a:pPr lvl="1">
              <a:spcAft>
                <a:spcPts val="600"/>
              </a:spcAft>
            </a:pPr>
            <a:r>
              <a:rPr lang="vi-VN" altLang="ko-KR" dirty="0">
                <a:solidFill>
                  <a:schemeClr val="tx1">
                    <a:lumMod val="85000"/>
                    <a:lumOff val="15000"/>
                  </a:schemeClr>
                </a:solidFill>
              </a:rPr>
              <a:t>Một thuật toán tập hợp dựa trên cây</a:t>
            </a:r>
          </a:p>
          <a:p>
            <a:pPr lvl="1">
              <a:spcAft>
                <a:spcPts val="600"/>
              </a:spcAft>
            </a:pPr>
            <a:r>
              <a:rPr lang="vi-VN" altLang="ko-KR" dirty="0">
                <a:solidFill>
                  <a:schemeClr val="tx1">
                    <a:lumMod val="85000"/>
                    <a:lumOff val="15000"/>
                  </a:schemeClr>
                </a:solidFill>
              </a:rPr>
              <a:t>Có thể được áp dụng để phân loại và hồi quy</a:t>
            </a:r>
          </a:p>
          <a:p>
            <a:pPr lvl="1">
              <a:spcAft>
                <a:spcPts val="600"/>
              </a:spcAft>
            </a:pPr>
            <a:r>
              <a:rPr lang="vi-VN" altLang="ko-KR" dirty="0">
                <a:solidFill>
                  <a:schemeClr val="tx1">
                    <a:lumMod val="85000"/>
                    <a:lumOff val="15000"/>
                  </a:schemeClr>
                </a:solidFill>
              </a:rPr>
              <a:t>Cây được chọn ngẫu nhiên tạo thành một khu rừng</a:t>
            </a:r>
          </a:p>
          <a:p>
            <a:pPr lvl="1">
              <a:spcAft>
                <a:spcPts val="600"/>
              </a:spcAft>
            </a:pPr>
            <a:r>
              <a:rPr lang="vi-VN" altLang="ko-KR" dirty="0">
                <a:solidFill>
                  <a:schemeClr val="tx1">
                    <a:lumMod val="85000"/>
                    <a:lumOff val="15000"/>
                  </a:schemeClr>
                </a:solidFill>
              </a:rPr>
              <a:t>Dự đoán được quyết định bởi đa số phiếu bầu</a:t>
            </a:r>
            <a:endParaRPr lang="en-US" altLang="ko-KR" dirty="0"/>
          </a:p>
        </p:txBody>
      </p:sp>
      <p:pic>
        <p:nvPicPr>
          <p:cNvPr id="8" name="그림 7">
            <a:extLst>
              <a:ext uri="{FF2B5EF4-FFF2-40B4-BE49-F238E27FC236}">
                <a16:creationId xmlns:a16="http://schemas.microsoft.com/office/drawing/2014/main" id="{0CDDC990-6B53-409C-AFB0-B7C59FE41A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576" y="3186423"/>
            <a:ext cx="4729824" cy="2241996"/>
          </a:xfrm>
          <a:prstGeom prst="rect">
            <a:avLst/>
          </a:prstGeom>
        </p:spPr>
      </p:pic>
    </p:spTree>
    <p:extLst>
      <p:ext uri="{BB962C8B-B14F-4D97-AF65-F5344CB8AC3E}">
        <p14:creationId xmlns:p14="http://schemas.microsoft.com/office/powerpoint/2010/main" val="1074182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toán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rừng</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ngẫu</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nhiên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2</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/3)</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3528028" cy="4161706"/>
          </a:xfrm>
        </p:spPr>
        <p:txBody>
          <a:bodyPr/>
          <a:lstStyle/>
          <a:p>
            <a:pPr>
              <a:spcAft>
                <a:spcPts val="600"/>
              </a:spcAft>
            </a:pPr>
            <a:r>
              <a:rPr lang="vi-VN" altLang="ko-KR" dirty="0">
                <a:solidFill>
                  <a:schemeClr val="tx1">
                    <a:lumMod val="85000"/>
                    <a:lumOff val="15000"/>
                  </a:schemeClr>
                </a:solidFill>
              </a:rPr>
              <a:t>Thuật toán Random Forest hoạt động như thế nào</a:t>
            </a:r>
            <a:endParaRPr lang="en-US" altLang="ko-KR" dirty="0">
              <a:solidFill>
                <a:schemeClr val="tx1">
                  <a:lumMod val="85000"/>
                  <a:lumOff val="15000"/>
                </a:schemeClr>
              </a:solidFill>
            </a:endParaRPr>
          </a:p>
          <a:p>
            <a:pPr marL="525463" lvl="1" indent="-342900">
              <a:spcAft>
                <a:spcPts val="600"/>
              </a:spcAft>
              <a:buFont typeface="+mj-ea"/>
              <a:buAutoNum type="circleNumDbPlain"/>
            </a:pPr>
            <a:r>
              <a:rPr lang="vi-VN" altLang="ko-KR" dirty="0">
                <a:solidFill>
                  <a:schemeClr val="tx1">
                    <a:lumMod val="85000"/>
                    <a:lumOff val="15000"/>
                  </a:schemeClr>
                </a:solidFill>
              </a:rPr>
              <a:t>Tạo cây với các biến và quan sát được chọn ngẫu nhiên</a:t>
            </a:r>
          </a:p>
          <a:p>
            <a:pPr marL="525463" lvl="1" indent="-342900">
              <a:spcAft>
                <a:spcPts val="600"/>
              </a:spcAft>
              <a:buFont typeface="+mj-ea"/>
              <a:buAutoNum type="circleNumDbPlain"/>
            </a:pPr>
            <a:r>
              <a:rPr lang="vi-VN" altLang="ko-KR" dirty="0">
                <a:solidFill>
                  <a:schemeClr val="tx1">
                    <a:lumMod val="85000"/>
                    <a:lumOff val="15000"/>
                  </a:schemeClr>
                </a:solidFill>
              </a:rPr>
              <a:t>Chỉ giữ lại những thứ có tạp chất Gini (hoặc entropy) thấp nhất</a:t>
            </a:r>
          </a:p>
          <a:p>
            <a:pPr marL="525463" lvl="1" indent="-342900">
              <a:spcAft>
                <a:spcPts val="600"/>
              </a:spcAft>
              <a:buFont typeface="+mj-ea"/>
              <a:buAutoNum type="circleNumDbPlain"/>
            </a:pPr>
            <a:r>
              <a:rPr lang="vi-VN" altLang="ko-KR" dirty="0">
                <a:solidFill>
                  <a:schemeClr val="tx1">
                    <a:lumMod val="85000"/>
                    <a:lumOff val="15000"/>
                  </a:schemeClr>
                </a:solidFill>
              </a:rPr>
              <a:t>Lặp lại từ bước 1) trong một số lần nhất định</a:t>
            </a:r>
          </a:p>
          <a:p>
            <a:pPr marL="525463" lvl="1" indent="-342900">
              <a:spcAft>
                <a:spcPts val="600"/>
              </a:spcAft>
              <a:buFont typeface="+mj-ea"/>
              <a:buAutoNum type="circleNumDbPlain"/>
            </a:pPr>
            <a:r>
              <a:rPr lang="vi-VN" altLang="ko-KR" dirty="0">
                <a:solidFill>
                  <a:schemeClr val="tx1">
                    <a:lumMod val="85000"/>
                    <a:lumOff val="15000"/>
                  </a:schemeClr>
                </a:solidFill>
              </a:rPr>
              <a:t>Sử dụng các cây được thu thập trong bước đào tạo, chúng ta có thể đưa ra dự đoán theo đa số phiếu bầu</a:t>
            </a:r>
            <a:endParaRPr lang="en-US" altLang="ko-KR" dirty="0">
              <a:solidFill>
                <a:schemeClr val="tx1">
                  <a:lumMod val="85000"/>
                  <a:lumOff val="15000"/>
                </a:schemeClr>
              </a:solidFill>
            </a:endParaRPr>
          </a:p>
        </p:txBody>
      </p:sp>
      <p:grpSp>
        <p:nvGrpSpPr>
          <p:cNvPr id="8" name="그룹 7">
            <a:extLst>
              <a:ext uri="{FF2B5EF4-FFF2-40B4-BE49-F238E27FC236}">
                <a16:creationId xmlns:a16="http://schemas.microsoft.com/office/drawing/2014/main" id="{2500CD0B-0ADC-4D07-A904-BC0F962F5401}"/>
              </a:ext>
            </a:extLst>
          </p:cNvPr>
          <p:cNvGrpSpPr/>
          <p:nvPr/>
        </p:nvGrpSpPr>
        <p:grpSpPr>
          <a:xfrm>
            <a:off x="4714425" y="2512518"/>
            <a:ext cx="4617975" cy="3241499"/>
            <a:chOff x="4575819" y="2686671"/>
            <a:chExt cx="4617975" cy="3241499"/>
          </a:xfrm>
        </p:grpSpPr>
        <p:sp>
          <p:nvSpPr>
            <p:cNvPr id="9" name="Rectangle 5">
              <a:extLst>
                <a:ext uri="{FF2B5EF4-FFF2-40B4-BE49-F238E27FC236}">
                  <a16:creationId xmlns:a16="http://schemas.microsoft.com/office/drawing/2014/main" id="{895605A8-B154-434E-AA1C-E1D17CBE3917}"/>
                </a:ext>
              </a:extLst>
            </p:cNvPr>
            <p:cNvSpPr/>
            <p:nvPr/>
          </p:nvSpPr>
          <p:spPr>
            <a:xfrm>
              <a:off x="4575819" y="2686671"/>
              <a:ext cx="819150" cy="1750392"/>
            </a:xfrm>
            <a:prstGeom prst="roundRect">
              <a:avLst>
                <a:gd name="adj" fmla="val 16982"/>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rgbClr val="1F45BC"/>
                  </a:solidFill>
                  <a:latin typeface="SamsungOne-700" panose="020B0803030303020204" pitchFamily="34" charset="0"/>
                  <a:ea typeface="SamsungOne-700" panose="020B0803030303020204" pitchFamily="34" charset="0"/>
                </a:rPr>
                <a:t>Bộ đào </a:t>
              </a:r>
            </a:p>
            <a:p>
              <a:pPr algn="ctr"/>
              <a:r>
                <a:rPr lang="vi-VN" sz="1200" dirty="0">
                  <a:solidFill>
                    <a:srgbClr val="1F45BC"/>
                  </a:solidFill>
                  <a:latin typeface="SamsungOne-700" panose="020B0803030303020204" pitchFamily="34" charset="0"/>
                  <a:ea typeface="SamsungOne-700" panose="020B0803030303020204" pitchFamily="34" charset="0"/>
                </a:rPr>
                <a:t>tạo</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0" name="Rectangle 5">
              <a:extLst>
                <a:ext uri="{FF2B5EF4-FFF2-40B4-BE49-F238E27FC236}">
                  <a16:creationId xmlns:a16="http://schemas.microsoft.com/office/drawing/2014/main" id="{B0ADB0FE-4B36-452D-A2F7-36EF513D67ED}"/>
                </a:ext>
              </a:extLst>
            </p:cNvPr>
            <p:cNvSpPr/>
            <p:nvPr/>
          </p:nvSpPr>
          <p:spPr>
            <a:xfrm>
              <a:off x="4575819" y="4549828"/>
              <a:ext cx="819150" cy="1368817"/>
            </a:xfrm>
            <a:prstGeom prst="roundRect">
              <a:avLst>
                <a:gd name="adj" fmla="val 16982"/>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rgbClr val="1F45BC"/>
                  </a:solidFill>
                  <a:latin typeface="SamsungOne-700" panose="020B0803030303020204" pitchFamily="34" charset="0"/>
                  <a:ea typeface="SamsungOne-700" panose="020B0803030303020204" pitchFamily="34" charset="0"/>
                </a:rPr>
                <a:t>Bộ kiểm tra</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1" name="Rectangle 5">
              <a:extLst>
                <a:ext uri="{FF2B5EF4-FFF2-40B4-BE49-F238E27FC236}">
                  <a16:creationId xmlns:a16="http://schemas.microsoft.com/office/drawing/2014/main" id="{DF2BEAEB-F3AA-49DA-86BA-7B70C14D516F}"/>
                </a:ext>
              </a:extLst>
            </p:cNvPr>
            <p:cNvSpPr/>
            <p:nvPr/>
          </p:nvSpPr>
          <p:spPr>
            <a:xfrm>
              <a:off x="5632852" y="2711220"/>
              <a:ext cx="1051559" cy="634735"/>
            </a:xfrm>
            <a:prstGeom prst="roundRect">
              <a:avLst>
                <a:gd name="adj" fmla="val 50000"/>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endParaRPr lang="vi-VN" sz="1200" dirty="0">
                <a:solidFill>
                  <a:srgbClr val="1F45BC"/>
                </a:solidFill>
                <a:latin typeface="SamsungOne-700" panose="020B0803030303020204" pitchFamily="34" charset="0"/>
                <a:ea typeface="SamsungOne-700" panose="020B0803030303020204" pitchFamily="34" charset="0"/>
              </a:endParaRPr>
            </a:p>
            <a:p>
              <a:pPr algn="ctr"/>
              <a:r>
                <a:rPr lang="en-US" sz="1200" dirty="0" err="1">
                  <a:solidFill>
                    <a:srgbClr val="1F45BC"/>
                  </a:solidFill>
                  <a:latin typeface="SamsungOne-700" panose="020B0803030303020204" pitchFamily="34" charset="0"/>
                  <a:ea typeface="SamsungOne-700" panose="020B0803030303020204" pitchFamily="34" charset="0"/>
                </a:rPr>
                <a:t>đào</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tạo</a:t>
              </a:r>
              <a:r>
                <a:rPr lang="en-US" sz="1200" dirty="0">
                  <a:solidFill>
                    <a:srgbClr val="1F45BC"/>
                  </a:solidFill>
                  <a:latin typeface="SamsungOne-700" panose="020B0803030303020204" pitchFamily="34" charset="0"/>
                  <a:ea typeface="SamsungOne-700" panose="020B0803030303020204" pitchFamily="34" charset="0"/>
                </a:rPr>
                <a:t> 1</a:t>
              </a:r>
            </a:p>
          </p:txBody>
        </p:sp>
        <p:sp>
          <p:nvSpPr>
            <p:cNvPr id="12" name="Rectangle 5">
              <a:extLst>
                <a:ext uri="{FF2B5EF4-FFF2-40B4-BE49-F238E27FC236}">
                  <a16:creationId xmlns:a16="http://schemas.microsoft.com/office/drawing/2014/main" id="{E84A4970-5183-475E-9266-C9BE2C81A5A1}"/>
                </a:ext>
              </a:extLst>
            </p:cNvPr>
            <p:cNvSpPr/>
            <p:nvPr/>
          </p:nvSpPr>
          <p:spPr>
            <a:xfrm>
              <a:off x="6777924" y="2720745"/>
              <a:ext cx="1051559" cy="634735"/>
            </a:xfrm>
            <a:prstGeom prst="roundRect">
              <a:avLst>
                <a:gd name="adj" fmla="val 50000"/>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endParaRPr lang="vi-VN" sz="1200" dirty="0">
                <a:solidFill>
                  <a:srgbClr val="1F45BC"/>
                </a:solidFill>
                <a:latin typeface="SamsungOne-700" panose="020B0803030303020204" pitchFamily="34" charset="0"/>
                <a:ea typeface="SamsungOne-700" panose="020B0803030303020204" pitchFamily="34" charset="0"/>
              </a:endParaRPr>
            </a:p>
            <a:p>
              <a:pPr algn="ctr"/>
              <a:r>
                <a:rPr lang="en-US" sz="1200" dirty="0" err="1">
                  <a:solidFill>
                    <a:srgbClr val="1F45BC"/>
                  </a:solidFill>
                  <a:latin typeface="SamsungOne-700" panose="020B0803030303020204" pitchFamily="34" charset="0"/>
                  <a:ea typeface="SamsungOne-700" panose="020B0803030303020204" pitchFamily="34" charset="0"/>
                </a:rPr>
                <a:t>đào</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tạo</a:t>
              </a:r>
              <a:r>
                <a:rPr lang="en-US" sz="1200" dirty="0">
                  <a:solidFill>
                    <a:srgbClr val="1F45BC"/>
                  </a:solidFill>
                  <a:latin typeface="SamsungOne-700" panose="020B0803030303020204" pitchFamily="34" charset="0"/>
                  <a:ea typeface="SamsungOne-700" panose="020B0803030303020204" pitchFamily="34" charset="0"/>
                </a:rPr>
                <a:t> </a:t>
              </a:r>
              <a:r>
                <a:rPr lang="vi-VN" sz="1200" dirty="0">
                  <a:solidFill>
                    <a:srgbClr val="1F45BC"/>
                  </a:solidFill>
                  <a:latin typeface="SamsungOne-700" panose="020B0803030303020204" pitchFamily="34" charset="0"/>
                  <a:ea typeface="SamsungOne-700" panose="020B0803030303020204" pitchFamily="34" charset="0"/>
                </a:rPr>
                <a:t>2</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3" name="Rectangle 5">
              <a:extLst>
                <a:ext uri="{FF2B5EF4-FFF2-40B4-BE49-F238E27FC236}">
                  <a16:creationId xmlns:a16="http://schemas.microsoft.com/office/drawing/2014/main" id="{8C56E8FF-E42A-456F-8C4D-3FEFEA36F58C}"/>
                </a:ext>
              </a:extLst>
            </p:cNvPr>
            <p:cNvSpPr/>
            <p:nvPr/>
          </p:nvSpPr>
          <p:spPr>
            <a:xfrm>
              <a:off x="8142235" y="2711220"/>
              <a:ext cx="1051559" cy="634735"/>
            </a:xfrm>
            <a:prstGeom prst="roundRect">
              <a:avLst>
                <a:gd name="adj" fmla="val 50000"/>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endParaRPr lang="vi-VN" sz="1200" dirty="0">
                <a:solidFill>
                  <a:srgbClr val="1F45BC"/>
                </a:solidFill>
                <a:latin typeface="SamsungOne-700" panose="020B0803030303020204" pitchFamily="34" charset="0"/>
                <a:ea typeface="SamsungOne-700" panose="020B0803030303020204" pitchFamily="34" charset="0"/>
              </a:endParaRPr>
            </a:p>
            <a:p>
              <a:pPr algn="ctr"/>
              <a:r>
                <a:rPr lang="en-US" sz="1200" dirty="0" err="1">
                  <a:solidFill>
                    <a:srgbClr val="1F45BC"/>
                  </a:solidFill>
                  <a:latin typeface="SamsungOne-700" panose="020B0803030303020204" pitchFamily="34" charset="0"/>
                  <a:ea typeface="SamsungOne-700" panose="020B0803030303020204" pitchFamily="34" charset="0"/>
                </a:rPr>
                <a:t>đào</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tạo</a:t>
              </a:r>
              <a:r>
                <a:rPr lang="en-US" sz="1200" dirty="0">
                  <a:solidFill>
                    <a:srgbClr val="1F45BC"/>
                  </a:solidFill>
                  <a:latin typeface="SamsungOne-700" panose="020B0803030303020204" pitchFamily="34" charset="0"/>
                  <a:ea typeface="SamsungOne-700" panose="020B0803030303020204" pitchFamily="34" charset="0"/>
                </a:rPr>
                <a:t> </a:t>
              </a:r>
              <a:r>
                <a:rPr lang="vi-VN" sz="1200" dirty="0">
                  <a:solidFill>
                    <a:srgbClr val="1F45BC"/>
                  </a:solidFill>
                  <a:latin typeface="SamsungOne-700" panose="020B0803030303020204" pitchFamily="34" charset="0"/>
                  <a:ea typeface="SamsungOne-700" panose="020B0803030303020204" pitchFamily="34" charset="0"/>
                </a:rPr>
                <a:t>n</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4" name="Rectangle 5">
              <a:extLst>
                <a:ext uri="{FF2B5EF4-FFF2-40B4-BE49-F238E27FC236}">
                  <a16:creationId xmlns:a16="http://schemas.microsoft.com/office/drawing/2014/main" id="{2396BAB2-C4E4-4ACD-B272-D2261AC4F841}"/>
                </a:ext>
              </a:extLst>
            </p:cNvPr>
            <p:cNvSpPr/>
            <p:nvPr/>
          </p:nvSpPr>
          <p:spPr>
            <a:xfrm>
              <a:off x="5632852" y="3553974"/>
              <a:ext cx="1051559" cy="634735"/>
            </a:xfrm>
            <a:prstGeom prst="roundRect">
              <a:avLst>
                <a:gd name="adj" fmla="val 50000"/>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Cây</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quyết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định</a:t>
              </a:r>
              <a:r>
                <a:rPr lang="en-US" sz="1200" dirty="0">
                  <a:solidFill>
                    <a:srgbClr val="1F45BC"/>
                  </a:solidFill>
                  <a:latin typeface="SamsungOne-700" panose="020B0803030303020204" pitchFamily="34" charset="0"/>
                  <a:ea typeface="SamsungOne-700" panose="020B0803030303020204" pitchFamily="34" charset="0"/>
                </a:rPr>
                <a:t> 1</a:t>
              </a:r>
            </a:p>
          </p:txBody>
        </p:sp>
        <p:sp>
          <p:nvSpPr>
            <p:cNvPr id="15" name="Rectangle 5">
              <a:extLst>
                <a:ext uri="{FF2B5EF4-FFF2-40B4-BE49-F238E27FC236}">
                  <a16:creationId xmlns:a16="http://schemas.microsoft.com/office/drawing/2014/main" id="{FDDEAE8D-18E1-45C4-9D9A-8ED1B03FFD6C}"/>
                </a:ext>
              </a:extLst>
            </p:cNvPr>
            <p:cNvSpPr/>
            <p:nvPr/>
          </p:nvSpPr>
          <p:spPr>
            <a:xfrm>
              <a:off x="6777924" y="3563499"/>
              <a:ext cx="1051559" cy="634735"/>
            </a:xfrm>
            <a:prstGeom prst="roundRect">
              <a:avLst>
                <a:gd name="adj" fmla="val 50000"/>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Cây</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quyết</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định</a:t>
              </a:r>
              <a:r>
                <a:rPr lang="en-US" altLang="ko-KR" sz="1200" dirty="0">
                  <a:solidFill>
                    <a:srgbClr val="1F45BC"/>
                  </a:solidFill>
                  <a:latin typeface="SamsungOne-700" panose="020B0803030303020204" pitchFamily="34" charset="0"/>
                  <a:ea typeface="SamsungOne-700" panose="020B0803030303020204" pitchFamily="34" charset="0"/>
                </a:rPr>
                <a:t> </a:t>
              </a:r>
              <a:r>
                <a:rPr lang="vi-VN" altLang="ko-KR" sz="1200" dirty="0">
                  <a:solidFill>
                    <a:srgbClr val="1F45BC"/>
                  </a:solidFill>
                  <a:latin typeface="SamsungOne-700" panose="020B0803030303020204" pitchFamily="34" charset="0"/>
                  <a:ea typeface="SamsungOne-700" panose="020B0803030303020204" pitchFamily="34" charset="0"/>
                </a:rPr>
                <a:t>2</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6" name="Rectangle 5">
              <a:extLst>
                <a:ext uri="{FF2B5EF4-FFF2-40B4-BE49-F238E27FC236}">
                  <a16:creationId xmlns:a16="http://schemas.microsoft.com/office/drawing/2014/main" id="{19D6C733-AEC2-4ABE-860B-9F975347559D}"/>
                </a:ext>
              </a:extLst>
            </p:cNvPr>
            <p:cNvSpPr/>
            <p:nvPr/>
          </p:nvSpPr>
          <p:spPr>
            <a:xfrm>
              <a:off x="8142235" y="3553974"/>
              <a:ext cx="1051559" cy="634735"/>
            </a:xfrm>
            <a:prstGeom prst="roundRect">
              <a:avLst>
                <a:gd name="adj" fmla="val 50000"/>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Cây</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quyết</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định</a:t>
              </a:r>
              <a:r>
                <a:rPr lang="en-US" altLang="ko-KR" sz="1200" dirty="0">
                  <a:solidFill>
                    <a:srgbClr val="1F45BC"/>
                  </a:solidFill>
                  <a:latin typeface="SamsungOne-700" panose="020B0803030303020204" pitchFamily="34" charset="0"/>
                  <a:ea typeface="SamsungOne-700" panose="020B0803030303020204" pitchFamily="34" charset="0"/>
                </a:rPr>
                <a:t> </a:t>
              </a:r>
              <a:r>
                <a:rPr lang="vi-VN" altLang="ko-KR" sz="1200" dirty="0">
                  <a:solidFill>
                    <a:srgbClr val="1F45BC"/>
                  </a:solidFill>
                  <a:latin typeface="SamsungOne-700" panose="020B0803030303020204" pitchFamily="34" charset="0"/>
                  <a:ea typeface="SamsungOne-700" panose="020B0803030303020204" pitchFamily="34" charset="0"/>
                </a:rPr>
                <a:t>n</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7" name="Rectangle 5">
              <a:extLst>
                <a:ext uri="{FF2B5EF4-FFF2-40B4-BE49-F238E27FC236}">
                  <a16:creationId xmlns:a16="http://schemas.microsoft.com/office/drawing/2014/main" id="{437AD7E8-1262-4BE7-BF82-90FDEED57D61}"/>
                </a:ext>
              </a:extLst>
            </p:cNvPr>
            <p:cNvSpPr/>
            <p:nvPr/>
          </p:nvSpPr>
          <p:spPr>
            <a:xfrm>
              <a:off x="6800368" y="4549828"/>
              <a:ext cx="1006671" cy="621821"/>
            </a:xfrm>
            <a:prstGeom prst="roundRect">
              <a:avLst>
                <a:gd name="adj" fmla="val 16982"/>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700C" panose="020B0806030303020204" pitchFamily="34" charset="0"/>
                  <a:ea typeface="SamsungOne-700C" panose="020B0806030303020204" pitchFamily="34" charset="0"/>
                </a:rPr>
                <a:t>Voting</a:t>
              </a:r>
            </a:p>
            <a:p>
              <a:pPr algn="ctr"/>
              <a:r>
                <a:rPr lang="en-US" sz="1200" dirty="0">
                  <a:solidFill>
                    <a:schemeClr val="bg1"/>
                  </a:solidFill>
                  <a:latin typeface="SamsungOne-700C" panose="020B0806030303020204" pitchFamily="34" charset="0"/>
                  <a:ea typeface="SamsungOne-700C" panose="020B0806030303020204" pitchFamily="34" charset="0"/>
                </a:rPr>
                <a:t>(averaging)</a:t>
              </a:r>
            </a:p>
          </p:txBody>
        </p:sp>
        <p:sp>
          <p:nvSpPr>
            <p:cNvPr id="18" name="Rectangle 5">
              <a:extLst>
                <a:ext uri="{FF2B5EF4-FFF2-40B4-BE49-F238E27FC236}">
                  <a16:creationId xmlns:a16="http://schemas.microsoft.com/office/drawing/2014/main" id="{695A9F25-F36E-4D9C-B011-53D893734D7F}"/>
                </a:ext>
              </a:extLst>
            </p:cNvPr>
            <p:cNvSpPr/>
            <p:nvPr/>
          </p:nvSpPr>
          <p:spPr>
            <a:xfrm>
              <a:off x="6800368" y="5382005"/>
              <a:ext cx="1006671" cy="546165"/>
            </a:xfrm>
            <a:prstGeom prst="roundRect">
              <a:avLst>
                <a:gd name="adj" fmla="val 16982"/>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1F45BC"/>
                  </a:solidFill>
                  <a:latin typeface="SamsungOne-700C" panose="020B0806030303020204" pitchFamily="34" charset="0"/>
                  <a:ea typeface="SamsungOne-700C" panose="020B0806030303020204" pitchFamily="34" charset="0"/>
                </a:rPr>
                <a:t>Prediction</a:t>
              </a:r>
            </a:p>
          </p:txBody>
        </p:sp>
        <p:cxnSp>
          <p:nvCxnSpPr>
            <p:cNvPr id="19" name="직선 화살표 연결선 18">
              <a:extLst>
                <a:ext uri="{FF2B5EF4-FFF2-40B4-BE49-F238E27FC236}">
                  <a16:creationId xmlns:a16="http://schemas.microsoft.com/office/drawing/2014/main" id="{1E1962E9-8C33-4CD3-9C9D-71F031A6DB98}"/>
                </a:ext>
              </a:extLst>
            </p:cNvPr>
            <p:cNvCxnSpPr>
              <a:endCxn id="11" idx="1"/>
            </p:cNvCxnSpPr>
            <p:nvPr/>
          </p:nvCxnSpPr>
          <p:spPr>
            <a:xfrm flipV="1">
              <a:off x="5394969" y="3028588"/>
              <a:ext cx="237883" cy="36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8A17BC6C-C879-4244-8B81-BD91ECEFDC31}"/>
                </a:ext>
              </a:extLst>
            </p:cNvPr>
            <p:cNvCxnSpPr>
              <a:stCxn id="11" idx="2"/>
              <a:endCxn id="14" idx="0"/>
            </p:cNvCxnSpPr>
            <p:nvPr/>
          </p:nvCxnSpPr>
          <p:spPr>
            <a:xfrm>
              <a:off x="6158632" y="3345955"/>
              <a:ext cx="0" cy="208019"/>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1E206ED-600B-4F85-A39C-56CFAB65C986}"/>
                </a:ext>
              </a:extLst>
            </p:cNvPr>
            <p:cNvCxnSpPr>
              <a:stCxn id="12" idx="2"/>
              <a:endCxn id="15" idx="0"/>
            </p:cNvCxnSpPr>
            <p:nvPr/>
          </p:nvCxnSpPr>
          <p:spPr>
            <a:xfrm>
              <a:off x="7303704" y="3355480"/>
              <a:ext cx="0" cy="208019"/>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532C9AAD-2BB1-48F4-93C1-43C22E6ADD70}"/>
                </a:ext>
              </a:extLst>
            </p:cNvPr>
            <p:cNvCxnSpPr>
              <a:stCxn id="13" idx="2"/>
              <a:endCxn id="16" idx="0"/>
            </p:cNvCxnSpPr>
            <p:nvPr/>
          </p:nvCxnSpPr>
          <p:spPr>
            <a:xfrm>
              <a:off x="8668015" y="3345955"/>
              <a:ext cx="0" cy="208019"/>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A2C114A-3B76-4059-A507-6008D3862F5A}"/>
                </a:ext>
              </a:extLst>
            </p:cNvPr>
            <p:cNvCxnSpPr>
              <a:stCxn id="15" idx="2"/>
              <a:endCxn id="17" idx="0"/>
            </p:cNvCxnSpPr>
            <p:nvPr/>
          </p:nvCxnSpPr>
          <p:spPr>
            <a:xfrm>
              <a:off x="7303704" y="4198234"/>
              <a:ext cx="0" cy="351594"/>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57">
              <a:extLst>
                <a:ext uri="{FF2B5EF4-FFF2-40B4-BE49-F238E27FC236}">
                  <a16:creationId xmlns:a16="http://schemas.microsoft.com/office/drawing/2014/main" id="{249638AF-80F3-4BC1-8C7C-8FF55F713E0D}"/>
                </a:ext>
              </a:extLst>
            </p:cNvPr>
            <p:cNvCxnSpPr>
              <a:stCxn id="14" idx="2"/>
              <a:endCxn id="17" idx="0"/>
            </p:cNvCxnSpPr>
            <p:nvPr/>
          </p:nvCxnSpPr>
          <p:spPr>
            <a:xfrm rot="16200000" flipH="1">
              <a:off x="6550609" y="3796732"/>
              <a:ext cx="361119" cy="1145072"/>
            </a:xfrm>
            <a:prstGeom prst="bentConnector3">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꺾인 연결선 59">
              <a:extLst>
                <a:ext uri="{FF2B5EF4-FFF2-40B4-BE49-F238E27FC236}">
                  <a16:creationId xmlns:a16="http://schemas.microsoft.com/office/drawing/2014/main" id="{07CC00AA-63BF-434C-A745-0CBCF148775D}"/>
                </a:ext>
              </a:extLst>
            </p:cNvPr>
            <p:cNvCxnSpPr>
              <a:stCxn id="16" idx="2"/>
              <a:endCxn id="17" idx="0"/>
            </p:cNvCxnSpPr>
            <p:nvPr/>
          </p:nvCxnSpPr>
          <p:spPr>
            <a:xfrm rot="5400000">
              <a:off x="7805301" y="3687113"/>
              <a:ext cx="361119" cy="1364311"/>
            </a:xfrm>
            <a:prstGeom prst="bentConnector3">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594E1FD-0BB3-4D56-8D12-A4DE492F8757}"/>
                </a:ext>
              </a:extLst>
            </p:cNvPr>
            <p:cNvCxnSpPr>
              <a:stCxn id="17" idx="2"/>
              <a:endCxn id="18" idx="0"/>
            </p:cNvCxnSpPr>
            <p:nvPr/>
          </p:nvCxnSpPr>
          <p:spPr>
            <a:xfrm>
              <a:off x="7303704" y="5171649"/>
              <a:ext cx="0" cy="210356"/>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E765070A-D761-4EB3-86FC-7010AC321390}"/>
                </a:ext>
              </a:extLst>
            </p:cNvPr>
            <p:cNvGrpSpPr/>
            <p:nvPr/>
          </p:nvGrpSpPr>
          <p:grpSpPr>
            <a:xfrm>
              <a:off x="7900137" y="3015252"/>
              <a:ext cx="171445" cy="45719"/>
              <a:chOff x="7877277" y="3015252"/>
              <a:chExt cx="171445" cy="45719"/>
            </a:xfrm>
          </p:grpSpPr>
          <p:sp>
            <p:nvSpPr>
              <p:cNvPr id="32" name="타원 31">
                <a:extLst>
                  <a:ext uri="{FF2B5EF4-FFF2-40B4-BE49-F238E27FC236}">
                    <a16:creationId xmlns:a16="http://schemas.microsoft.com/office/drawing/2014/main" id="{06702FAE-2D9B-42B6-9AF8-BF375EF56384}"/>
                  </a:ext>
                </a:extLst>
              </p:cNvPr>
              <p:cNvSpPr/>
              <p:nvPr/>
            </p:nvSpPr>
            <p:spPr>
              <a:xfrm>
                <a:off x="7877277"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3" name="타원 32">
                <a:extLst>
                  <a:ext uri="{FF2B5EF4-FFF2-40B4-BE49-F238E27FC236}">
                    <a16:creationId xmlns:a16="http://schemas.microsoft.com/office/drawing/2014/main" id="{F1DE3BB7-4E5F-4B62-8741-309D7A199A11}"/>
                  </a:ext>
                </a:extLst>
              </p:cNvPr>
              <p:cNvSpPr/>
              <p:nvPr/>
            </p:nvSpPr>
            <p:spPr>
              <a:xfrm>
                <a:off x="7940139"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4" name="타원 33">
                <a:extLst>
                  <a:ext uri="{FF2B5EF4-FFF2-40B4-BE49-F238E27FC236}">
                    <a16:creationId xmlns:a16="http://schemas.microsoft.com/office/drawing/2014/main" id="{6D37F9DC-0747-456A-BE76-9AC1192BC27E}"/>
                  </a:ext>
                </a:extLst>
              </p:cNvPr>
              <p:cNvSpPr/>
              <p:nvPr/>
            </p:nvSpPr>
            <p:spPr>
              <a:xfrm>
                <a:off x="8003003"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28" name="그룹 27">
              <a:extLst>
                <a:ext uri="{FF2B5EF4-FFF2-40B4-BE49-F238E27FC236}">
                  <a16:creationId xmlns:a16="http://schemas.microsoft.com/office/drawing/2014/main" id="{BF81F16F-2473-4DBA-8FEC-28C25B7E50E5}"/>
                </a:ext>
              </a:extLst>
            </p:cNvPr>
            <p:cNvGrpSpPr/>
            <p:nvPr/>
          </p:nvGrpSpPr>
          <p:grpSpPr>
            <a:xfrm>
              <a:off x="7900137" y="3858006"/>
              <a:ext cx="171445" cy="45719"/>
              <a:chOff x="7877277" y="3015252"/>
              <a:chExt cx="171445" cy="45719"/>
            </a:xfrm>
          </p:grpSpPr>
          <p:sp>
            <p:nvSpPr>
              <p:cNvPr id="29" name="타원 28">
                <a:extLst>
                  <a:ext uri="{FF2B5EF4-FFF2-40B4-BE49-F238E27FC236}">
                    <a16:creationId xmlns:a16="http://schemas.microsoft.com/office/drawing/2014/main" id="{78DF3F53-C902-491A-A005-EC381E1FEDC0}"/>
                  </a:ext>
                </a:extLst>
              </p:cNvPr>
              <p:cNvSpPr/>
              <p:nvPr/>
            </p:nvSpPr>
            <p:spPr>
              <a:xfrm>
                <a:off x="7877277"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0" name="타원 29">
                <a:extLst>
                  <a:ext uri="{FF2B5EF4-FFF2-40B4-BE49-F238E27FC236}">
                    <a16:creationId xmlns:a16="http://schemas.microsoft.com/office/drawing/2014/main" id="{46DF7303-5BFC-45C2-BB7A-FCB8406A2B27}"/>
                  </a:ext>
                </a:extLst>
              </p:cNvPr>
              <p:cNvSpPr/>
              <p:nvPr/>
            </p:nvSpPr>
            <p:spPr>
              <a:xfrm>
                <a:off x="7940139"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1" name="타원 30">
                <a:extLst>
                  <a:ext uri="{FF2B5EF4-FFF2-40B4-BE49-F238E27FC236}">
                    <a16:creationId xmlns:a16="http://schemas.microsoft.com/office/drawing/2014/main" id="{DFCAD331-3BE4-445C-BDB0-BD19DEE2E9F6}"/>
                  </a:ext>
                </a:extLst>
              </p:cNvPr>
              <p:cNvSpPr/>
              <p:nvPr/>
            </p:nvSpPr>
            <p:spPr>
              <a:xfrm>
                <a:off x="8003003" y="3015252"/>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spTree>
    <p:extLst>
      <p:ext uri="{BB962C8B-B14F-4D97-AF65-F5344CB8AC3E}">
        <p14:creationId xmlns:p14="http://schemas.microsoft.com/office/powerpoint/2010/main" val="260753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Thuật</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toán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rừng</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ngẫu</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nhiên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vi-VN"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3</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/3)</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164417" cy="4161706"/>
          </a:xfrm>
        </p:spPr>
        <p:txBody>
          <a:bodyPr/>
          <a:lstStyle/>
          <a:p>
            <a:pPr>
              <a:spcAft>
                <a:spcPts val="600"/>
              </a:spcAft>
            </a:pPr>
            <a:r>
              <a:rPr lang="vi-VN" altLang="ko-KR" dirty="0">
                <a:solidFill>
                  <a:schemeClr val="tx1">
                    <a:lumMod val="85000"/>
                    <a:lumOff val="15000"/>
                  </a:schemeClr>
                </a:solidFill>
              </a:rPr>
              <a:t>Trường hợp sử dụng</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Ngân hàng: Ngành ngân hàng chủ yếu sử dụng thuật toán này để xác định rủi ro cho vay</a:t>
            </a:r>
          </a:p>
          <a:p>
            <a:pPr lvl="1">
              <a:spcAft>
                <a:spcPts val="600"/>
              </a:spcAft>
            </a:pPr>
            <a:r>
              <a:rPr lang="vi-VN" altLang="ko-KR" dirty="0">
                <a:solidFill>
                  <a:schemeClr val="tx1">
                    <a:lumMod val="85000"/>
                    <a:lumOff val="15000"/>
                  </a:schemeClr>
                </a:solidFill>
              </a:rPr>
              <a:t>Y tế: Với sự trợ giúp của thuật toán này, có thể xác định xu hướng bệnh tật và nguy cơ mắc bệnh</a:t>
            </a:r>
          </a:p>
          <a:p>
            <a:pPr lvl="1">
              <a:spcAft>
                <a:spcPts val="600"/>
              </a:spcAft>
            </a:pPr>
            <a:r>
              <a:rPr lang="vi-VN" altLang="ko-KR" dirty="0">
                <a:solidFill>
                  <a:schemeClr val="tx1">
                    <a:lumMod val="85000"/>
                    <a:lumOff val="15000"/>
                  </a:schemeClr>
                </a:solidFill>
              </a:rPr>
              <a:t>Sử dụng đất: Chúng tôi có thể xác định các khu vực sử dụng đất tương tự bằng thuật toán này</a:t>
            </a:r>
          </a:p>
          <a:p>
            <a:pPr lvl="1">
              <a:spcAft>
                <a:spcPts val="600"/>
              </a:spcAft>
            </a:pPr>
            <a:r>
              <a:rPr lang="vi-VN" altLang="ko-KR" dirty="0">
                <a:solidFill>
                  <a:schemeClr val="tx1">
                    <a:lumMod val="85000"/>
                    <a:lumOff val="15000"/>
                  </a:schemeClr>
                </a:solidFill>
              </a:rPr>
              <a:t>Tiếp thị: Xu hướng tiếp thị có thể được xác định bằng thuật toán này</a:t>
            </a:r>
            <a:endParaRPr lang="en-US" altLang="ko-KR" dirty="0">
              <a:solidFill>
                <a:schemeClr val="tx1">
                  <a:lumMod val="85000"/>
                  <a:lumOff val="15000"/>
                </a:schemeClr>
              </a:solidFill>
            </a:endParaRPr>
          </a:p>
          <a:p>
            <a:pPr>
              <a:spcAft>
                <a:spcPts val="600"/>
              </a:spcAft>
            </a:pPr>
            <a:r>
              <a:rPr lang="vi-VN" altLang="ko-KR" dirty="0">
                <a:solidFill>
                  <a:schemeClr val="tx1">
                    <a:lumMod val="85000"/>
                    <a:lumOff val="15000"/>
                  </a:schemeClr>
                </a:solidFill>
              </a:rPr>
              <a:t>Ưu điểm</a:t>
            </a:r>
            <a:r>
              <a:rPr lang="en-US" altLang="ko-KR" dirty="0">
                <a:solidFill>
                  <a:schemeClr val="tx1">
                    <a:lumMod val="85000"/>
                    <a:lumOff val="15000"/>
                  </a:schemeClr>
                </a:solidFill>
              </a:rPr>
              <a:t>:</a:t>
            </a:r>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dirty="0" err="1"/>
              <a:t>Mạnh</a:t>
            </a:r>
            <a:r>
              <a:rPr lang="en-US" altLang="ko-KR" dirty="0"/>
              <a:t> </a:t>
            </a:r>
            <a:r>
              <a:rPr lang="en-US" altLang="ko-KR" dirty="0" err="1"/>
              <a:t>mẽ</a:t>
            </a:r>
            <a:endParaRPr lang="en-US" altLang="ko-KR"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dirty="0" err="1"/>
              <a:t>Vài</a:t>
            </a:r>
            <a:r>
              <a:rPr lang="en-US" altLang="ko-KR" dirty="0"/>
              <a:t> </a:t>
            </a:r>
            <a:r>
              <a:rPr lang="en-US" altLang="ko-KR" dirty="0" err="1"/>
              <a:t>giả</a:t>
            </a:r>
            <a:r>
              <a:rPr lang="en-US" altLang="ko-KR" dirty="0"/>
              <a:t> </a:t>
            </a:r>
            <a:r>
              <a:rPr lang="en-US" altLang="ko-KR" dirty="0" err="1"/>
              <a:t>định</a:t>
            </a:r>
            <a:endParaRPr lang="en-US" altLang="ko-KR" dirty="0"/>
          </a:p>
          <a:p>
            <a:pPr marL="365126" lvl="1" defTabSz="457200" latinLnBrk="0">
              <a:lnSpc>
                <a:spcPct val="100000"/>
              </a:lnSpc>
              <a:spcBef>
                <a:spcPts val="0"/>
              </a:spcBef>
              <a:spcAft>
                <a:spcPts val="800"/>
              </a:spcAft>
              <a:buClr>
                <a:srgbClr val="193EB0"/>
              </a:buClr>
              <a:buFont typeface="SamsungOne 400" panose="020B0503030303020204" pitchFamily="34" charset="0"/>
              <a:buChar char="‣"/>
              <a:defRPr/>
            </a:pPr>
            <a:r>
              <a:rPr lang="en-US" altLang="ko-KR" dirty="0" err="1"/>
              <a:t>Ít</a:t>
            </a:r>
            <a:r>
              <a:rPr lang="en-US" altLang="ko-KR" dirty="0"/>
              <a:t> </a:t>
            </a:r>
            <a:r>
              <a:rPr lang="en-US" altLang="ko-KR" dirty="0" err="1"/>
              <a:t>hoặc</a:t>
            </a:r>
            <a:r>
              <a:rPr lang="en-US" altLang="ko-KR" dirty="0"/>
              <a:t> </a:t>
            </a:r>
            <a:r>
              <a:rPr lang="en-US" altLang="ko-KR" dirty="0" err="1"/>
              <a:t>không</a:t>
            </a:r>
            <a:r>
              <a:rPr lang="en-US" altLang="ko-KR" dirty="0"/>
              <a:t> </a:t>
            </a:r>
            <a:r>
              <a:rPr lang="en-US" altLang="ko-KR" dirty="0" err="1"/>
              <a:t>quan</a:t>
            </a:r>
            <a:r>
              <a:rPr lang="en-US" altLang="ko-KR" dirty="0"/>
              <a:t> </a:t>
            </a:r>
            <a:r>
              <a:rPr lang="en-US" altLang="ko-KR" dirty="0" err="1"/>
              <a:t>tâm</a:t>
            </a:r>
            <a:r>
              <a:rPr lang="en-US" altLang="ko-KR" dirty="0"/>
              <a:t> </a:t>
            </a:r>
            <a:r>
              <a:rPr lang="en-US" altLang="ko-KR" dirty="0" err="1"/>
              <a:t>đến</a:t>
            </a:r>
            <a:r>
              <a:rPr lang="en-US" altLang="ko-KR" dirty="0"/>
              <a:t> </a:t>
            </a:r>
            <a:r>
              <a:rPr lang="en-US" altLang="ko-KR" dirty="0" err="1"/>
              <a:t>vấn</a:t>
            </a:r>
            <a:r>
              <a:rPr lang="en-US" altLang="ko-KR" dirty="0"/>
              <a:t> </a:t>
            </a:r>
            <a:r>
              <a:rPr lang="en-US" altLang="ko-KR" dirty="0" err="1"/>
              <a:t>đề</a:t>
            </a:r>
            <a:r>
              <a:rPr lang="en-US" altLang="ko-KR" dirty="0"/>
              <a:t> overfitting</a:t>
            </a:r>
          </a:p>
          <a:p>
            <a:pPr lvl="0">
              <a:spcAft>
                <a:spcPts val="600"/>
              </a:spcAft>
            </a:pPr>
            <a:r>
              <a:rPr lang="vi-VN" altLang="ko-KR" dirty="0"/>
              <a:t>Nhược điểm</a:t>
            </a:r>
            <a:r>
              <a:rPr lang="en-US" altLang="ko-KR" dirty="0"/>
              <a:t>:</a:t>
            </a:r>
          </a:p>
          <a:p>
            <a:pPr lvl="1">
              <a:spcAft>
                <a:spcPts val="600"/>
              </a:spcAft>
            </a:pPr>
            <a:r>
              <a:rPr lang="en-US" altLang="ko-KR" dirty="0" err="1">
                <a:solidFill>
                  <a:schemeClr val="tx1">
                    <a:lumMod val="85000"/>
                    <a:lumOff val="15000"/>
                  </a:schemeClr>
                </a:solidFill>
              </a:rPr>
              <a:t>Đào</a:t>
            </a:r>
            <a:r>
              <a:rPr lang="en-US" altLang="ko-KR" dirty="0">
                <a:solidFill>
                  <a:schemeClr val="tx1">
                    <a:lumMod val="85000"/>
                    <a:lumOff val="15000"/>
                  </a:schemeClr>
                </a:solidFill>
              </a:rPr>
              <a:t> </a:t>
            </a:r>
            <a:r>
              <a:rPr lang="en-US" altLang="ko-KR" dirty="0" err="1">
                <a:solidFill>
                  <a:schemeClr val="tx1">
                    <a:lumMod val="85000"/>
                    <a:lumOff val="15000"/>
                  </a:schemeClr>
                </a:solidFill>
              </a:rPr>
              <a:t>tạo</a:t>
            </a:r>
            <a:r>
              <a:rPr lang="en-US" altLang="ko-KR" dirty="0">
                <a:solidFill>
                  <a:schemeClr val="tx1">
                    <a:lumMod val="85000"/>
                    <a:lumOff val="15000"/>
                  </a:schemeClr>
                </a:solidFill>
              </a:rPr>
              <a:t> </a:t>
            </a:r>
            <a:r>
              <a:rPr lang="en-US" altLang="ko-KR" dirty="0" err="1">
                <a:solidFill>
                  <a:schemeClr val="tx1">
                    <a:lumMod val="85000"/>
                    <a:lumOff val="15000"/>
                  </a:schemeClr>
                </a:solidFill>
              </a:rPr>
              <a:t>tốn</a:t>
            </a:r>
            <a:r>
              <a:rPr lang="en-US" altLang="ko-KR" dirty="0">
                <a:solidFill>
                  <a:schemeClr val="tx1">
                    <a:lumMod val="85000"/>
                    <a:lumOff val="15000"/>
                  </a:schemeClr>
                </a:solidFill>
              </a:rPr>
              <a:t> </a:t>
            </a:r>
            <a:r>
              <a:rPr lang="en-US" altLang="ko-KR" dirty="0" err="1">
                <a:solidFill>
                  <a:schemeClr val="tx1">
                    <a:lumMod val="85000"/>
                    <a:lumOff val="15000"/>
                  </a:schemeClr>
                </a:solidFill>
              </a:rPr>
              <a:t>thời</a:t>
            </a:r>
            <a:r>
              <a:rPr lang="en-US" altLang="ko-KR" dirty="0">
                <a:solidFill>
                  <a:schemeClr val="tx1">
                    <a:lumMod val="85000"/>
                    <a:lumOff val="15000"/>
                  </a:schemeClr>
                </a:solidFill>
              </a:rPr>
              <a:t> </a:t>
            </a:r>
            <a:r>
              <a:rPr lang="en-US" altLang="ko-KR" dirty="0" err="1">
                <a:solidFill>
                  <a:schemeClr val="tx1">
                    <a:lumMod val="85000"/>
                    <a:lumOff val="15000"/>
                  </a:schemeClr>
                </a:solidFill>
              </a:rPr>
              <a:t>gian</a:t>
            </a:r>
            <a:endParaRPr lang="en-US" altLang="ko-KR" dirty="0">
              <a:solidFill>
                <a:schemeClr val="tx1">
                  <a:lumMod val="85000"/>
                  <a:lumOff val="15000"/>
                </a:schemeClr>
              </a:solidFill>
            </a:endParaRPr>
          </a:p>
        </p:txBody>
      </p:sp>
    </p:spTree>
    <p:extLst>
      <p:ext uri="{BB962C8B-B14F-4D97-AF65-F5344CB8AC3E}">
        <p14:creationId xmlns:p14="http://schemas.microsoft.com/office/powerpoint/2010/main" val="2104114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Thuật</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toán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Naive Bayes (1/3)</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986342"/>
          </a:xfrm>
        </p:spPr>
        <p:txBody>
          <a:bodyPr/>
          <a:lstStyle/>
          <a:p>
            <a:pPr>
              <a:spcAft>
                <a:spcPts val="600"/>
              </a:spcAft>
            </a:pPr>
            <a:r>
              <a:rPr lang="vi-VN" altLang="ko-KR" dirty="0">
                <a:solidFill>
                  <a:schemeClr val="tx1">
                    <a:lumMod val="85000"/>
                    <a:lumOff val="15000"/>
                  </a:schemeClr>
                </a:solidFill>
              </a:rPr>
              <a:t>Thuật toán Naïve Bayes</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Thuật toán phân loại đa lớp đơn giản</a:t>
            </a:r>
          </a:p>
          <a:p>
            <a:pPr lvl="1">
              <a:spcAft>
                <a:spcPts val="600"/>
              </a:spcAft>
            </a:pPr>
            <a:r>
              <a:rPr lang="vi-VN" altLang="ko-KR" dirty="0">
                <a:solidFill>
                  <a:schemeClr val="tx1">
                    <a:lumMod val="85000"/>
                    <a:lumOff val="15000"/>
                  </a:schemeClr>
                </a:solidFill>
              </a:rPr>
              <a:t>Giả sử sự độc lập giữa mọi cặp tính năng</a:t>
            </a:r>
          </a:p>
          <a:p>
            <a:pPr lvl="1">
              <a:spcAft>
                <a:spcPts val="600"/>
              </a:spcAft>
            </a:pPr>
            <a:r>
              <a:rPr lang="vi-VN" altLang="ko-KR" dirty="0">
                <a:solidFill>
                  <a:schemeClr val="tx1">
                    <a:lumMod val="85000"/>
                    <a:lumOff val="15000"/>
                  </a:schemeClr>
                </a:solidFill>
              </a:rPr>
              <a:t>Trong một lượt, nó tính toán phân phối xác suất có điều kiện của từng tính năng đã cho nhãn</a:t>
            </a:r>
          </a:p>
          <a:p>
            <a:pPr lvl="1">
              <a:spcAft>
                <a:spcPts val="600"/>
              </a:spcAft>
            </a:pPr>
            <a:r>
              <a:rPr lang="vi-VN" altLang="ko-KR" dirty="0">
                <a:solidFill>
                  <a:schemeClr val="tx1">
                    <a:lumMod val="85000"/>
                    <a:lumOff val="15000"/>
                  </a:schemeClr>
                </a:solidFill>
              </a:rPr>
              <a:t>Sau đó, nó áp dụng định lý Bayes để tính toán phân phối xác suất có điều kiện của quan sát nhãn đã cho và sử dụng nó để dự đoán</a:t>
            </a:r>
          </a:p>
          <a:p>
            <a:pPr lvl="1">
              <a:spcAft>
                <a:spcPts val="600"/>
              </a:spcAft>
            </a:pPr>
            <a:r>
              <a:rPr lang="vi-VN" altLang="ko-KR" dirty="0">
                <a:solidFill>
                  <a:schemeClr val="tx1">
                    <a:lumMod val="85000"/>
                    <a:lumOff val="15000"/>
                  </a:schemeClr>
                </a:solidFill>
              </a:rPr>
              <a:t>Đó là một phương pháp phân loại dựa trên xác suất có điều kiện để tính toán xác suất tính năng mà dữ liệu thuộc về mỗi lớp.</a:t>
            </a:r>
          </a:p>
          <a:p>
            <a:pPr lvl="1">
              <a:spcAft>
                <a:spcPts val="600"/>
              </a:spcAft>
            </a:pPr>
            <a:r>
              <a:rPr lang="vi-VN" altLang="ko-KR" dirty="0">
                <a:solidFill>
                  <a:schemeClr val="tx1">
                    <a:lumMod val="85000"/>
                    <a:lumOff val="15000"/>
                  </a:schemeClr>
                </a:solidFill>
              </a:rPr>
              <a:t>Đây là một ứng dụng đơn giản của định lý Bayes</a:t>
            </a:r>
            <a:endParaRPr lang="en-US" altLang="ko-KR" dirty="0">
              <a:solidFill>
                <a:schemeClr val="tx1">
                  <a:lumMod val="85000"/>
                  <a:lumOff val="15000"/>
                </a:schemeClr>
              </a:solidFill>
            </a:endParaRPr>
          </a:p>
          <a:p>
            <a:pPr lvl="1">
              <a:spcAft>
                <a:spcPts val="600"/>
              </a:spcAft>
            </a:pPr>
            <a:endParaRPr lang="en-US" altLang="ko-KR" dirty="0">
              <a:solidFill>
                <a:schemeClr val="tx1">
                  <a:lumMod val="85000"/>
                  <a:lumOff val="15000"/>
                </a:schemeClr>
              </a:solidFill>
            </a:endParaRPr>
          </a:p>
          <a:p>
            <a:pPr>
              <a:spcAft>
                <a:spcPts val="600"/>
              </a:spcAft>
            </a:pPr>
            <a:endParaRPr lang="en-US" altLang="ko-KR" dirty="0">
              <a:solidFill>
                <a:schemeClr val="tx1">
                  <a:lumMod val="85000"/>
                  <a:lumOff val="15000"/>
                </a:schemeClr>
              </a:solidFill>
            </a:endParaRPr>
          </a:p>
          <a:p>
            <a:pPr marL="0" indent="0">
              <a:buNone/>
            </a:pPr>
            <a:endParaRPr lang="ko-KR" altLang="en-US" dirty="0"/>
          </a:p>
        </p:txBody>
      </p:sp>
    </p:spTree>
    <p:extLst>
      <p:ext uri="{BB962C8B-B14F-4D97-AF65-F5344CB8AC3E}">
        <p14:creationId xmlns:p14="http://schemas.microsoft.com/office/powerpoint/2010/main" val="155288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Thuật</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toán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Naive Bayes (</a:t>
            </a:r>
            <a:r>
              <a:rPr lang="vi-VN"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2</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/3)</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vi-VN" altLang="ko-KR" dirty="0">
                <a:solidFill>
                  <a:schemeClr val="tx1">
                    <a:lumMod val="85000"/>
                    <a:lumOff val="15000"/>
                  </a:schemeClr>
                </a:solidFill>
              </a:rPr>
              <a:t>Định lý Bayes</a:t>
            </a:r>
            <a:endParaRPr lang="en-US" altLang="ko-KR" dirty="0">
              <a:solidFill>
                <a:schemeClr val="tx1">
                  <a:lumMod val="85000"/>
                  <a:lumOff val="15000"/>
                </a:schemeClr>
              </a:solidFill>
            </a:endParaRPr>
          </a:p>
          <a:p>
            <a:pPr lvl="1">
              <a:spcAft>
                <a:spcPts val="600"/>
              </a:spcAft>
            </a:pPr>
            <a:r>
              <a:rPr lang="vi-VN" altLang="ko-KR" dirty="0"/>
              <a:t>P(A) là xác suất giả thuyết A đúng. Điều này được gọi là xác suất trước</a:t>
            </a:r>
          </a:p>
          <a:p>
            <a:pPr lvl="1">
              <a:spcAft>
                <a:spcPts val="600"/>
              </a:spcAft>
            </a:pPr>
            <a:r>
              <a:rPr lang="vi-VN" altLang="ko-KR" dirty="0"/>
              <a:t>P(B) là xác suất của bằng chứng (không phụ thuộc vào giả thuyết)</a:t>
            </a:r>
          </a:p>
          <a:p>
            <a:pPr lvl="1">
              <a:spcAft>
                <a:spcPts val="600"/>
              </a:spcAft>
            </a:pPr>
            <a:r>
              <a:rPr lang="vi-VN" altLang="ko-KR" dirty="0"/>
              <a:t>P(B|A) là xác suất của bằng chứng cho rằng giả thuyết là đúng</a:t>
            </a:r>
          </a:p>
          <a:p>
            <a:pPr lvl="1">
              <a:spcAft>
                <a:spcPts val="600"/>
              </a:spcAft>
            </a:pPr>
            <a:r>
              <a:rPr lang="vi-VN" altLang="ko-KR" dirty="0"/>
              <a:t>P(A|B) là xác suất của giả thuyết cho rằng có bằng chứng</a:t>
            </a:r>
            <a:endParaRPr lang="en-US" altLang="ko-KR" dirty="0"/>
          </a:p>
          <a:p>
            <a:pPr lvl="1">
              <a:spcAft>
                <a:spcPts val="600"/>
              </a:spcAft>
            </a:pPr>
            <a:endParaRPr lang="en-US" altLang="ko-KR" dirty="0"/>
          </a:p>
          <a:p>
            <a:pPr lvl="1">
              <a:spcAft>
                <a:spcPts val="600"/>
              </a:spcAft>
            </a:pPr>
            <a:endParaRPr lang="en-US" altLang="ko-KR" dirty="0"/>
          </a:p>
          <a:p>
            <a:pPr>
              <a:spcAft>
                <a:spcPts val="600"/>
              </a:spcAft>
            </a:pPr>
            <a:r>
              <a:rPr lang="vi-VN" altLang="ko-KR" dirty="0">
                <a:solidFill>
                  <a:schemeClr val="tx1">
                    <a:lumMod val="85000"/>
                    <a:lumOff val="15000"/>
                  </a:schemeClr>
                </a:solidFill>
              </a:rPr>
              <a:t>Bộ phân loại Naive Bayes</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Naive Bayes là một loại phân loại sử dụng Định lý Bayes. Nó dự đoán xác suất thành viên cho từng lớp, chẳng hạn như xác suất mà bản ghi hoặc điểm dữ liệu đã cho thuộc về một lớp cụ thể</a:t>
            </a:r>
            <a:endParaRPr lang="ko-KR" altLang="en-US" dirty="0"/>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C3EC7909-EFC3-4A47-87C4-06209F171CF3}"/>
                  </a:ext>
                </a:extLst>
              </p:cNvPr>
              <p:cNvSpPr/>
              <p:nvPr/>
            </p:nvSpPr>
            <p:spPr>
              <a:xfrm>
                <a:off x="1327758" y="4202545"/>
                <a:ext cx="2603087" cy="525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
                    </m:oMathParaPr>
                    <m:oMath xmlns:m="http://schemas.openxmlformats.org/officeDocument/2006/math">
                      <m:r>
                        <a:rPr kumimoji="0" lang="en-US" altLang="ko-KR" sz="1400" b="0" i="1" u="none" strike="noStrike" kern="1200" cap="none" spc="0" normalizeH="0" baseline="0" noProof="0" smtClean="0">
                          <a:ln>
                            <a:noFill/>
                          </a:ln>
                          <a:solidFill>
                            <a:prstClr val="black">
                              <a:lumMod val="85000"/>
                              <a:lumOff val="15000"/>
                            </a:prstClr>
                          </a:solidFill>
                          <a:effectLst/>
                          <a:uLnTx/>
                          <a:uFillTx/>
                          <a:latin typeface="Cambria Math"/>
                          <a:cs typeface="+mn-cs"/>
                        </a:rPr>
                        <m:t>𝑃</m:t>
                      </m:r>
                      <m:d>
                        <m:dPr>
                          <m:ctrlPr>
                            <a:rPr kumimoji="0" lang="ko-KR"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dPr>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𝐴</m:t>
                          </m:r>
                        </m:e>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𝐵</m:t>
                          </m:r>
                        </m:e>
                      </m:d>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a:cs typeface="+mn-cs"/>
                        </a:rPr>
                        <m:t>=</m:t>
                      </m:r>
                      <m:f>
                        <m:fPr>
                          <m:ctrlPr>
                            <a:rPr kumimoji="0" lang="ko-KR"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a:cs typeface="+mn-cs"/>
                            </a:rPr>
                            <m:t>𝑃</m:t>
                          </m:r>
                          <m:d>
                            <m:dPr>
                              <m:ctrlPr>
                                <a:rPr kumimoji="0" lang="ko-KR"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dPr>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𝐵</m:t>
                              </m:r>
                            </m:e>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𝐴</m:t>
                              </m:r>
                            </m:e>
                          </m:d>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𝑃</m:t>
                          </m:r>
                          <m:d>
                            <m:dPr>
                              <m:ctrlP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dPr>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𝐴</m:t>
                              </m:r>
                            </m:e>
                          </m:d>
                        </m:num>
                        <m:den>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a:cs typeface="+mn-cs"/>
                            </a:rPr>
                            <m:t>𝑃</m:t>
                          </m:r>
                          <m:d>
                            <m:dPr>
                              <m:ctrlP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dPr>
                            <m:e>
                              <m:r>
                                <a:rPr kumimoji="0" lang="en-US" altLang="ko-KR" sz="14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𝐵</m:t>
                              </m:r>
                            </m:e>
                          </m:d>
                        </m:den>
                      </m:f>
                    </m:oMath>
                  </m:oMathPara>
                </a14:m>
                <a:endPar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400" panose="020B0503030303020204" pitchFamily="34" charset="0"/>
                  <a:cs typeface="+mn-cs"/>
                </a:endParaRPr>
              </a:p>
            </p:txBody>
          </p:sp>
        </mc:Choice>
        <mc:Fallback xmlns="">
          <p:sp>
            <p:nvSpPr>
              <p:cNvPr id="6" name="직사각형 5">
                <a:extLst>
                  <a:ext uri="{FF2B5EF4-FFF2-40B4-BE49-F238E27FC236}">
                    <a16:creationId xmlns:a16="http://schemas.microsoft.com/office/drawing/2014/main" id="{C3EC7909-EFC3-4A47-87C4-06209F171CF3}"/>
                  </a:ext>
                </a:extLst>
              </p:cNvPr>
              <p:cNvSpPr>
                <a:spLocks noRot="1" noChangeAspect="1" noMove="1" noResize="1" noEditPoints="1" noAdjustHandles="1" noChangeArrowheads="1" noChangeShapeType="1" noTextEdit="1"/>
              </p:cNvSpPr>
              <p:nvPr/>
            </p:nvSpPr>
            <p:spPr>
              <a:xfrm>
                <a:off x="1327758" y="4202545"/>
                <a:ext cx="2603087" cy="525528"/>
              </a:xfrm>
              <a:prstGeom prst="rect">
                <a:avLst/>
              </a:prstGeom>
              <a:blipFill>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796197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AA8428B-1560-4BBE-B9D3-9D7523637892}"/>
              </a:ext>
            </a:extLst>
          </p:cNvPr>
          <p:cNvSpPr>
            <a:spLocks noGrp="1"/>
          </p:cNvSpPr>
          <p:nvPr>
            <p:ph type="body" sz="quarter" idx="10"/>
          </p:nvPr>
        </p:nvSpPr>
        <p:spPr>
          <a:xfrm>
            <a:off x="985322" y="2524714"/>
            <a:ext cx="6256306" cy="1329932"/>
          </a:xfrm>
        </p:spPr>
        <p:txBody>
          <a:bodyPr/>
          <a:lstStyle/>
          <a:p>
            <a:r>
              <a:rPr lang="vi-VN" altLang="ko-KR" dirty="0">
                <a:latin typeface="iCiel Samsung Sharp Sans Bold" pitchFamily="2" charset="0"/>
                <a:ea typeface="iCiel Samsung Sharp Sans Bold" pitchFamily="2" charset="0"/>
                <a:cs typeface="iCiel Samsung Sharp Sans Bold" pitchFamily="2" charset="0"/>
              </a:rPr>
              <a:t>Học m</a:t>
            </a:r>
            <a:r>
              <a:rPr lang="en-US" altLang="ko-KR" dirty="0" err="1">
                <a:latin typeface="iCiel Samsung Sharp Sans Bold" pitchFamily="2" charset="0"/>
                <a:ea typeface="iCiel Samsung Sharp Sans Bold" pitchFamily="2" charset="0"/>
                <a:cs typeface="iCiel Samsung Sharp Sans Bold" pitchFamily="2" charset="0"/>
              </a:rPr>
              <a:t>áy</a:t>
            </a:r>
            <a:r>
              <a:rPr lang="en-US" altLang="ko-KR" dirty="0">
                <a:latin typeface="iCiel Samsung Sharp Sans Bold" pitchFamily="2" charset="0"/>
                <a:ea typeface="iCiel Samsung Sharp Sans Bold" pitchFamily="2" charset="0"/>
                <a:cs typeface="iCiel Samsung Sharp Sans Bold" pitchFamily="2" charset="0"/>
              </a:rPr>
              <a:t> &amp; </a:t>
            </a:r>
            <a:r>
              <a:rPr lang="en-US" altLang="ko-KR" dirty="0" err="1">
                <a:latin typeface="iCiel Samsung Sharp Sans Bold" pitchFamily="2" charset="0"/>
                <a:ea typeface="iCiel Samsung Sharp Sans Bold" pitchFamily="2" charset="0"/>
                <a:cs typeface="iCiel Samsung Sharp Sans Bold" pitchFamily="2" charset="0"/>
              </a:rPr>
              <a:t>Mô</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hình</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60A0A515-993A-43F7-BBAC-56AAFADD4493}"/>
              </a:ext>
            </a:extLst>
          </p:cNvPr>
          <p:cNvSpPr>
            <a:spLocks noGrp="1"/>
          </p:cNvSpPr>
          <p:nvPr>
            <p:ph type="body" sz="quarter" idx="12"/>
          </p:nvPr>
        </p:nvSpPr>
        <p:spPr/>
        <p:txBody>
          <a:bodyPr/>
          <a:lstStyle/>
          <a:p>
            <a:r>
              <a:rPr lang="vi-VN" altLang="ko-KR" dirty="0">
                <a:ea typeface="SamsungOneKorean 400" panose="020B0503030303020204" pitchFamily="50" charset="-127"/>
              </a:rPr>
              <a:t>Bài</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1355456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Thuật</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toán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Naive Bayes (</a:t>
            </a:r>
            <a:r>
              <a:rPr lang="vi-VN"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3</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/3)</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4139508"/>
          </a:xfrm>
        </p:spPr>
        <p:txBody>
          <a:bodyPr/>
          <a:lstStyle/>
          <a:p>
            <a:pPr>
              <a:spcAft>
                <a:spcPts val="600"/>
              </a:spcAft>
            </a:pPr>
            <a:r>
              <a:rPr lang="vi-VN" altLang="ko-KR" dirty="0">
                <a:solidFill>
                  <a:schemeClr val="tx1">
                    <a:lumMod val="85000"/>
                    <a:lumOff val="15000"/>
                  </a:schemeClr>
                </a:solidFill>
              </a:rPr>
              <a:t>Các loại thuật toán Naive Bayes</a:t>
            </a:r>
            <a:endParaRPr lang="en-US" altLang="ko-KR" dirty="0">
              <a:solidFill>
                <a:schemeClr val="tx1">
                  <a:lumMod val="85000"/>
                  <a:lumOff val="15000"/>
                </a:schemeClr>
              </a:solidFill>
            </a:endParaRPr>
          </a:p>
          <a:p>
            <a:pPr lvl="1">
              <a:spcAft>
                <a:spcPts val="600"/>
              </a:spcAft>
            </a:pPr>
            <a:r>
              <a:rPr lang="vi-VN" altLang="ko-KR" dirty="0"/>
              <a:t>Multinomial Naive Bayes: Nó được sử dụng khi các đặc điểm của dữ liệu được biểu thị bằng số lần xuất hiện</a:t>
            </a:r>
          </a:p>
          <a:p>
            <a:pPr lvl="1">
              <a:spcAft>
                <a:spcPts val="600"/>
              </a:spcAft>
            </a:pPr>
            <a:r>
              <a:rPr lang="vi-VN" altLang="ko-KR" dirty="0"/>
              <a:t>Bernoulli Naive Bayes: Một mô hình phù hợp khi các đặc trưng của dữ liệu được thể hiện bằng 0 hoặc 1</a:t>
            </a:r>
          </a:p>
          <a:p>
            <a:pPr lvl="1">
              <a:spcAft>
                <a:spcPts val="600"/>
              </a:spcAft>
            </a:pPr>
            <a:r>
              <a:rPr lang="vi-VN" altLang="ko-KR" dirty="0"/>
              <a:t>Gaussian Naive Bayes: Nó phù hợp để tính toán xác suất có điều kiện với giả định rằng các giá trị của các tính năng được phân phối bình thường và để phân loại dữ liệu với các thuộc tính liên tục</a:t>
            </a:r>
            <a:endParaRPr lang="en" altLang="ko-KR" dirty="0"/>
          </a:p>
          <a:p>
            <a:pPr>
              <a:spcAft>
                <a:spcPts val="600"/>
              </a:spcAft>
            </a:pPr>
            <a:r>
              <a:rPr lang="vi-VN" altLang="ko-KR" dirty="0">
                <a:solidFill>
                  <a:schemeClr val="tx1">
                    <a:lumMod val="85000"/>
                    <a:lumOff val="15000"/>
                  </a:schemeClr>
                </a:solidFill>
              </a:rPr>
              <a:t>Ưu điểm</a:t>
            </a:r>
            <a:r>
              <a:rPr lang="en-US" altLang="ko-KR" dirty="0">
                <a:solidFill>
                  <a:schemeClr val="tx1">
                    <a:lumMod val="85000"/>
                    <a:lumOff val="15000"/>
                  </a:schemeClr>
                </a:solidFill>
              </a:rPr>
              <a:t>:</a:t>
            </a:r>
          </a:p>
          <a:p>
            <a:pPr lvl="1">
              <a:spcAft>
                <a:spcPts val="600"/>
              </a:spcAft>
            </a:pPr>
            <a:r>
              <a:rPr lang="vi-VN" altLang="ko-KR" dirty="0"/>
              <a:t>Trực quan, đơn giản và nhanh chóng</a:t>
            </a:r>
          </a:p>
          <a:p>
            <a:pPr lvl="1">
              <a:spcAft>
                <a:spcPts val="600"/>
              </a:spcAft>
            </a:pPr>
            <a:r>
              <a:rPr lang="vi-VN" altLang="ko-KR" dirty="0"/>
              <a:t>Không nhạy cảm với tiếng ồn và ngoại lệ</a:t>
            </a:r>
            <a:endParaRPr lang="en-US" altLang="ko-KR" dirty="0"/>
          </a:p>
          <a:p>
            <a:pPr>
              <a:spcAft>
                <a:spcPts val="600"/>
              </a:spcAft>
            </a:pPr>
            <a:r>
              <a:rPr lang="vi-VN" altLang="ko-KR" dirty="0">
                <a:solidFill>
                  <a:schemeClr val="tx1">
                    <a:lumMod val="85000"/>
                    <a:lumOff val="15000"/>
                  </a:schemeClr>
                </a:solidFill>
              </a:rPr>
              <a:t>Nhược điểm</a:t>
            </a:r>
            <a:r>
              <a:rPr lang="en-US" altLang="ko-KR" dirty="0">
                <a:solidFill>
                  <a:schemeClr val="tx1">
                    <a:lumMod val="85000"/>
                    <a:lumOff val="15000"/>
                  </a:schemeClr>
                </a:solidFill>
              </a:rPr>
              <a:t>:</a:t>
            </a:r>
          </a:p>
          <a:p>
            <a:pPr lvl="1">
              <a:spcAft>
                <a:spcPts val="600"/>
              </a:spcAft>
            </a:pPr>
            <a:r>
              <a:rPr lang="en-US" altLang="ko-KR" dirty="0" err="1"/>
              <a:t>Giả</a:t>
            </a:r>
            <a:r>
              <a:rPr lang="en-US" altLang="ko-KR" dirty="0"/>
              <a:t> </a:t>
            </a:r>
            <a:r>
              <a:rPr lang="en-US" altLang="ko-KR" dirty="0" err="1"/>
              <a:t>sử</a:t>
            </a:r>
            <a:r>
              <a:rPr lang="en-US" altLang="ko-KR" dirty="0"/>
              <a:t> </a:t>
            </a:r>
            <a:r>
              <a:rPr lang="en-US" altLang="ko-KR" dirty="0" err="1"/>
              <a:t>rằng</a:t>
            </a:r>
            <a:r>
              <a:rPr lang="en-US" altLang="ko-KR" dirty="0"/>
              <a:t> </a:t>
            </a:r>
            <a:r>
              <a:rPr lang="en-US" altLang="ko-KR" dirty="0" err="1"/>
              <a:t>các</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là</a:t>
            </a:r>
            <a:r>
              <a:rPr lang="en-US" altLang="ko-KR" dirty="0"/>
              <a:t> </a:t>
            </a:r>
            <a:r>
              <a:rPr lang="en-US" altLang="ko-KR" dirty="0" err="1"/>
              <a:t>độc</a:t>
            </a:r>
            <a:r>
              <a:rPr lang="en-US" altLang="ko-KR" dirty="0"/>
              <a:t> </a:t>
            </a:r>
            <a:r>
              <a:rPr lang="en-US" altLang="ko-KR" dirty="0" err="1"/>
              <a:t>lập</a:t>
            </a:r>
            <a:r>
              <a:rPr lang="en-US" altLang="ko-KR" dirty="0"/>
              <a:t>, </a:t>
            </a:r>
            <a:r>
              <a:rPr lang="en-US" altLang="ko-KR" dirty="0" err="1"/>
              <a:t>điều</a:t>
            </a:r>
            <a:r>
              <a:rPr lang="en-US" altLang="ko-KR" dirty="0"/>
              <a:t> </a:t>
            </a:r>
            <a:r>
              <a:rPr lang="en-US" altLang="ko-KR" dirty="0" err="1"/>
              <a:t>này</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không</a:t>
            </a:r>
            <a:r>
              <a:rPr lang="en-US" altLang="ko-KR" dirty="0"/>
              <a:t> </a:t>
            </a:r>
            <a:r>
              <a:rPr lang="en-US" altLang="ko-KR" dirty="0" err="1"/>
              <a:t>hoàn</a:t>
            </a:r>
            <a:r>
              <a:rPr lang="en-US" altLang="ko-KR" dirty="0"/>
              <a:t> </a:t>
            </a:r>
            <a:r>
              <a:rPr lang="en-US" altLang="ko-KR" dirty="0" err="1"/>
              <a:t>toàn</a:t>
            </a:r>
            <a:r>
              <a:rPr lang="en-US" altLang="ko-KR" dirty="0"/>
              <a:t> </a:t>
            </a:r>
            <a:r>
              <a:rPr lang="en-US" altLang="ko-KR" dirty="0" err="1"/>
              <a:t>đúng</a:t>
            </a:r>
            <a:endParaRPr lang="en-US" altLang="ko-KR" dirty="0"/>
          </a:p>
          <a:p>
            <a:pPr lvl="1">
              <a:spcAft>
                <a:spcPts val="600"/>
              </a:spcAft>
            </a:pPr>
            <a:r>
              <a:rPr lang="en-US" altLang="ko-KR" dirty="0" err="1"/>
              <a:t>Không</a:t>
            </a:r>
            <a:r>
              <a:rPr lang="en-US" altLang="ko-KR" dirty="0"/>
              <a:t> </a:t>
            </a:r>
            <a:r>
              <a:rPr lang="en-US" altLang="ko-KR" dirty="0" err="1"/>
              <a:t>nằm</a:t>
            </a:r>
            <a:r>
              <a:rPr lang="en-US" altLang="ko-KR" dirty="0"/>
              <a:t> </a:t>
            </a:r>
            <a:r>
              <a:rPr lang="en-US" altLang="ko-KR" dirty="0" err="1"/>
              <a:t>trong</a:t>
            </a:r>
            <a:r>
              <a:rPr lang="en-US" altLang="ko-KR" dirty="0"/>
              <a:t> </a:t>
            </a:r>
            <a:r>
              <a:rPr lang="en-US" altLang="ko-KR" dirty="0" err="1"/>
              <a:t>số</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hoạt</a:t>
            </a:r>
            <a:r>
              <a:rPr lang="en-US" altLang="ko-KR" dirty="0"/>
              <a:t> </a:t>
            </a:r>
            <a:r>
              <a:rPr lang="en-US" altLang="ko-KR" dirty="0" err="1"/>
              <a:t>động</a:t>
            </a:r>
            <a:r>
              <a:rPr lang="en-US" altLang="ko-KR" dirty="0"/>
              <a:t> </a:t>
            </a:r>
            <a:r>
              <a:rPr lang="en-US" altLang="ko-KR" dirty="0" err="1"/>
              <a:t>tốt</a:t>
            </a:r>
            <a:r>
              <a:rPr lang="en-US" altLang="ko-KR" dirty="0"/>
              <a:t> </a:t>
            </a:r>
            <a:r>
              <a:rPr lang="en-US" altLang="ko-KR" dirty="0" err="1"/>
              <a:t>nhất</a:t>
            </a:r>
            <a:endParaRPr lang="en-US" altLang="ko-KR" dirty="0"/>
          </a:p>
          <a:p>
            <a:pPr lvl="1">
              <a:spcAft>
                <a:spcPts val="600"/>
              </a:spcAft>
            </a:pPr>
            <a:endParaRPr lang="en-US" altLang="ko-KR" dirty="0"/>
          </a:p>
          <a:p>
            <a:pPr marL="0" indent="0">
              <a:buNone/>
            </a:pPr>
            <a:endParaRPr lang="ko-KR" altLang="en-US" dirty="0"/>
          </a:p>
        </p:txBody>
      </p:sp>
    </p:spTree>
    <p:extLst>
      <p:ext uri="{BB962C8B-B14F-4D97-AF65-F5344CB8AC3E}">
        <p14:creationId xmlns:p14="http://schemas.microsoft.com/office/powerpoint/2010/main" val="1563799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tuyến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tính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(1/5)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r>
                  <a:rPr lang="vi-VN" altLang="ko-KR" dirty="0"/>
                  <a:t>Hồi quy tuyến tính là một trong những thuật toán học máy dễ nhất và phổ biến nhất</a:t>
                </a:r>
              </a:p>
              <a:p>
                <a:r>
                  <a:rPr lang="vi-VN" altLang="ko-KR" dirty="0"/>
                  <a:t>Dự đoán giá trị của dữ liệu không quan sát được bằng cách tìm một hàm dựa trên dữ liệu được quan sát</a:t>
                </a:r>
                <a:endParaRPr lang="en" altLang="ko-KR" dirty="0"/>
              </a:p>
              <a:p>
                <a:pPr lvl="1"/>
                <a:r>
                  <a:rPr lang="en-US" altLang="ko-KR" dirty="0" err="1"/>
                  <a:t>Có</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biến</a:t>
                </a:r>
                <a:r>
                  <a:rPr lang="en-US" altLang="ko-KR" dirty="0"/>
                  <a:t> </a:t>
                </a:r>
                <a:r>
                  <a:rPr lang="en-US" altLang="ko-KR" dirty="0" err="1"/>
                  <a:t>giải</a:t>
                </a:r>
                <a:r>
                  <a:rPr lang="en-US" altLang="ko-KR" dirty="0"/>
                  <a:t> </a:t>
                </a:r>
                <a:r>
                  <a:rPr lang="en-US" altLang="ko-KR" dirty="0" err="1"/>
                  <a:t>thích</a:t>
                </a:r>
                <a:r>
                  <a:rPr lang="en-US" altLang="ko-KR" dirty="0"/>
                  <a:t>:</a:t>
                </a:r>
                <a:r>
                  <a:rPr lang="en" altLang="ko-KR" dirty="0"/>
                  <a:t> </a:t>
                </a:r>
                <a:r>
                  <a:rPr lang="ko-KR" altLang="en-US" sz="1400" dirty="0">
                    <a:solidFill>
                      <a:schemeClr val="tx1"/>
                    </a:solidFill>
                  </a:rPr>
                  <a:t>𝑋</a:t>
                </a:r>
                <a:r>
                  <a:rPr lang="en-US" altLang="ko-KR" sz="1400" baseline="-25000" dirty="0">
                    <a:solidFill>
                      <a:schemeClr val="tx1"/>
                    </a:solidFill>
                  </a:rPr>
                  <a:t>1 </a:t>
                </a:r>
                <a:r>
                  <a:rPr lang="en-US" altLang="ko-KR" sz="1400" dirty="0">
                    <a:solidFill>
                      <a:schemeClr val="tx1"/>
                    </a:solidFill>
                  </a:rPr>
                  <a:t>, </a:t>
                </a:r>
                <a:r>
                  <a:rPr lang="ko-KR" altLang="en-US" sz="1400" dirty="0">
                    <a:solidFill>
                      <a:schemeClr val="tx1"/>
                    </a:solidFill>
                  </a:rPr>
                  <a:t>𝑋</a:t>
                </a:r>
                <a:r>
                  <a:rPr lang="en-US" altLang="ko-KR" sz="1400" baseline="-25000" dirty="0">
                    <a:solidFill>
                      <a:schemeClr val="tx1"/>
                    </a:solidFill>
                  </a:rPr>
                  <a:t>2 </a:t>
                </a:r>
                <a:r>
                  <a:rPr lang="en-US" altLang="ko-KR" sz="1400" dirty="0">
                    <a:solidFill>
                      <a:schemeClr val="tx1"/>
                    </a:solidFill>
                  </a:rPr>
                  <a:t>,…, </a:t>
                </a:r>
                <a:r>
                  <a:rPr lang="ko-KR" altLang="en-US" sz="1400" dirty="0">
                    <a:solidFill>
                      <a:schemeClr val="tx1"/>
                    </a:solidFill>
                  </a:rPr>
                  <a:t>𝑋</a:t>
                </a:r>
                <a:r>
                  <a:rPr lang="ko-KR" altLang="en-US" sz="1400" baseline="-25000" dirty="0">
                    <a:solidFill>
                      <a:schemeClr val="tx1"/>
                    </a:solidFill>
                  </a:rPr>
                  <a:t>𝑘</a:t>
                </a:r>
                <a:endParaRPr lang="en" altLang="ko-KR" dirty="0"/>
              </a:p>
              <a:p>
                <a:pPr lvl="1"/>
                <a:r>
                  <a:rPr lang="en-US" altLang="ko-KR" dirty="0" err="1"/>
                  <a:t>Có</a:t>
                </a:r>
                <a:r>
                  <a:rPr lang="en-US" altLang="ko-KR" dirty="0"/>
                  <a:t> </a:t>
                </a:r>
                <a:r>
                  <a:rPr lang="en-US" altLang="ko-KR" dirty="0" err="1"/>
                  <a:t>một</a:t>
                </a:r>
                <a:r>
                  <a:rPr lang="en-US" altLang="ko-KR" dirty="0"/>
                  <a:t> </a:t>
                </a:r>
                <a:r>
                  <a:rPr lang="en-US" altLang="ko-KR" dirty="0" err="1"/>
                  <a:t>biến</a:t>
                </a:r>
                <a:r>
                  <a:rPr lang="en-US" altLang="ko-KR" dirty="0"/>
                  <a:t> </a:t>
                </a:r>
                <a:r>
                  <a:rPr lang="en-US" altLang="ko-KR" dirty="0" err="1"/>
                  <a:t>phản</a:t>
                </a:r>
                <a:r>
                  <a:rPr lang="en-US" altLang="ko-KR" dirty="0"/>
                  <a:t> </a:t>
                </a:r>
                <a:r>
                  <a:rPr lang="en-US" altLang="ko-KR" dirty="0" err="1"/>
                  <a:t>hồi</a:t>
                </a:r>
                <a:r>
                  <a:rPr lang="en-US" altLang="ko-KR" dirty="0"/>
                  <a:t>: </a:t>
                </a:r>
                <a:r>
                  <a:rPr lang="en" altLang="ko-KR" dirty="0"/>
                  <a:t>𝑌</a:t>
                </a:r>
              </a:p>
              <a:p>
                <a:pPr lvl="1"/>
                <a:r>
                  <a:rPr lang="en-US" altLang="ko-KR" dirty="0" err="1"/>
                  <a:t>Các</a:t>
                </a:r>
                <a:r>
                  <a:rPr lang="en-US" altLang="ko-KR" dirty="0"/>
                  <a:t> </a:t>
                </a:r>
                <a:r>
                  <a:rPr lang="en-US" altLang="ko-KR" dirty="0" err="1"/>
                  <a:t>biến</a:t>
                </a:r>
                <a:r>
                  <a:rPr lang="en-US" altLang="ko-KR" dirty="0"/>
                  <a:t> </a:t>
                </a:r>
                <a:r>
                  <a:rPr lang="ko-KR" altLang="en-US" sz="1400" dirty="0">
                    <a:solidFill>
                      <a:schemeClr val="tx1"/>
                    </a:solidFill>
                  </a:rPr>
                  <a:t>𝑋</a:t>
                </a:r>
                <a:r>
                  <a:rPr lang="en-US" altLang="ko-KR" sz="1400" baseline="-25000" dirty="0" err="1">
                    <a:solidFill>
                      <a:schemeClr val="tx1"/>
                    </a:solidFill>
                  </a:rPr>
                  <a:t>i</a:t>
                </a:r>
                <a:r>
                  <a:rPr lang="en-US" altLang="ko-KR" sz="1400" baseline="-25000" dirty="0">
                    <a:solidFill>
                      <a:schemeClr val="tx1"/>
                    </a:solidFill>
                  </a:rPr>
                  <a:t> </a:t>
                </a:r>
                <a:r>
                  <a:rPr lang="en-US" altLang="ko-KR" dirty="0" err="1">
                    <a:solidFill>
                      <a:schemeClr val="tx1"/>
                    </a:solidFill>
                  </a:rPr>
                  <a:t>và</a:t>
                </a:r>
                <a:r>
                  <a:rPr lang="en-US" altLang="ko-KR" dirty="0">
                    <a:solidFill>
                      <a:schemeClr val="tx1"/>
                    </a:solidFill>
                  </a:rPr>
                  <a:t> </a:t>
                </a:r>
                <a:r>
                  <a:rPr lang="ko-KR" altLang="en-US" dirty="0">
                    <a:solidFill>
                      <a:schemeClr val="tx1"/>
                    </a:solidFill>
                  </a:rPr>
                  <a:t>𝑌 </a:t>
                </a:r>
                <a:r>
                  <a:rPr lang="vi-VN" altLang="ko-KR" dirty="0"/>
                  <a:t>được kết nối bởi một mối quan hệ tuyến tính:</a:t>
                </a:r>
                <a:endParaRPr lang="en" altLang="ko-KR" dirty="0"/>
              </a:p>
              <a:p>
                <a:pPr lvl="1"/>
                <a:endParaRPr lang="en" altLang="ko-KR" dirty="0"/>
              </a:p>
              <a:p>
                <a:pPr marL="0" indent="0">
                  <a:buNone/>
                </a:pPr>
                <a:r>
                  <a:rPr lang="en-US" altLang="ko-KR" dirty="0">
                    <a:solidFill>
                      <a:schemeClr val="tx1"/>
                    </a:solidFill>
                  </a:rPr>
                  <a:t>	</a:t>
                </a:r>
                <a:r>
                  <a:rPr lang="ko-KR" altLang="en-US" dirty="0">
                    <a:solidFill>
                      <a:schemeClr val="tx1"/>
                    </a:solidFill>
                  </a:rPr>
                  <a:t> 𝑌</a:t>
                </a:r>
                <a:r>
                  <a:rPr lang="en-US" altLang="ko-KR" dirty="0">
                    <a:solidFill>
                      <a:schemeClr val="tx1"/>
                    </a:solidFill>
                  </a:rPr>
                  <a:t>=</a:t>
                </a:r>
                <a:r>
                  <a:rPr lang="ko-KR" altLang="en-US" dirty="0">
                    <a:solidFill>
                      <a:schemeClr val="tx1"/>
                    </a:solidFill>
                  </a:rPr>
                  <a:t>𝛽</a:t>
                </a:r>
                <a:r>
                  <a:rPr lang="en-US" altLang="ko-KR" baseline="-25000" dirty="0">
                    <a:solidFill>
                      <a:schemeClr val="tx1"/>
                    </a:solidFill>
                  </a:rPr>
                  <a:t>0</a:t>
                </a:r>
                <a:r>
                  <a:rPr lang="en-US" altLang="ko-KR" dirty="0">
                    <a:solidFill>
                      <a:schemeClr val="tx1"/>
                    </a:solidFill>
                  </a:rPr>
                  <a:t>+</a:t>
                </a:r>
                <a:r>
                  <a:rPr lang="ko-KR" altLang="en-US" dirty="0">
                    <a:solidFill>
                      <a:schemeClr val="tx1"/>
                    </a:solidFill>
                  </a:rPr>
                  <a:t>𝛽</a:t>
                </a:r>
                <a:r>
                  <a:rPr lang="en-US" altLang="ko-KR" baseline="-25000" dirty="0">
                    <a:solidFill>
                      <a:schemeClr val="tx1"/>
                    </a:solidFill>
                  </a:rPr>
                  <a:t>1</a:t>
                </a:r>
                <a:r>
                  <a:rPr lang="en-US" altLang="ko-KR" dirty="0">
                    <a:solidFill>
                      <a:schemeClr val="tx1"/>
                    </a:solidFill>
                  </a:rPr>
                  <a:t> </a:t>
                </a:r>
                <a:r>
                  <a:rPr lang="ko-KR" altLang="en-US" dirty="0">
                    <a:solidFill>
                      <a:schemeClr val="tx1"/>
                    </a:solidFill>
                  </a:rPr>
                  <a:t>𝑋</a:t>
                </a:r>
                <a:r>
                  <a:rPr lang="en-US" altLang="ko-KR" baseline="-25000" dirty="0">
                    <a:solidFill>
                      <a:schemeClr val="tx1"/>
                    </a:solidFill>
                  </a:rPr>
                  <a:t>1</a:t>
                </a:r>
                <a:r>
                  <a:rPr lang="en-US" altLang="ko-KR" dirty="0">
                    <a:solidFill>
                      <a:schemeClr val="tx1"/>
                    </a:solidFill>
                  </a:rPr>
                  <a:t>+</a:t>
                </a:r>
                <a:r>
                  <a:rPr lang="ko-KR" altLang="en-US" dirty="0">
                    <a:solidFill>
                      <a:schemeClr val="tx1"/>
                    </a:solidFill>
                  </a:rPr>
                  <a:t>𝛽</a:t>
                </a:r>
                <a:r>
                  <a:rPr lang="en-US" altLang="ko-KR" baseline="-25000" dirty="0">
                    <a:solidFill>
                      <a:schemeClr val="tx1"/>
                    </a:solidFill>
                  </a:rPr>
                  <a:t>2</a:t>
                </a:r>
                <a:r>
                  <a:rPr lang="en-US" altLang="ko-KR" dirty="0">
                    <a:solidFill>
                      <a:schemeClr val="tx1"/>
                    </a:solidFill>
                  </a:rPr>
                  <a:t> </a:t>
                </a:r>
                <a:r>
                  <a:rPr lang="ko-KR" altLang="en-US" dirty="0">
                    <a:solidFill>
                      <a:schemeClr val="tx1"/>
                    </a:solidFill>
                  </a:rPr>
                  <a:t>𝑋</a:t>
                </a:r>
                <a:r>
                  <a:rPr lang="en-US" altLang="ko-KR" baseline="-25000" dirty="0">
                    <a:solidFill>
                      <a:schemeClr val="tx1"/>
                    </a:solidFill>
                  </a:rPr>
                  <a:t>2</a:t>
                </a:r>
                <a:r>
                  <a:rPr lang="en-US" altLang="ko-KR" dirty="0">
                    <a:solidFill>
                      <a:schemeClr val="tx1"/>
                    </a:solidFill>
                  </a:rPr>
                  <a:t>+⋯+</a:t>
                </a:r>
                <a:r>
                  <a:rPr lang="ko-KR" altLang="en-US" dirty="0">
                    <a:solidFill>
                      <a:schemeClr val="tx1"/>
                    </a:solidFill>
                  </a:rPr>
                  <a:t>𝛽</a:t>
                </a:r>
                <a:r>
                  <a:rPr lang="ko-KR" altLang="en-US" baseline="-25000" dirty="0">
                    <a:solidFill>
                      <a:schemeClr val="tx1"/>
                    </a:solidFill>
                  </a:rPr>
                  <a:t>𝑘</a:t>
                </a:r>
                <a:r>
                  <a:rPr lang="ko-KR" altLang="en-US" dirty="0">
                    <a:solidFill>
                      <a:schemeClr val="tx1"/>
                    </a:solidFill>
                  </a:rPr>
                  <a:t> 𝑋</a:t>
                </a:r>
                <a:r>
                  <a:rPr lang="ko-KR" altLang="en-US" baseline="-25000" dirty="0">
                    <a:solidFill>
                      <a:schemeClr val="tx1"/>
                    </a:solidFill>
                  </a:rPr>
                  <a:t>𝑘</a:t>
                </a:r>
                <a:r>
                  <a:rPr lang="en-US" altLang="ko-KR" dirty="0">
                    <a:solidFill>
                      <a:schemeClr val="tx1"/>
                    </a:solidFill>
                  </a:rPr>
                  <a:t>+</a:t>
                </a:r>
                <a:r>
                  <a:rPr lang="en-US" altLang="ko-KR" dirty="0">
                    <a:solidFill>
                      <a:schemeClr val="tx1"/>
                    </a:solidFill>
                    <a:sym typeface="Symbol"/>
                  </a:rPr>
                  <a:t> </a:t>
                </a:r>
                <a14:m>
                  <m:oMath xmlns:m="http://schemas.openxmlformats.org/officeDocument/2006/math">
                    <m:r>
                      <a:rPr lang="en-US" altLang="ko-KR">
                        <a:solidFill>
                          <a:schemeClr val="tx1"/>
                        </a:solidFill>
                        <a:latin typeface="Cambria Math" panose="02040503050406030204" pitchFamily="18" charset="0"/>
                        <a:sym typeface="Symbol"/>
                      </a:rPr>
                      <m:t></m:t>
                    </m:r>
                  </m:oMath>
                </a14:m>
                <a:endParaRPr lang="en-US" altLang="ko-KR" dirty="0">
                  <a:solidFill>
                    <a:schemeClr val="tx1"/>
                  </a:solidFill>
                </a:endParaRPr>
              </a:p>
              <a:p>
                <a:pPr marL="0" indent="0">
                  <a:buNone/>
                </a:pPr>
                <a:endParaRPr lang="ko-KR" altLang="en-US" dirty="0"/>
              </a:p>
            </p:txBody>
          </p:sp>
        </mc:Choice>
        <mc:Fallback xmlns="">
          <p:sp>
            <p:nvSpPr>
              <p:cNvPr id="5" name="텍스트 개체 틀 4">
                <a:extLst>
                  <a:ext uri="{FF2B5EF4-FFF2-40B4-BE49-F238E27FC236}">
                    <a16:creationId xmlns:a16="http://schemas.microsoft.com/office/drawing/2014/main" id="{E443E196-2A7B-40B2-88FD-97B11350D2B4}"/>
                  </a:ext>
                </a:extLst>
              </p:cNvPr>
              <p:cNvSpPr>
                <a:spLocks noGrp="1" noRot="1" noChangeAspect="1" noMove="1" noResize="1" noEditPoints="1" noAdjustHandles="1" noChangeArrowheads="1" noChangeShapeType="1" noTextEdit="1"/>
              </p:cNvSpPr>
              <p:nvPr>
                <p:ph type="body" sz="quarter" idx="15"/>
              </p:nvPr>
            </p:nvSpPr>
            <p:spPr>
              <a:xfrm>
                <a:off x="536400" y="2226568"/>
                <a:ext cx="8796528" cy="3776026"/>
              </a:xfrm>
              <a:blipFill>
                <a:blip r:embed="rId3"/>
                <a:stretch>
                  <a:fillRect l="-69" t="-1290"/>
                </a:stretch>
              </a:blipFill>
            </p:spPr>
            <p:txBody>
              <a:bodyPr/>
              <a:lstStyle/>
              <a:p>
                <a:r>
                  <a:rPr lang="en-US">
                    <a:noFill/>
                  </a:rPr>
                  <a:t> </a:t>
                </a:r>
              </a:p>
            </p:txBody>
          </p:sp>
        </mc:Fallback>
      </mc:AlternateContent>
      <p:cxnSp>
        <p:nvCxnSpPr>
          <p:cNvPr id="10" name="Straight Arrow Connector 8">
            <a:extLst>
              <a:ext uri="{FF2B5EF4-FFF2-40B4-BE49-F238E27FC236}">
                <a16:creationId xmlns:a16="http://schemas.microsoft.com/office/drawing/2014/main" id="{9A5B3383-662E-D243-A751-AFE1E5A26D04}"/>
              </a:ext>
            </a:extLst>
          </p:cNvPr>
          <p:cNvCxnSpPr>
            <a:cxnSpLocks/>
          </p:cNvCxnSpPr>
          <p:nvPr/>
        </p:nvCxnSpPr>
        <p:spPr>
          <a:xfrm flipV="1">
            <a:off x="1423375" y="4396937"/>
            <a:ext cx="0" cy="83122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31C679-53F8-7E4D-99FF-D4063A875846}"/>
              </a:ext>
            </a:extLst>
          </p:cNvPr>
          <p:cNvSpPr txBox="1"/>
          <p:nvPr/>
        </p:nvSpPr>
        <p:spPr>
          <a:xfrm>
            <a:off x="701880" y="5191684"/>
            <a:ext cx="1442990" cy="492443"/>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700" panose="020B0803030303020204" pitchFamily="34" charset="0"/>
                <a:ea typeface="SamsungOne-700" panose="020B0803030303020204" pitchFamily="34" charset="0"/>
              </a:defRPr>
            </a:lvl1pPr>
          </a:lstStyle>
          <a:p>
            <a:pPr algn="ctr"/>
            <a:r>
              <a:rPr lang="en-US" altLang="ko-KR" dirty="0" err="1"/>
              <a:t>Biến</a:t>
            </a:r>
            <a:r>
              <a:rPr lang="en-US" altLang="ko-KR" dirty="0"/>
              <a:t> </a:t>
            </a:r>
            <a:r>
              <a:rPr lang="en-US" altLang="ko-KR" dirty="0" err="1"/>
              <a:t>phản</a:t>
            </a:r>
            <a:r>
              <a:rPr lang="en-US" altLang="ko-KR" dirty="0"/>
              <a:t> </a:t>
            </a:r>
            <a:r>
              <a:rPr lang="en-US" altLang="ko-KR" dirty="0" err="1"/>
              <a:t>ứng</a:t>
            </a:r>
            <a:endParaRPr lang="en-US" altLang="ko-KR" dirty="0"/>
          </a:p>
        </p:txBody>
      </p:sp>
      <p:grpSp>
        <p:nvGrpSpPr>
          <p:cNvPr id="12" name="그룹 11">
            <a:extLst>
              <a:ext uri="{FF2B5EF4-FFF2-40B4-BE49-F238E27FC236}">
                <a16:creationId xmlns:a16="http://schemas.microsoft.com/office/drawing/2014/main" id="{71610701-6E97-BC47-B3CD-E0F1FCFA5277}"/>
              </a:ext>
            </a:extLst>
          </p:cNvPr>
          <p:cNvGrpSpPr/>
          <p:nvPr/>
        </p:nvGrpSpPr>
        <p:grpSpPr>
          <a:xfrm>
            <a:off x="2167449" y="4475403"/>
            <a:ext cx="1327919" cy="443420"/>
            <a:chOff x="4214889" y="3397537"/>
            <a:chExt cx="2296458" cy="443420"/>
          </a:xfrm>
        </p:grpSpPr>
        <p:cxnSp>
          <p:nvCxnSpPr>
            <p:cNvPr id="13" name="Straight Arrow Connector 11">
              <a:extLst>
                <a:ext uri="{FF2B5EF4-FFF2-40B4-BE49-F238E27FC236}">
                  <a16:creationId xmlns:a16="http://schemas.microsoft.com/office/drawing/2014/main" id="{100834DE-7375-6A4A-A9D0-F1B0F0449943}"/>
                </a:ext>
              </a:extLst>
            </p:cNvPr>
            <p:cNvCxnSpPr/>
            <p:nvPr/>
          </p:nvCxnSpPr>
          <p:spPr>
            <a:xfrm flipV="1">
              <a:off x="4214889" y="3403698"/>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2">
              <a:extLst>
                <a:ext uri="{FF2B5EF4-FFF2-40B4-BE49-F238E27FC236}">
                  <a16:creationId xmlns:a16="http://schemas.microsoft.com/office/drawing/2014/main" id="{31A5885D-2B3B-7749-83FC-16F3B4FE6F1D}"/>
                </a:ext>
              </a:extLst>
            </p:cNvPr>
            <p:cNvCxnSpPr/>
            <p:nvPr/>
          </p:nvCxnSpPr>
          <p:spPr>
            <a:xfrm flipV="1">
              <a:off x="5072551" y="3397537"/>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3">
              <a:extLst>
                <a:ext uri="{FF2B5EF4-FFF2-40B4-BE49-F238E27FC236}">
                  <a16:creationId xmlns:a16="http://schemas.microsoft.com/office/drawing/2014/main" id="{ACA81907-18B1-A046-91BB-85A780D92022}"/>
                </a:ext>
              </a:extLst>
            </p:cNvPr>
            <p:cNvCxnSpPr/>
            <p:nvPr/>
          </p:nvCxnSpPr>
          <p:spPr>
            <a:xfrm flipV="1">
              <a:off x="6511346" y="3403698"/>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4">
              <a:extLst>
                <a:ext uri="{FF2B5EF4-FFF2-40B4-BE49-F238E27FC236}">
                  <a16:creationId xmlns:a16="http://schemas.microsoft.com/office/drawing/2014/main" id="{E4D0EF02-2CE4-9146-8EED-35685A2D7827}"/>
                </a:ext>
              </a:extLst>
            </p:cNvPr>
            <p:cNvCxnSpPr>
              <a:cxnSpLocks/>
            </p:cNvCxnSpPr>
            <p:nvPr/>
          </p:nvCxnSpPr>
          <p:spPr>
            <a:xfrm flipV="1">
              <a:off x="4214889" y="3834796"/>
              <a:ext cx="2296458" cy="616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2304830A-55B6-0C4C-92A7-E0E42192E068}"/>
              </a:ext>
            </a:extLst>
          </p:cNvPr>
          <p:cNvSpPr txBox="1"/>
          <p:nvPr/>
        </p:nvSpPr>
        <p:spPr>
          <a:xfrm>
            <a:off x="1429119" y="4935778"/>
            <a:ext cx="2804578"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700" panose="020B0803030303020204" pitchFamily="34" charset="0"/>
                <a:ea typeface="SamsungOne-700" panose="020B0803030303020204" pitchFamily="34" charset="0"/>
              </a:defRPr>
            </a:lvl1pPr>
          </a:lstStyle>
          <a:p>
            <a:pPr algn="ctr"/>
            <a:r>
              <a:rPr lang="en-US" altLang="ko-KR" dirty="0" err="1">
                <a:solidFill>
                  <a:srgbClr val="00B050"/>
                </a:solidFill>
              </a:rPr>
              <a:t>Các</a:t>
            </a:r>
            <a:r>
              <a:rPr lang="en-US" altLang="ko-KR" dirty="0">
                <a:solidFill>
                  <a:srgbClr val="00B050"/>
                </a:solidFill>
              </a:rPr>
              <a:t> </a:t>
            </a:r>
            <a:r>
              <a:rPr lang="en-US" altLang="ko-KR" dirty="0" err="1">
                <a:solidFill>
                  <a:srgbClr val="00B050"/>
                </a:solidFill>
              </a:rPr>
              <a:t>biến</a:t>
            </a:r>
            <a:r>
              <a:rPr lang="en-US" altLang="ko-KR" dirty="0">
                <a:solidFill>
                  <a:srgbClr val="00B050"/>
                </a:solidFill>
              </a:rPr>
              <a:t> </a:t>
            </a:r>
            <a:r>
              <a:rPr lang="en-US" altLang="ko-KR" dirty="0" err="1">
                <a:solidFill>
                  <a:srgbClr val="00B050"/>
                </a:solidFill>
              </a:rPr>
              <a:t>giải</a:t>
            </a:r>
            <a:r>
              <a:rPr lang="en-US" altLang="ko-KR" dirty="0">
                <a:solidFill>
                  <a:srgbClr val="00B050"/>
                </a:solidFill>
              </a:rPr>
              <a:t> </a:t>
            </a:r>
            <a:r>
              <a:rPr lang="en-US" altLang="ko-KR" dirty="0" err="1">
                <a:solidFill>
                  <a:srgbClr val="00B050"/>
                </a:solidFill>
              </a:rPr>
              <a:t>thích</a:t>
            </a:r>
            <a:endParaRPr lang="en-US" altLang="ko-KR" dirty="0">
              <a:solidFill>
                <a:srgbClr val="00B050"/>
              </a:solidFill>
            </a:endParaRPr>
          </a:p>
        </p:txBody>
      </p:sp>
      <p:grpSp>
        <p:nvGrpSpPr>
          <p:cNvPr id="18" name="그룹 17">
            <a:extLst>
              <a:ext uri="{FF2B5EF4-FFF2-40B4-BE49-F238E27FC236}">
                <a16:creationId xmlns:a16="http://schemas.microsoft.com/office/drawing/2014/main" id="{D8EC3716-8949-463D-8CB0-BF33B2F29F30}"/>
              </a:ext>
            </a:extLst>
          </p:cNvPr>
          <p:cNvGrpSpPr/>
          <p:nvPr/>
        </p:nvGrpSpPr>
        <p:grpSpPr>
          <a:xfrm>
            <a:off x="5496538" y="3274423"/>
            <a:ext cx="3268301" cy="2879515"/>
            <a:chOff x="5496538" y="3274423"/>
            <a:chExt cx="3268301" cy="2879515"/>
          </a:xfrm>
        </p:grpSpPr>
        <p:cxnSp>
          <p:nvCxnSpPr>
            <p:cNvPr id="20" name="꺾인 연결선 20">
              <a:extLst>
                <a:ext uri="{FF2B5EF4-FFF2-40B4-BE49-F238E27FC236}">
                  <a16:creationId xmlns:a16="http://schemas.microsoft.com/office/drawing/2014/main" id="{84A2FE14-F401-42FC-A7D8-20D0CB05FA15}"/>
                </a:ext>
              </a:extLst>
            </p:cNvPr>
            <p:cNvCxnSpPr/>
            <p:nvPr/>
          </p:nvCxnSpPr>
          <p:spPr>
            <a:xfrm>
              <a:off x="5836306" y="3274423"/>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B51AD53-DF74-4764-BB5C-0C5E1F7163DF}"/>
                </a:ext>
              </a:extLst>
            </p:cNvPr>
            <p:cNvSpPr/>
            <p:nvPr/>
          </p:nvSpPr>
          <p:spPr>
            <a:xfrm rot="16200000">
              <a:off x="4597822" y="4477633"/>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Biến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phụ</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thuộc</a:t>
              </a:r>
              <a:endParaRPr lang="ko-KR" altLang="en-US" sz="2000" dirty="0">
                <a:latin typeface="SamsungOneKorean 400" panose="020B0503030303020204" pitchFamily="50" charset="-127"/>
                <a:ea typeface="SamsungOneKorean 400" panose="020B0503030303020204" pitchFamily="50" charset="-127"/>
              </a:endParaRPr>
            </a:p>
          </p:txBody>
        </p:sp>
        <p:sp>
          <p:nvSpPr>
            <p:cNvPr id="22" name="직사각형 21">
              <a:extLst>
                <a:ext uri="{FF2B5EF4-FFF2-40B4-BE49-F238E27FC236}">
                  <a16:creationId xmlns:a16="http://schemas.microsoft.com/office/drawing/2014/main" id="{407B5B3F-20CE-4112-BCBE-EF29CE72C74F}"/>
                </a:ext>
              </a:extLst>
            </p:cNvPr>
            <p:cNvSpPr/>
            <p:nvPr/>
          </p:nvSpPr>
          <p:spPr>
            <a:xfrm rot="19046095">
              <a:off x="6013087" y="4029137"/>
              <a:ext cx="1337203" cy="276999"/>
            </a:xfrm>
            <a:prstGeom prst="rect">
              <a:avLst/>
            </a:prstGeom>
          </p:spPr>
          <p:txBody>
            <a:bodyPr wrap="squar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Điểm</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dữ</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liệu</a:t>
              </a:r>
              <a:endParaRPr lang="ko-KR" altLang="en-US" sz="1600" dirty="0">
                <a:latin typeface="SamsungOneKorean 400" panose="020B0503030303020204" pitchFamily="50" charset="-127"/>
                <a:ea typeface="SamsungOneKorean 400" panose="020B0503030303020204" pitchFamily="50" charset="-127"/>
              </a:endParaRPr>
            </a:p>
          </p:txBody>
        </p:sp>
        <p:sp>
          <p:nvSpPr>
            <p:cNvPr id="23" name="직사각형 22">
              <a:extLst>
                <a:ext uri="{FF2B5EF4-FFF2-40B4-BE49-F238E27FC236}">
                  <a16:creationId xmlns:a16="http://schemas.microsoft.com/office/drawing/2014/main" id="{8ADEA6DB-BB06-4D89-BB36-F19F5193DF20}"/>
                </a:ext>
              </a:extLst>
            </p:cNvPr>
            <p:cNvSpPr/>
            <p:nvPr/>
          </p:nvSpPr>
          <p:spPr>
            <a:xfrm>
              <a:off x="6247967" y="5846161"/>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Biến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độc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lập</a:t>
              </a:r>
              <a:endParaRPr lang="ko-KR" altLang="en-US" sz="2000" dirty="0">
                <a:latin typeface="SamsungOneKorean 400" panose="020B0503030303020204" pitchFamily="50" charset="-127"/>
                <a:ea typeface="SamsungOneKorean 400" panose="020B0503030303020204" pitchFamily="50" charset="-127"/>
              </a:endParaRPr>
            </a:p>
          </p:txBody>
        </p:sp>
        <p:sp>
          <p:nvSpPr>
            <p:cNvPr id="24" name="직사각형 23">
              <a:extLst>
                <a:ext uri="{FF2B5EF4-FFF2-40B4-BE49-F238E27FC236}">
                  <a16:creationId xmlns:a16="http://schemas.microsoft.com/office/drawing/2014/main" id="{87323E44-E07D-4C88-87C6-A898328A314B}"/>
                </a:ext>
              </a:extLst>
            </p:cNvPr>
            <p:cNvSpPr/>
            <p:nvPr/>
          </p:nvSpPr>
          <p:spPr>
            <a:xfrm>
              <a:off x="5514011" y="3280521"/>
              <a:ext cx="272832"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Y</a:t>
              </a:r>
              <a:endParaRPr lang="ko-KR" altLang="en-US" sz="1600" dirty="0">
                <a:latin typeface="SamsungOneKorean 400" panose="020B0503030303020204" pitchFamily="50" charset="-127"/>
                <a:ea typeface="SamsungOneKorean 400" panose="020B0503030303020204" pitchFamily="50" charset="-127"/>
              </a:endParaRPr>
            </a:p>
          </p:txBody>
        </p:sp>
        <p:sp>
          <p:nvSpPr>
            <p:cNvPr id="25" name="직사각형 24">
              <a:extLst>
                <a:ext uri="{FF2B5EF4-FFF2-40B4-BE49-F238E27FC236}">
                  <a16:creationId xmlns:a16="http://schemas.microsoft.com/office/drawing/2014/main" id="{EA27BBB0-47E9-41F3-ADC8-2E57A0DEB828}"/>
                </a:ext>
              </a:extLst>
            </p:cNvPr>
            <p:cNvSpPr/>
            <p:nvPr/>
          </p:nvSpPr>
          <p:spPr>
            <a:xfrm>
              <a:off x="8410563" y="5876939"/>
              <a:ext cx="276038"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X</a:t>
              </a:r>
              <a:endParaRPr lang="ko-KR" altLang="en-US" sz="1600" dirty="0">
                <a:latin typeface="SamsungOneKorean 400" panose="020B0503030303020204" pitchFamily="50" charset="-127"/>
                <a:ea typeface="SamsungOneKorean 400" panose="020B0503030303020204" pitchFamily="50" charset="-127"/>
              </a:endParaRPr>
            </a:p>
          </p:txBody>
        </p:sp>
        <p:grpSp>
          <p:nvGrpSpPr>
            <p:cNvPr id="26" name="그룹 25">
              <a:extLst>
                <a:ext uri="{FF2B5EF4-FFF2-40B4-BE49-F238E27FC236}">
                  <a16:creationId xmlns:a16="http://schemas.microsoft.com/office/drawing/2014/main" id="{2DAA3CB9-6B0F-4BC3-8A60-47345285DCD9}"/>
                </a:ext>
              </a:extLst>
            </p:cNvPr>
            <p:cNvGrpSpPr/>
            <p:nvPr/>
          </p:nvGrpSpPr>
          <p:grpSpPr>
            <a:xfrm>
              <a:off x="5968407" y="3789034"/>
              <a:ext cx="2265804" cy="1905022"/>
              <a:chOff x="9982200" y="3390878"/>
              <a:chExt cx="2265804" cy="1905022"/>
            </a:xfrm>
          </p:grpSpPr>
          <p:sp>
            <p:nvSpPr>
              <p:cNvPr id="32" name="Oval 65">
                <a:extLst>
                  <a:ext uri="{FF2B5EF4-FFF2-40B4-BE49-F238E27FC236}">
                    <a16:creationId xmlns:a16="http://schemas.microsoft.com/office/drawing/2014/main" id="{793D907D-C9D1-4802-8899-1633BAEC64A0}"/>
                  </a:ext>
                </a:extLst>
              </p:cNvPr>
              <p:cNvSpPr/>
              <p:nvPr/>
            </p:nvSpPr>
            <p:spPr>
              <a:xfrm>
                <a:off x="10007751" y="498761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cxnSp>
            <p:nvCxnSpPr>
              <p:cNvPr id="33" name="직선 연결선 32">
                <a:extLst>
                  <a:ext uri="{FF2B5EF4-FFF2-40B4-BE49-F238E27FC236}">
                    <a16:creationId xmlns:a16="http://schemas.microsoft.com/office/drawing/2014/main" id="{99344349-99DB-4F65-8AF7-B9156093F108}"/>
                  </a:ext>
                </a:extLst>
              </p:cNvPr>
              <p:cNvCxnSpPr/>
              <p:nvPr/>
            </p:nvCxnSpPr>
            <p:spPr>
              <a:xfrm flipV="1">
                <a:off x="9982200" y="3390878"/>
                <a:ext cx="2179320" cy="1905022"/>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34" name="Oval 65">
                <a:extLst>
                  <a:ext uri="{FF2B5EF4-FFF2-40B4-BE49-F238E27FC236}">
                    <a16:creationId xmlns:a16="http://schemas.microsoft.com/office/drawing/2014/main" id="{3B2A8F39-FF57-4F27-9E07-A70ADF4C06DB}"/>
                  </a:ext>
                </a:extLst>
              </p:cNvPr>
              <p:cNvSpPr/>
              <p:nvPr/>
            </p:nvSpPr>
            <p:spPr>
              <a:xfrm>
                <a:off x="10185342" y="4812551"/>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5" name="Oval 65">
                <a:extLst>
                  <a:ext uri="{FF2B5EF4-FFF2-40B4-BE49-F238E27FC236}">
                    <a16:creationId xmlns:a16="http://schemas.microsoft.com/office/drawing/2014/main" id="{85D620E8-E921-4921-9DCF-7D9B62C6CEA3}"/>
                  </a:ext>
                </a:extLst>
              </p:cNvPr>
              <p:cNvSpPr/>
              <p:nvPr/>
            </p:nvSpPr>
            <p:spPr>
              <a:xfrm>
                <a:off x="10183167" y="463303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6" name="Oval 65">
                <a:extLst>
                  <a:ext uri="{FF2B5EF4-FFF2-40B4-BE49-F238E27FC236}">
                    <a16:creationId xmlns:a16="http://schemas.microsoft.com/office/drawing/2014/main" id="{E58429E4-B92A-44A8-9D41-406C9731FD98}"/>
                  </a:ext>
                </a:extLst>
              </p:cNvPr>
              <p:cNvSpPr/>
              <p:nvPr/>
            </p:nvSpPr>
            <p:spPr>
              <a:xfrm>
                <a:off x="10344023" y="4751556"/>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7" name="Oval 65">
                <a:extLst>
                  <a:ext uri="{FF2B5EF4-FFF2-40B4-BE49-F238E27FC236}">
                    <a16:creationId xmlns:a16="http://schemas.microsoft.com/office/drawing/2014/main" id="{7382C398-24FB-4240-81D8-5C5563FA644F}"/>
                  </a:ext>
                </a:extLst>
              </p:cNvPr>
              <p:cNvSpPr/>
              <p:nvPr/>
            </p:nvSpPr>
            <p:spPr>
              <a:xfrm>
                <a:off x="10529587" y="462246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8" name="Oval 65">
                <a:extLst>
                  <a:ext uri="{FF2B5EF4-FFF2-40B4-BE49-F238E27FC236}">
                    <a16:creationId xmlns:a16="http://schemas.microsoft.com/office/drawing/2014/main" id="{E6930033-9B7C-47DB-A6B4-3985303432C2}"/>
                  </a:ext>
                </a:extLst>
              </p:cNvPr>
              <p:cNvSpPr/>
              <p:nvPr/>
            </p:nvSpPr>
            <p:spPr>
              <a:xfrm>
                <a:off x="10647310" y="4475403"/>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9" name="Oval 65">
                <a:extLst>
                  <a:ext uri="{FF2B5EF4-FFF2-40B4-BE49-F238E27FC236}">
                    <a16:creationId xmlns:a16="http://schemas.microsoft.com/office/drawing/2014/main" id="{F6030D03-12FC-4764-9631-5EAB930F254F}"/>
                  </a:ext>
                </a:extLst>
              </p:cNvPr>
              <p:cNvSpPr/>
              <p:nvPr/>
            </p:nvSpPr>
            <p:spPr>
              <a:xfrm>
                <a:off x="10708693" y="424294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0" name="Oval 65">
                <a:extLst>
                  <a:ext uri="{FF2B5EF4-FFF2-40B4-BE49-F238E27FC236}">
                    <a16:creationId xmlns:a16="http://schemas.microsoft.com/office/drawing/2014/main" id="{2D851D7C-21E6-4649-8382-B1F8D8C1DB3B}"/>
                  </a:ext>
                </a:extLst>
              </p:cNvPr>
              <p:cNvSpPr/>
              <p:nvPr/>
            </p:nvSpPr>
            <p:spPr>
              <a:xfrm>
                <a:off x="10851242" y="4315074"/>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1" name="Oval 65">
                <a:extLst>
                  <a:ext uri="{FF2B5EF4-FFF2-40B4-BE49-F238E27FC236}">
                    <a16:creationId xmlns:a16="http://schemas.microsoft.com/office/drawing/2014/main" id="{93F47385-2A97-4807-9DAE-E1B845C3EDA9}"/>
                  </a:ext>
                </a:extLst>
              </p:cNvPr>
              <p:cNvSpPr/>
              <p:nvPr/>
            </p:nvSpPr>
            <p:spPr>
              <a:xfrm>
                <a:off x="11010477" y="418195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2" name="Oval 65">
                <a:extLst>
                  <a:ext uri="{FF2B5EF4-FFF2-40B4-BE49-F238E27FC236}">
                    <a16:creationId xmlns:a16="http://schemas.microsoft.com/office/drawing/2014/main" id="{F6DECB82-ED30-4F82-9058-8D9BA8F8F3E9}"/>
                  </a:ext>
                </a:extLst>
              </p:cNvPr>
              <p:cNvSpPr/>
              <p:nvPr/>
            </p:nvSpPr>
            <p:spPr>
              <a:xfrm>
                <a:off x="11133243" y="4053586"/>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3" name="Oval 65">
                <a:extLst>
                  <a:ext uri="{FF2B5EF4-FFF2-40B4-BE49-F238E27FC236}">
                    <a16:creationId xmlns:a16="http://schemas.microsoft.com/office/drawing/2014/main" id="{C325B9D6-9F5D-4B8A-A019-EBCECC296620}"/>
                  </a:ext>
                </a:extLst>
              </p:cNvPr>
              <p:cNvSpPr/>
              <p:nvPr/>
            </p:nvSpPr>
            <p:spPr>
              <a:xfrm>
                <a:off x="10995846" y="397582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4" name="Oval 65">
                <a:extLst>
                  <a:ext uri="{FF2B5EF4-FFF2-40B4-BE49-F238E27FC236}">
                    <a16:creationId xmlns:a16="http://schemas.microsoft.com/office/drawing/2014/main" id="{6C2F38FD-0967-41C4-B4D7-82F87901BE13}"/>
                  </a:ext>
                </a:extLst>
              </p:cNvPr>
              <p:cNvSpPr/>
              <p:nvPr/>
            </p:nvSpPr>
            <p:spPr>
              <a:xfrm>
                <a:off x="11414946" y="370277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5" name="Oval 65">
                <a:extLst>
                  <a:ext uri="{FF2B5EF4-FFF2-40B4-BE49-F238E27FC236}">
                    <a16:creationId xmlns:a16="http://schemas.microsoft.com/office/drawing/2014/main" id="{5F76D3EE-A4E1-4C22-BFBA-3C3A2E3DBAD6}"/>
                  </a:ext>
                </a:extLst>
              </p:cNvPr>
              <p:cNvSpPr/>
              <p:nvPr/>
            </p:nvSpPr>
            <p:spPr>
              <a:xfrm>
                <a:off x="11294099" y="393159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6" name="Oval 65">
                <a:extLst>
                  <a:ext uri="{FF2B5EF4-FFF2-40B4-BE49-F238E27FC236}">
                    <a16:creationId xmlns:a16="http://schemas.microsoft.com/office/drawing/2014/main" id="{C50B0AC3-4458-4B68-8977-5B70D4CD8B65}"/>
                  </a:ext>
                </a:extLst>
              </p:cNvPr>
              <p:cNvSpPr/>
              <p:nvPr/>
            </p:nvSpPr>
            <p:spPr>
              <a:xfrm>
                <a:off x="11637185" y="3580788"/>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7" name="Oval 65">
                <a:extLst>
                  <a:ext uri="{FF2B5EF4-FFF2-40B4-BE49-F238E27FC236}">
                    <a16:creationId xmlns:a16="http://schemas.microsoft.com/office/drawing/2014/main" id="{0128907A-2CBE-4425-A2DB-C26571353BC2}"/>
                  </a:ext>
                </a:extLst>
              </p:cNvPr>
              <p:cNvSpPr/>
              <p:nvPr/>
            </p:nvSpPr>
            <p:spPr>
              <a:xfrm>
                <a:off x="11865785" y="341902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8" name="Oval 65">
                <a:extLst>
                  <a:ext uri="{FF2B5EF4-FFF2-40B4-BE49-F238E27FC236}">
                    <a16:creationId xmlns:a16="http://schemas.microsoft.com/office/drawing/2014/main" id="{DD73921E-7F30-494B-9E3F-C25EF31EFB26}"/>
                  </a:ext>
                </a:extLst>
              </p:cNvPr>
              <p:cNvSpPr/>
              <p:nvPr/>
            </p:nvSpPr>
            <p:spPr>
              <a:xfrm>
                <a:off x="12125238" y="341014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9" name="Oval 65">
                <a:extLst>
                  <a:ext uri="{FF2B5EF4-FFF2-40B4-BE49-F238E27FC236}">
                    <a16:creationId xmlns:a16="http://schemas.microsoft.com/office/drawing/2014/main" id="{F243108C-699F-44C6-9B38-8E9310A79E70}"/>
                  </a:ext>
                </a:extLst>
              </p:cNvPr>
              <p:cNvSpPr/>
              <p:nvPr/>
            </p:nvSpPr>
            <p:spPr>
              <a:xfrm>
                <a:off x="12003443" y="349675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0" name="Oval 65">
                <a:extLst>
                  <a:ext uri="{FF2B5EF4-FFF2-40B4-BE49-F238E27FC236}">
                    <a16:creationId xmlns:a16="http://schemas.microsoft.com/office/drawing/2014/main" id="{8AB37492-3D3F-4A97-9858-03C5229A19D9}"/>
                  </a:ext>
                </a:extLst>
              </p:cNvPr>
              <p:cNvSpPr/>
              <p:nvPr/>
            </p:nvSpPr>
            <p:spPr>
              <a:xfrm>
                <a:off x="12013911" y="3822491"/>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1" name="Oval 65">
                <a:extLst>
                  <a:ext uri="{FF2B5EF4-FFF2-40B4-BE49-F238E27FC236}">
                    <a16:creationId xmlns:a16="http://schemas.microsoft.com/office/drawing/2014/main" id="{6338DBF7-6C98-4DAB-84E2-6DF4850E40F6}"/>
                  </a:ext>
                </a:extLst>
              </p:cNvPr>
              <p:cNvSpPr/>
              <p:nvPr/>
            </p:nvSpPr>
            <p:spPr>
              <a:xfrm>
                <a:off x="11804402" y="371759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2" name="Oval 65">
                <a:extLst>
                  <a:ext uri="{FF2B5EF4-FFF2-40B4-BE49-F238E27FC236}">
                    <a16:creationId xmlns:a16="http://schemas.microsoft.com/office/drawing/2014/main" id="{85CB016B-F59C-41DB-800B-19846FFE7F0F}"/>
                  </a:ext>
                </a:extLst>
              </p:cNvPr>
              <p:cNvSpPr/>
              <p:nvPr/>
            </p:nvSpPr>
            <p:spPr>
              <a:xfrm>
                <a:off x="11694494" y="3864099"/>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3" name="Oval 65">
                <a:extLst>
                  <a:ext uri="{FF2B5EF4-FFF2-40B4-BE49-F238E27FC236}">
                    <a16:creationId xmlns:a16="http://schemas.microsoft.com/office/drawing/2014/main" id="{1EC72135-2CD1-49ED-ABEE-1480958661DF}"/>
                  </a:ext>
                </a:extLst>
              </p:cNvPr>
              <p:cNvSpPr/>
              <p:nvPr/>
            </p:nvSpPr>
            <p:spPr>
              <a:xfrm>
                <a:off x="11546725" y="395275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4" name="Oval 65">
                <a:extLst>
                  <a:ext uri="{FF2B5EF4-FFF2-40B4-BE49-F238E27FC236}">
                    <a16:creationId xmlns:a16="http://schemas.microsoft.com/office/drawing/2014/main" id="{79613CD7-8B79-465A-A40F-194555E9B7C1}"/>
                  </a:ext>
                </a:extLst>
              </p:cNvPr>
              <p:cNvSpPr/>
              <p:nvPr/>
            </p:nvSpPr>
            <p:spPr>
              <a:xfrm>
                <a:off x="11302449" y="4206727"/>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5" name="Oval 65">
                <a:extLst>
                  <a:ext uri="{FF2B5EF4-FFF2-40B4-BE49-F238E27FC236}">
                    <a16:creationId xmlns:a16="http://schemas.microsoft.com/office/drawing/2014/main" id="{F56D0799-7FB6-4E31-9F8B-D51D9FC07DA6}"/>
                  </a:ext>
                </a:extLst>
              </p:cNvPr>
              <p:cNvSpPr/>
              <p:nvPr/>
            </p:nvSpPr>
            <p:spPr>
              <a:xfrm>
                <a:off x="11116496" y="445708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6" name="Oval 65">
                <a:extLst>
                  <a:ext uri="{FF2B5EF4-FFF2-40B4-BE49-F238E27FC236}">
                    <a16:creationId xmlns:a16="http://schemas.microsoft.com/office/drawing/2014/main" id="{8D1992B0-DD97-4532-AF58-C5A8023F1913}"/>
                  </a:ext>
                </a:extLst>
              </p:cNvPr>
              <p:cNvSpPr/>
              <p:nvPr/>
            </p:nvSpPr>
            <p:spPr>
              <a:xfrm>
                <a:off x="10690443" y="4689539"/>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7" name="Oval 65">
                <a:extLst>
                  <a:ext uri="{FF2B5EF4-FFF2-40B4-BE49-F238E27FC236}">
                    <a16:creationId xmlns:a16="http://schemas.microsoft.com/office/drawing/2014/main" id="{05549CCB-7DCF-4347-8804-6FEFF072A4EF}"/>
                  </a:ext>
                </a:extLst>
              </p:cNvPr>
              <p:cNvSpPr/>
              <p:nvPr/>
            </p:nvSpPr>
            <p:spPr>
              <a:xfrm>
                <a:off x="10904376" y="459739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8" name="Oval 65">
                <a:extLst>
                  <a:ext uri="{FF2B5EF4-FFF2-40B4-BE49-F238E27FC236}">
                    <a16:creationId xmlns:a16="http://schemas.microsoft.com/office/drawing/2014/main" id="{F4F43D55-CBF1-4358-AEFB-844C3644F300}"/>
                  </a:ext>
                </a:extLst>
              </p:cNvPr>
              <p:cNvSpPr/>
              <p:nvPr/>
            </p:nvSpPr>
            <p:spPr>
              <a:xfrm>
                <a:off x="10762110" y="4894315"/>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9" name="Oval 65">
                <a:extLst>
                  <a:ext uri="{FF2B5EF4-FFF2-40B4-BE49-F238E27FC236}">
                    <a16:creationId xmlns:a16="http://schemas.microsoft.com/office/drawing/2014/main" id="{70D7243B-6BBC-45B5-B31F-9C9BA4193B91}"/>
                  </a:ext>
                </a:extLst>
              </p:cNvPr>
              <p:cNvSpPr/>
              <p:nvPr/>
            </p:nvSpPr>
            <p:spPr>
              <a:xfrm>
                <a:off x="10491021" y="493454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0" name="Oval 65">
                <a:extLst>
                  <a:ext uri="{FF2B5EF4-FFF2-40B4-BE49-F238E27FC236}">
                    <a16:creationId xmlns:a16="http://schemas.microsoft.com/office/drawing/2014/main" id="{380421C4-E229-4940-BB9F-C32AC7349E21}"/>
                  </a:ext>
                </a:extLst>
              </p:cNvPr>
              <p:cNvSpPr/>
              <p:nvPr/>
            </p:nvSpPr>
            <p:spPr>
              <a:xfrm>
                <a:off x="10344023" y="5069695"/>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61" name="Oval 65">
                <a:extLst>
                  <a:ext uri="{FF2B5EF4-FFF2-40B4-BE49-F238E27FC236}">
                    <a16:creationId xmlns:a16="http://schemas.microsoft.com/office/drawing/2014/main" id="{62F77317-E8E4-49AC-BC3A-1A1B49A7C171}"/>
                  </a:ext>
                </a:extLst>
              </p:cNvPr>
              <p:cNvSpPr/>
              <p:nvPr/>
            </p:nvSpPr>
            <p:spPr>
              <a:xfrm>
                <a:off x="10167787" y="512854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sp>
          <p:nvSpPr>
            <p:cNvPr id="27" name="직사각형 26">
              <a:extLst>
                <a:ext uri="{FF2B5EF4-FFF2-40B4-BE49-F238E27FC236}">
                  <a16:creationId xmlns:a16="http://schemas.microsoft.com/office/drawing/2014/main" id="{F44A4E42-5825-44C3-910B-DC177B6A5793}"/>
                </a:ext>
              </a:extLst>
            </p:cNvPr>
            <p:cNvSpPr/>
            <p:nvPr/>
          </p:nvSpPr>
          <p:spPr>
            <a:xfrm>
              <a:off x="7377713" y="4835219"/>
              <a:ext cx="1077793" cy="276999"/>
            </a:xfrm>
            <a:prstGeom prst="rect">
              <a:avLst/>
            </a:prstGeom>
          </p:spPr>
          <p:txBody>
            <a:bodyPr wrap="squar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Dòng</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hồi</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quy</a:t>
              </a:r>
              <a:endParaRPr lang="ko-KR" altLang="en-US" sz="1600" dirty="0">
                <a:latin typeface="SamsungOneKorean 400" panose="020B0503030303020204" pitchFamily="50" charset="-127"/>
                <a:ea typeface="SamsungOneKorean 400" panose="020B0503030303020204" pitchFamily="50" charset="-127"/>
              </a:endParaRPr>
            </a:p>
          </p:txBody>
        </p:sp>
        <p:grpSp>
          <p:nvGrpSpPr>
            <p:cNvPr id="28" name="그룹 27">
              <a:extLst>
                <a:ext uri="{FF2B5EF4-FFF2-40B4-BE49-F238E27FC236}">
                  <a16:creationId xmlns:a16="http://schemas.microsoft.com/office/drawing/2014/main" id="{B37E1DF8-DEE2-4588-8040-400E213FAA07}"/>
                </a:ext>
              </a:extLst>
            </p:cNvPr>
            <p:cNvGrpSpPr/>
            <p:nvPr/>
          </p:nvGrpSpPr>
          <p:grpSpPr>
            <a:xfrm>
              <a:off x="6230757" y="4161928"/>
              <a:ext cx="1170396" cy="869265"/>
              <a:chOff x="6230757" y="4161928"/>
              <a:chExt cx="1170396" cy="869265"/>
            </a:xfrm>
          </p:grpSpPr>
          <p:cxnSp>
            <p:nvCxnSpPr>
              <p:cNvPr id="30" name="직선 화살표 연결선 29">
                <a:extLst>
                  <a:ext uri="{FF2B5EF4-FFF2-40B4-BE49-F238E27FC236}">
                    <a16:creationId xmlns:a16="http://schemas.microsoft.com/office/drawing/2014/main" id="{F02DD798-B48E-45C0-9E4B-4FEACD899C8B}"/>
                  </a:ext>
                </a:extLst>
              </p:cNvPr>
              <p:cNvCxnSpPr>
                <a:endCxn id="35" idx="0"/>
              </p:cNvCxnSpPr>
              <p:nvPr/>
            </p:nvCxnSpPr>
            <p:spPr>
              <a:xfrm flipH="1">
                <a:off x="6230757" y="4237737"/>
                <a:ext cx="525526" cy="793456"/>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39AE8E3-EF1B-4EB4-8869-1E4CD49A3F6C}"/>
                  </a:ext>
                </a:extLst>
              </p:cNvPr>
              <p:cNvCxnSpPr>
                <a:endCxn id="44" idx="2"/>
              </p:cNvCxnSpPr>
              <p:nvPr/>
            </p:nvCxnSpPr>
            <p:spPr>
              <a:xfrm flipV="1">
                <a:off x="6756283" y="4161928"/>
                <a:ext cx="644870" cy="79039"/>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직선 화살표 연결선 28">
              <a:extLst>
                <a:ext uri="{FF2B5EF4-FFF2-40B4-BE49-F238E27FC236}">
                  <a16:creationId xmlns:a16="http://schemas.microsoft.com/office/drawing/2014/main" id="{AD31BEF3-B913-49DE-BF1D-A934A3BE9536}"/>
                </a:ext>
              </a:extLst>
            </p:cNvPr>
            <p:cNvCxnSpPr>
              <a:endCxn id="27" idx="0"/>
            </p:cNvCxnSpPr>
            <p:nvPr/>
          </p:nvCxnSpPr>
          <p:spPr>
            <a:xfrm>
              <a:off x="7401153" y="4472895"/>
              <a:ext cx="515457" cy="362324"/>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4535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tuyến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tính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(2/5)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r>
              <a:rPr lang="en-US" altLang="ko-KR" dirty="0" err="1"/>
              <a:t>Các</a:t>
            </a:r>
            <a:r>
              <a:rPr lang="en-US" altLang="ko-KR" dirty="0"/>
              <a:t> </a:t>
            </a:r>
            <a:r>
              <a:rPr lang="en-US" altLang="ko-KR" dirty="0" err="1"/>
              <a:t>loại</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tuyến</a:t>
            </a:r>
            <a:r>
              <a:rPr lang="en-US" altLang="ko-KR" dirty="0"/>
              <a:t> </a:t>
            </a:r>
            <a:r>
              <a:rPr lang="en-US" altLang="ko-KR" dirty="0" err="1"/>
              <a:t>tính</a:t>
            </a:r>
            <a:endParaRPr lang="en" altLang="ko-KR" dirty="0"/>
          </a:p>
          <a:p>
            <a:pPr lvl="1"/>
            <a:r>
              <a:rPr lang="vi-VN" altLang="ko-KR" dirty="0"/>
              <a:t>Hồi quy tuyến tính đơn giản: Dự đoán một biến kết quả với một biến dự đoán</a:t>
            </a:r>
          </a:p>
          <a:p>
            <a:pPr lvl="1"/>
            <a:r>
              <a:rPr lang="vi-VN" altLang="ko-KR" dirty="0"/>
              <a:t>Hồi quy bội: dự đoán một biến kết quả với nhiều biến</a:t>
            </a:r>
            <a:endParaRPr lang="en" altLang="ko-KR" dirty="0"/>
          </a:p>
          <a:p>
            <a:r>
              <a:rPr lang="en-US" altLang="ko-KR" dirty="0" err="1">
                <a:solidFill>
                  <a:schemeClr val="tx1">
                    <a:lumMod val="85000"/>
                    <a:lumOff val="15000"/>
                  </a:schemeClr>
                </a:solidFill>
              </a:rPr>
              <a:t>Bối</a:t>
            </a:r>
            <a:r>
              <a:rPr lang="en-US" altLang="ko-KR" dirty="0">
                <a:solidFill>
                  <a:schemeClr val="tx1">
                    <a:lumMod val="85000"/>
                    <a:lumOff val="15000"/>
                  </a:schemeClr>
                </a:solidFill>
              </a:rPr>
              <a:t> </a:t>
            </a:r>
            <a:r>
              <a:rPr lang="en-US" altLang="ko-KR" dirty="0" err="1">
                <a:solidFill>
                  <a:schemeClr val="tx1">
                    <a:lumMod val="85000"/>
                    <a:lumOff val="15000"/>
                  </a:schemeClr>
                </a:solidFill>
              </a:rPr>
              <a:t>cảnh</a:t>
            </a:r>
            <a:r>
              <a:rPr lang="en-US" altLang="ko-KR" dirty="0">
                <a:solidFill>
                  <a:schemeClr val="tx1">
                    <a:lumMod val="85000"/>
                    <a:lumOff val="15000"/>
                  </a:schemeClr>
                </a:solidFill>
              </a:rPr>
              <a:t> </a:t>
            </a:r>
            <a:r>
              <a:rPr lang="en-US" altLang="ko-KR" dirty="0" err="1">
                <a:solidFill>
                  <a:schemeClr val="tx1">
                    <a:lumMod val="85000"/>
                    <a:lumOff val="15000"/>
                  </a:schemeClr>
                </a:solidFill>
              </a:rPr>
              <a:t>lịch</a:t>
            </a:r>
            <a:r>
              <a:rPr lang="en-US" altLang="ko-KR" dirty="0">
                <a:solidFill>
                  <a:schemeClr val="tx1">
                    <a:lumMod val="85000"/>
                    <a:lumOff val="15000"/>
                  </a:schemeClr>
                </a:solidFill>
              </a:rPr>
              <a:t> </a:t>
            </a:r>
            <a:r>
              <a:rPr lang="en-US" altLang="ko-KR" dirty="0" err="1">
                <a:solidFill>
                  <a:schemeClr val="tx1">
                    <a:lumMod val="85000"/>
                    <a:lumOff val="15000"/>
                  </a:schemeClr>
                </a:solidFill>
              </a:rPr>
              <a:t>sử</a:t>
            </a:r>
            <a:endParaRPr lang="en-US" altLang="ko-KR" dirty="0">
              <a:solidFill>
                <a:schemeClr val="tx1">
                  <a:lumMod val="85000"/>
                  <a:lumOff val="15000"/>
                </a:schemeClr>
              </a:solidFill>
            </a:endParaRPr>
          </a:p>
          <a:p>
            <a:pPr lvl="1"/>
            <a:r>
              <a:rPr lang="vi-VN" altLang="ko-KR" dirty="0">
                <a:solidFill>
                  <a:schemeClr val="tx1">
                    <a:lumMod val="85000"/>
                    <a:lumOff val="15000"/>
                  </a:schemeClr>
                </a:solidFill>
              </a:rPr>
              <a:t>Thuật ngữ hồi quy ”được đặt ra bởi Francis Galton, nhà sinh vật học thế kỷ 19</a:t>
            </a:r>
          </a:p>
          <a:p>
            <a:pPr lvl="1"/>
            <a:r>
              <a:rPr lang="vi-VN" altLang="ko-KR" dirty="0">
                <a:solidFill>
                  <a:schemeClr val="tx1">
                    <a:lumMod val="85000"/>
                    <a:lumOff val="15000"/>
                  </a:schemeClr>
                </a:solidFill>
              </a:rPr>
              <a:t>Chiều cao của con cháu có xu hướng hồi quy về phía trung bình</a:t>
            </a:r>
            <a:endParaRPr lang="ko-KR" altLang="en-US" dirty="0"/>
          </a:p>
        </p:txBody>
      </p:sp>
      <p:pic>
        <p:nvPicPr>
          <p:cNvPr id="8" name="그림 7">
            <a:extLst>
              <a:ext uri="{FF2B5EF4-FFF2-40B4-BE49-F238E27FC236}">
                <a16:creationId xmlns:a16="http://schemas.microsoft.com/office/drawing/2014/main" id="{A3DAA280-BD07-A744-B959-35FD0B81D5C3}"/>
              </a:ext>
            </a:extLst>
          </p:cNvPr>
          <p:cNvPicPr>
            <a:picLocks noChangeAspect="1"/>
          </p:cNvPicPr>
          <p:nvPr/>
        </p:nvPicPr>
        <p:blipFill>
          <a:blip r:embed="rId3"/>
          <a:stretch>
            <a:fillRect/>
          </a:stretch>
        </p:blipFill>
        <p:spPr>
          <a:xfrm>
            <a:off x="1010653" y="4047906"/>
            <a:ext cx="3837223" cy="228320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45EA05-372F-AC4F-B3D9-CED73F2A5359}"/>
                  </a:ext>
                </a:extLst>
              </p:cNvPr>
              <p:cNvSpPr txBox="1"/>
              <p:nvPr/>
            </p:nvSpPr>
            <p:spPr>
              <a:xfrm>
                <a:off x="3397239" y="4906250"/>
                <a:ext cx="7195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rPr>
                        <m:t>f</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d>
                    </m:oMath>
                  </m:oMathPara>
                </a14:m>
                <a:endParaRPr lang="en-US" dirty="0">
                  <a:latin typeface="SamsungOneKorean 400" panose="020B0503030303020204" pitchFamily="50" charset="-127"/>
                  <a:ea typeface="SamsungOneKorean 400" panose="020B0503030303020204" pitchFamily="50" charset="-127"/>
                </a:endParaRPr>
              </a:p>
            </p:txBody>
          </p:sp>
        </mc:Choice>
        <mc:Fallback xmlns="">
          <p:sp>
            <p:nvSpPr>
              <p:cNvPr id="7" name="TextBox 6">
                <a:extLst>
                  <a:ext uri="{FF2B5EF4-FFF2-40B4-BE49-F238E27FC236}">
                    <a16:creationId xmlns:a16="http://schemas.microsoft.com/office/drawing/2014/main" id="{FA45EA05-372F-AC4F-B3D9-CED73F2A5359}"/>
                  </a:ext>
                </a:extLst>
              </p:cNvPr>
              <p:cNvSpPr txBox="1">
                <a:spLocks noRot="1" noChangeAspect="1" noMove="1" noResize="1" noEditPoints="1" noAdjustHandles="1" noChangeArrowheads="1" noChangeShapeType="1" noTextEdit="1"/>
              </p:cNvSpPr>
              <p:nvPr/>
            </p:nvSpPr>
            <p:spPr>
              <a:xfrm>
                <a:off x="3397239" y="4906250"/>
                <a:ext cx="719556" cy="369332"/>
              </a:xfrm>
              <a:prstGeom prst="rect">
                <a:avLst/>
              </a:prstGeom>
              <a:blipFill>
                <a:blip r:embed="rId4"/>
                <a:stretch>
                  <a:fillRect b="-1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Rectangle 18">
                <a:extLst>
                  <a:ext uri="{FF2B5EF4-FFF2-40B4-BE49-F238E27FC236}">
                    <a16:creationId xmlns:a16="http://schemas.microsoft.com/office/drawing/2014/main" id="{0B358776-9BAC-4748-8EE8-FBAE82AD8F9D}"/>
                  </a:ext>
                </a:extLst>
              </p:cNvPr>
              <p:cNvSpPr/>
              <p:nvPr/>
            </p:nvSpPr>
            <p:spPr>
              <a:xfrm>
                <a:off x="3174902" y="4247382"/>
                <a:ext cx="433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latin typeface="SamsungOneKorean 400" panose="020B0503030303020204" pitchFamily="50" charset="-127"/>
                  <a:ea typeface="SamsungOneKorean 400" panose="020B0503030303020204" pitchFamily="50" charset="-127"/>
                </a:endParaRPr>
              </a:p>
            </p:txBody>
          </p:sp>
        </mc:Choice>
        <mc:Fallback xmlns="">
          <p:sp>
            <p:nvSpPr>
              <p:cNvPr id="9" name="Rectangle 18">
                <a:extLst>
                  <a:ext uri="{FF2B5EF4-FFF2-40B4-BE49-F238E27FC236}">
                    <a16:creationId xmlns:a16="http://schemas.microsoft.com/office/drawing/2014/main" id="{0B358776-9BAC-4748-8EE8-FBAE82AD8F9D}"/>
                  </a:ext>
                </a:extLst>
              </p:cNvPr>
              <p:cNvSpPr>
                <a:spLocks noRot="1" noChangeAspect="1" noMove="1" noResize="1" noEditPoints="1" noAdjustHandles="1" noChangeArrowheads="1" noChangeShapeType="1" noTextEdit="1"/>
              </p:cNvSpPr>
              <p:nvPr/>
            </p:nvSpPr>
            <p:spPr>
              <a:xfrm>
                <a:off x="3174902" y="4247382"/>
                <a:ext cx="433452" cy="369332"/>
              </a:xfrm>
              <a:prstGeom prst="rect">
                <a:avLst/>
              </a:prstGeom>
              <a:blipFill>
                <a:blip r:embed="rId5"/>
                <a:stretch>
                  <a:fillRect b="-6667"/>
                </a:stretch>
              </a:blipFill>
            </p:spPr>
            <p:txBody>
              <a:bodyPr/>
              <a:lstStyle/>
              <a:p>
                <a:r>
                  <a:rPr lang="ko-KR" altLang="en-US">
                    <a:noFill/>
                  </a:rPr>
                  <a:t> </a:t>
                </a:r>
              </a:p>
            </p:txBody>
          </p:sp>
        </mc:Fallback>
      </mc:AlternateContent>
      <p:cxnSp>
        <p:nvCxnSpPr>
          <p:cNvPr id="10" name="Straight Connector 42">
            <a:extLst>
              <a:ext uri="{FF2B5EF4-FFF2-40B4-BE49-F238E27FC236}">
                <a16:creationId xmlns:a16="http://schemas.microsoft.com/office/drawing/2014/main" id="{711E99BF-707F-5B42-81C7-7EBC83930570}"/>
              </a:ext>
            </a:extLst>
          </p:cNvPr>
          <p:cNvCxnSpPr>
            <a:cxnSpLocks/>
          </p:cNvCxnSpPr>
          <p:nvPr/>
        </p:nvCxnSpPr>
        <p:spPr>
          <a:xfrm flipH="1">
            <a:off x="1990846" y="4633783"/>
            <a:ext cx="1724627" cy="0"/>
          </a:xfrm>
          <a:prstGeom prst="line">
            <a:avLst/>
          </a:prstGeom>
          <a:ln w="127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42">
            <a:extLst>
              <a:ext uri="{FF2B5EF4-FFF2-40B4-BE49-F238E27FC236}">
                <a16:creationId xmlns:a16="http://schemas.microsoft.com/office/drawing/2014/main" id="{ADA3482C-2BAB-2641-BA89-C27447F98BF4}"/>
              </a:ext>
            </a:extLst>
          </p:cNvPr>
          <p:cNvCxnSpPr>
            <a:cxnSpLocks/>
          </p:cNvCxnSpPr>
          <p:nvPr/>
        </p:nvCxnSpPr>
        <p:spPr>
          <a:xfrm flipH="1">
            <a:off x="1990845" y="4883100"/>
            <a:ext cx="1724627" cy="0"/>
          </a:xfrm>
          <a:prstGeom prst="line">
            <a:avLst/>
          </a:prstGeom>
          <a:ln w="127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0C1683-B5DE-46A6-A6CB-9ABCCD52E0B8}"/>
              </a:ext>
            </a:extLst>
          </p:cNvPr>
          <p:cNvSpPr txBox="1"/>
          <p:nvPr/>
        </p:nvSpPr>
        <p:spPr>
          <a:xfrm>
            <a:off x="691662" y="4114581"/>
            <a:ext cx="1245415" cy="316742"/>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700" panose="020B0803030303020204" pitchFamily="34" charset="0"/>
                <a:ea typeface="SamsungOne-700" panose="020B0803030303020204" pitchFamily="34" charset="0"/>
              </a:defRPr>
            </a:lvl1pPr>
          </a:lstStyle>
          <a:p>
            <a:pPr algn="ctr"/>
            <a:r>
              <a:rPr lang="en-US" altLang="ko-KR" dirty="0" err="1"/>
              <a:t>Chiều</a:t>
            </a:r>
            <a:r>
              <a:rPr lang="en-US" altLang="ko-KR" dirty="0"/>
              <a:t> </a:t>
            </a:r>
            <a:r>
              <a:rPr lang="en-US" altLang="ko-KR" dirty="0" err="1"/>
              <a:t>cao</a:t>
            </a:r>
            <a:r>
              <a:rPr lang="en-US" altLang="ko-KR" dirty="0"/>
              <a:t> </a:t>
            </a:r>
            <a:r>
              <a:rPr lang="en-US" altLang="ko-KR" dirty="0" err="1"/>
              <a:t>trẻ</a:t>
            </a:r>
            <a:r>
              <a:rPr lang="en-US" altLang="ko-KR" dirty="0"/>
              <a:t> </a:t>
            </a:r>
            <a:r>
              <a:rPr lang="en-US" altLang="ko-KR" dirty="0" err="1"/>
              <a:t>em</a:t>
            </a:r>
            <a:endParaRPr lang="en-US" altLang="ko-KR" dirty="0"/>
          </a:p>
        </p:txBody>
      </p:sp>
      <p:sp>
        <p:nvSpPr>
          <p:cNvPr id="13" name="TextBox 12">
            <a:extLst>
              <a:ext uri="{FF2B5EF4-FFF2-40B4-BE49-F238E27FC236}">
                <a16:creationId xmlns:a16="http://schemas.microsoft.com/office/drawing/2014/main" id="{FD888712-B626-49BA-83B0-6E5003D59383}"/>
              </a:ext>
            </a:extLst>
          </p:cNvPr>
          <p:cNvSpPr txBox="1"/>
          <p:nvPr/>
        </p:nvSpPr>
        <p:spPr>
          <a:xfrm>
            <a:off x="3174902" y="6093390"/>
            <a:ext cx="1647092" cy="190171"/>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700" panose="020B0803030303020204" pitchFamily="34" charset="0"/>
                <a:ea typeface="SamsungOne-700" panose="020B0803030303020204" pitchFamily="34" charset="0"/>
              </a:defRPr>
            </a:lvl1pPr>
          </a:lstStyle>
          <a:p>
            <a:pPr algn="ctr"/>
            <a:r>
              <a:rPr lang="en-US" altLang="ko-KR" dirty="0" err="1"/>
              <a:t>Chiều</a:t>
            </a:r>
            <a:r>
              <a:rPr lang="en-US" altLang="ko-KR" dirty="0"/>
              <a:t> </a:t>
            </a:r>
            <a:r>
              <a:rPr lang="en-US" altLang="ko-KR" dirty="0" err="1"/>
              <a:t>cao</a:t>
            </a:r>
            <a:r>
              <a:rPr lang="en-US" altLang="ko-KR" dirty="0"/>
              <a:t> </a:t>
            </a:r>
            <a:r>
              <a:rPr lang="en-US" altLang="ko-KR" dirty="0" err="1"/>
              <a:t>của</a:t>
            </a:r>
            <a:r>
              <a:rPr lang="en-US" altLang="ko-KR" dirty="0"/>
              <a:t> cha </a:t>
            </a:r>
            <a:r>
              <a:rPr lang="en-US" altLang="ko-KR" dirty="0" err="1"/>
              <a:t>mẹ</a:t>
            </a:r>
            <a:endParaRPr lang="en-US" altLang="ko-KR" dirty="0"/>
          </a:p>
        </p:txBody>
      </p:sp>
    </p:spTree>
    <p:extLst>
      <p:ext uri="{BB962C8B-B14F-4D97-AF65-F5344CB8AC3E}">
        <p14:creationId xmlns:p14="http://schemas.microsoft.com/office/powerpoint/2010/main" val="1291109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tuyến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tính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(3/5)</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3324928" cy="2601464"/>
              </a:xfrm>
            </p:spPr>
            <p:txBody>
              <a:bodyPr/>
              <a:lstStyle/>
              <a:p>
                <a:r>
                  <a:rPr lang="vi-VN" altLang="ko-KR" dirty="0"/>
                  <a:t>Mục tiêu của chức năng f (x) là gì?</a:t>
                </a:r>
              </a:p>
              <a:p>
                <a:r>
                  <a:rPr lang="vi-VN" altLang="ko-KR" dirty="0"/>
                  <a:t>Để giảm thiểu sự khác biệt giữa nhãn thực tế và kết quả thu được từ mô hình của chúng t</a:t>
                </a:r>
                <a:r>
                  <a:rPr lang="en-US" altLang="ko-KR" dirty="0"/>
                  <a:t>a</a:t>
                </a:r>
                <a:endParaRPr lang="vi-VN" altLang="ko-KR" dirty="0"/>
              </a:p>
              <a:p>
                <a:r>
                  <a:rPr lang="vi-VN" altLang="ko-KR" dirty="0"/>
                  <a:t>Muốn mô hình càng gần với dữ liệu càng tốt</a:t>
                </a:r>
                <a:endParaRPr lang="en-US" altLang="ko-KR" dirty="0"/>
              </a:p>
              <a:p>
                <a:endParaRPr lang="en-US" altLang="ko-KR" dirty="0"/>
              </a:p>
              <a:p>
                <a:pPr lvl="1"/>
                <a14:m>
                  <m:oMath xmlns:m="http://schemas.openxmlformats.org/officeDocument/2006/math">
                    <m:r>
                      <m:rPr>
                        <m:sty m:val="p"/>
                      </m:rPr>
                      <a:rPr lang="en-US" altLang="ko-KR" sz="1400">
                        <a:latin typeface="Cambria Math" panose="02040503050406030204" pitchFamily="18" charset="0"/>
                        <a:ea typeface="Cambria Math" panose="02040503050406030204" pitchFamily="18" charset="0"/>
                      </a:rPr>
                      <m:t>minimize</m:t>
                    </m:r>
                    <m:r>
                      <a:rPr lang="en-US" altLang="ko-KR" sz="1400">
                        <a:latin typeface="Cambria Math" panose="02040503050406030204" pitchFamily="18" charset="0"/>
                        <a:ea typeface="Cambria Math" panose="02040503050406030204" pitchFamily="18" charset="0"/>
                      </a:rPr>
                      <m:t> </m:t>
                    </m:r>
                    <m:d>
                      <m:dPr>
                        <m:begChr m:val="|"/>
                        <m:endChr m:val="|"/>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𝑦</m:t>
                            </m:r>
                          </m:e>
                          <m:sub>
                            <m:r>
                              <a:rPr lang="en-US" altLang="ko-KR" sz="1400" i="1">
                                <a:latin typeface="Cambria Math" panose="02040503050406030204" pitchFamily="18" charset="0"/>
                                <a:ea typeface="Cambria Math" panose="02040503050406030204" pitchFamily="18" charset="0"/>
                              </a:rPr>
                              <m:t>𝑖</m:t>
                            </m:r>
                          </m:sub>
                        </m:sSub>
                        <m:r>
                          <a:rPr lang="en-US" altLang="ko-KR" sz="1400">
                            <a:latin typeface="Cambria Math" panose="02040503050406030204" pitchFamily="18" charset="0"/>
                            <a:ea typeface="Cambria Math" panose="02040503050406030204" pitchFamily="18" charset="0"/>
                          </a:rPr>
                          <m:t>−</m:t>
                        </m:r>
                        <m:r>
                          <m:rPr>
                            <m:sty m:val="p"/>
                          </m:rPr>
                          <a:rPr lang="en-US" altLang="ko-KR" sz="1400">
                            <a:latin typeface="Cambria Math" panose="02040503050406030204" pitchFamily="18" charset="0"/>
                            <a:ea typeface="Cambria Math" panose="02040503050406030204" pitchFamily="18" charset="0"/>
                          </a:rPr>
                          <m:t>f</m:t>
                        </m:r>
                        <m:d>
                          <m:dPr>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𝑥</m:t>
                                </m:r>
                              </m:e>
                              <m:sub>
                                <m:r>
                                  <a:rPr lang="en-US" altLang="ko-KR" sz="1400" i="1">
                                    <a:latin typeface="Cambria Math" panose="02040503050406030204" pitchFamily="18" charset="0"/>
                                    <a:ea typeface="Cambria Math" panose="02040503050406030204" pitchFamily="18" charset="0"/>
                                  </a:rPr>
                                  <m:t>𝑖</m:t>
                                </m:r>
                              </m:sub>
                            </m:sSub>
                          </m:e>
                        </m:d>
                      </m:e>
                    </m:d>
                  </m:oMath>
                </a14:m>
                <a:endParaRPr lang="en-US" altLang="ko-KR" sz="1400" dirty="0"/>
              </a:p>
              <a:p>
                <a:pPr lvl="1"/>
                <a14:m>
                  <m:oMath xmlns:m="http://schemas.openxmlformats.org/officeDocument/2006/math">
                    <m:r>
                      <m:rPr>
                        <m:sty m:val="p"/>
                      </m:rPr>
                      <a:rPr lang="en-US" altLang="ko-KR" sz="1400">
                        <a:latin typeface="Cambria Math" panose="02040503050406030204" pitchFamily="18" charset="0"/>
                        <a:ea typeface="Cambria Math" panose="02040503050406030204" pitchFamily="18" charset="0"/>
                      </a:rPr>
                      <m:t>minimize</m:t>
                    </m:r>
                    <m:r>
                      <a:rPr lang="en-US" altLang="ko-KR" sz="1400">
                        <a:latin typeface="Cambria Math" panose="02040503050406030204" pitchFamily="18" charset="0"/>
                        <a:ea typeface="Cambria Math" panose="02040503050406030204" pitchFamily="18" charset="0"/>
                      </a:rPr>
                      <m:t> </m:t>
                    </m:r>
                    <m:sSup>
                      <m:sSupPr>
                        <m:ctrlPr>
                          <a:rPr lang="en-US" altLang="ko-KR" sz="1400" i="1">
                            <a:latin typeface="Cambria Math" panose="02040503050406030204" pitchFamily="18" charset="0"/>
                            <a:ea typeface="Cambria Math" panose="02040503050406030204" pitchFamily="18" charset="0"/>
                          </a:rPr>
                        </m:ctrlPr>
                      </m:sSupPr>
                      <m:e>
                        <m:d>
                          <m:dPr>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𝑦</m:t>
                                </m:r>
                              </m:e>
                              <m:sub>
                                <m:r>
                                  <a:rPr lang="en-US" altLang="ko-KR" sz="1400" i="1">
                                    <a:latin typeface="Cambria Math" panose="02040503050406030204" pitchFamily="18" charset="0"/>
                                    <a:ea typeface="Cambria Math" panose="02040503050406030204" pitchFamily="18" charset="0"/>
                                  </a:rPr>
                                  <m:t>𝑖</m:t>
                                </m:r>
                              </m:sub>
                            </m:sSub>
                            <m:r>
                              <a:rPr lang="en-US" altLang="ko-KR" sz="1400">
                                <a:latin typeface="Cambria Math" panose="02040503050406030204" pitchFamily="18" charset="0"/>
                                <a:ea typeface="Cambria Math" panose="02040503050406030204" pitchFamily="18" charset="0"/>
                              </a:rPr>
                              <m:t>−</m:t>
                            </m:r>
                            <m:r>
                              <m:rPr>
                                <m:sty m:val="p"/>
                              </m:rPr>
                              <a:rPr lang="en-US" altLang="ko-KR" sz="1400">
                                <a:latin typeface="Cambria Math" panose="02040503050406030204" pitchFamily="18" charset="0"/>
                                <a:ea typeface="Cambria Math" panose="02040503050406030204" pitchFamily="18" charset="0"/>
                              </a:rPr>
                              <m:t>f</m:t>
                            </m:r>
                            <m:d>
                              <m:dPr>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𝑥</m:t>
                                    </m:r>
                                  </m:e>
                                  <m:sub>
                                    <m:r>
                                      <a:rPr lang="en-US" altLang="ko-KR" sz="1400" i="1">
                                        <a:latin typeface="Cambria Math" panose="02040503050406030204" pitchFamily="18" charset="0"/>
                                        <a:ea typeface="Cambria Math" panose="02040503050406030204" pitchFamily="18" charset="0"/>
                                      </a:rPr>
                                      <m:t>𝑖</m:t>
                                    </m:r>
                                  </m:sub>
                                </m:sSub>
                              </m:e>
                            </m:d>
                          </m:e>
                        </m:d>
                      </m:e>
                      <m:sup>
                        <m:r>
                          <a:rPr lang="en-US" altLang="ko-KR" sz="1400" i="1">
                            <a:latin typeface="Cambria Math" panose="02040503050406030204" pitchFamily="18" charset="0"/>
                            <a:ea typeface="Cambria Math" panose="02040503050406030204" pitchFamily="18" charset="0"/>
                          </a:rPr>
                          <m:t>2</m:t>
                        </m:r>
                      </m:sup>
                    </m:sSup>
                  </m:oMath>
                </a14:m>
                <a:endParaRPr lang="en-US" altLang="ko-KR" sz="1400" dirty="0"/>
              </a:p>
              <a:p>
                <a:pPr lvl="1"/>
                <a14:m>
                  <m:oMath xmlns:m="http://schemas.openxmlformats.org/officeDocument/2006/math">
                    <m:r>
                      <m:rPr>
                        <m:sty m:val="p"/>
                      </m:rPr>
                      <a:rPr lang="en-US" altLang="ko-KR" sz="1400">
                        <a:latin typeface="Cambria Math" panose="02040503050406030204" pitchFamily="18" charset="0"/>
                        <a:ea typeface="Cambria Math" panose="02040503050406030204" pitchFamily="18" charset="0"/>
                      </a:rPr>
                      <m:t>minimize</m:t>
                    </m:r>
                    <m:r>
                      <a:rPr lang="en-US" altLang="ko-KR" sz="1400" smtClean="0">
                        <a:latin typeface="Cambria Math" panose="02040503050406030204" pitchFamily="18" charset="0"/>
                        <a:ea typeface="Cambria Math" panose="02040503050406030204" pitchFamily="18" charset="0"/>
                      </a:rPr>
                      <m:t> </m:t>
                    </m:r>
                    <m:nary>
                      <m:naryPr>
                        <m:chr m:val="∑"/>
                        <m:ctrlPr>
                          <a:rPr lang="en-US" altLang="ko-KR" sz="1400" i="1">
                            <a:latin typeface="Cambria Math" panose="02040503050406030204" pitchFamily="18" charset="0"/>
                            <a:ea typeface="Cambria Math" panose="02040503050406030204" pitchFamily="18" charset="0"/>
                          </a:rPr>
                        </m:ctrlPr>
                      </m:naryPr>
                      <m:sub>
                        <m:r>
                          <m:rPr>
                            <m:brk m:alnAt="23"/>
                          </m:rPr>
                          <a:rPr lang="en-US" altLang="ko-KR" sz="1400" i="1">
                            <a:latin typeface="Cambria Math" panose="02040503050406030204" pitchFamily="18" charset="0"/>
                            <a:ea typeface="Cambria Math" panose="02040503050406030204" pitchFamily="18" charset="0"/>
                          </a:rPr>
                          <m:t>𝑖</m:t>
                        </m:r>
                        <m:r>
                          <a:rPr lang="en-US" altLang="ko-KR" sz="1400" i="1">
                            <a:latin typeface="Cambria Math" panose="02040503050406030204" pitchFamily="18" charset="0"/>
                            <a:ea typeface="Cambria Math" panose="02040503050406030204" pitchFamily="18" charset="0"/>
                          </a:rPr>
                          <m:t>=1</m:t>
                        </m:r>
                      </m:sub>
                      <m:sup>
                        <m:r>
                          <a:rPr lang="en-US" altLang="ko-KR" sz="1400" i="1">
                            <a:latin typeface="Cambria Math" panose="02040503050406030204" pitchFamily="18" charset="0"/>
                            <a:ea typeface="Cambria Math" panose="02040503050406030204" pitchFamily="18" charset="0"/>
                          </a:rPr>
                          <m:t>𝑛</m:t>
                        </m:r>
                      </m:sup>
                      <m:e>
                        <m:sSup>
                          <m:sSupPr>
                            <m:ctrlPr>
                              <a:rPr lang="en-US" altLang="ko-KR" sz="1400" i="1">
                                <a:latin typeface="Cambria Math" panose="02040503050406030204" pitchFamily="18" charset="0"/>
                                <a:ea typeface="Cambria Math" panose="02040503050406030204" pitchFamily="18" charset="0"/>
                              </a:rPr>
                            </m:ctrlPr>
                          </m:sSupPr>
                          <m:e>
                            <m:d>
                              <m:dPr>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𝑦</m:t>
                                    </m:r>
                                  </m:e>
                                  <m:sub>
                                    <m:r>
                                      <a:rPr lang="en-US" altLang="ko-KR" sz="1400" i="1">
                                        <a:latin typeface="Cambria Math" panose="02040503050406030204" pitchFamily="18" charset="0"/>
                                        <a:ea typeface="Cambria Math" panose="02040503050406030204" pitchFamily="18" charset="0"/>
                                      </a:rPr>
                                      <m:t>𝑖</m:t>
                                    </m:r>
                                  </m:sub>
                                </m:sSub>
                                <m:r>
                                  <a:rPr lang="en-US" altLang="ko-KR" sz="1400">
                                    <a:latin typeface="Cambria Math" panose="02040503050406030204" pitchFamily="18" charset="0"/>
                                    <a:ea typeface="Cambria Math" panose="02040503050406030204" pitchFamily="18" charset="0"/>
                                  </a:rPr>
                                  <m:t>−</m:t>
                                </m:r>
                                <m:r>
                                  <m:rPr>
                                    <m:sty m:val="p"/>
                                  </m:rPr>
                                  <a:rPr lang="en-US" altLang="ko-KR" sz="1400">
                                    <a:latin typeface="Cambria Math" panose="02040503050406030204" pitchFamily="18" charset="0"/>
                                    <a:ea typeface="Cambria Math" panose="02040503050406030204" pitchFamily="18" charset="0"/>
                                  </a:rPr>
                                  <m:t>f</m:t>
                                </m:r>
                                <m:d>
                                  <m:dPr>
                                    <m:ctrlPr>
                                      <a:rPr lang="en-US" altLang="ko-KR" sz="1400" i="1">
                                        <a:latin typeface="Cambria Math" panose="02040503050406030204" pitchFamily="18" charset="0"/>
                                        <a:ea typeface="Cambria Math" panose="02040503050406030204" pitchFamily="18" charset="0"/>
                                      </a:rPr>
                                    </m:ctrlPr>
                                  </m:dPr>
                                  <m:e>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𝑥</m:t>
                                        </m:r>
                                      </m:e>
                                      <m:sub>
                                        <m:r>
                                          <a:rPr lang="en-US" altLang="ko-KR" sz="1400" i="1">
                                            <a:latin typeface="Cambria Math" panose="02040503050406030204" pitchFamily="18" charset="0"/>
                                            <a:ea typeface="Cambria Math" panose="02040503050406030204" pitchFamily="18" charset="0"/>
                                          </a:rPr>
                                          <m:t>𝑖</m:t>
                                        </m:r>
                                      </m:sub>
                                    </m:sSub>
                                  </m:e>
                                </m:d>
                              </m:e>
                            </m:d>
                          </m:e>
                          <m:sup>
                            <m:r>
                              <a:rPr lang="en-US" altLang="ko-KR" sz="1400" i="1">
                                <a:latin typeface="Cambria Math" panose="02040503050406030204" pitchFamily="18" charset="0"/>
                                <a:ea typeface="Cambria Math" panose="02040503050406030204" pitchFamily="18" charset="0"/>
                              </a:rPr>
                              <m:t>2</m:t>
                            </m:r>
                          </m:sup>
                        </m:sSup>
                      </m:e>
                    </m:nary>
                  </m:oMath>
                </a14:m>
                <a:endParaRPr lang="en-US" altLang="ko-KR" sz="1400" dirty="0"/>
              </a:p>
              <a:p>
                <a:pPr lvl="1"/>
                <a:endParaRPr lang="en-US" altLang="ko-KR" dirty="0"/>
              </a:p>
              <a:p>
                <a:endParaRPr lang="en-US" altLang="ko-KR" dirty="0"/>
              </a:p>
            </p:txBody>
          </p:sp>
        </mc:Choice>
        <mc:Fallback xmlns="">
          <p:sp>
            <p:nvSpPr>
              <p:cNvPr id="9" name="텍스트 개체 틀 8">
                <a:extLst>
                  <a:ext uri="{FF2B5EF4-FFF2-40B4-BE49-F238E27FC236}">
                    <a16:creationId xmlns:a16="http://schemas.microsoft.com/office/drawing/2014/main" id="{010C68CC-7310-4008-B70F-D68E053345A2}"/>
                  </a:ext>
                </a:extLst>
              </p:cNvPr>
              <p:cNvSpPr>
                <a:spLocks noGrp="1" noRot="1" noChangeAspect="1" noMove="1" noResize="1" noEditPoints="1" noAdjustHandles="1" noChangeArrowheads="1" noChangeShapeType="1" noTextEdit="1"/>
              </p:cNvSpPr>
              <p:nvPr>
                <p:ph type="body" sz="quarter" idx="15"/>
              </p:nvPr>
            </p:nvSpPr>
            <p:spPr>
              <a:xfrm>
                <a:off x="535872" y="2226568"/>
                <a:ext cx="3324928" cy="2601464"/>
              </a:xfrm>
              <a:blipFill>
                <a:blip r:embed="rId3"/>
                <a:stretch>
                  <a:fillRect l="-183" t="-1874" r="-4037" b="-30211"/>
                </a:stretch>
              </a:blipFill>
            </p:spPr>
            <p:txBody>
              <a:bodyPr/>
              <a:lstStyle/>
              <a:p>
                <a:r>
                  <a:rPr lang="en-US">
                    <a:noFill/>
                  </a:rPr>
                  <a:t> </a:t>
                </a:r>
              </a:p>
            </p:txBody>
          </p:sp>
        </mc:Fallback>
      </mc:AlternateContent>
      <p:cxnSp>
        <p:nvCxnSpPr>
          <p:cNvPr id="13" name="Straight Arrow Connector 23">
            <a:extLst>
              <a:ext uri="{FF2B5EF4-FFF2-40B4-BE49-F238E27FC236}">
                <a16:creationId xmlns:a16="http://schemas.microsoft.com/office/drawing/2014/main" id="{4EB822B0-B782-7043-9E34-FDEB308DC429}"/>
              </a:ext>
            </a:extLst>
          </p:cNvPr>
          <p:cNvCxnSpPr/>
          <p:nvPr/>
        </p:nvCxnSpPr>
        <p:spPr>
          <a:xfrm>
            <a:off x="4081527" y="6100167"/>
            <a:ext cx="502754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24">
            <a:extLst>
              <a:ext uri="{FF2B5EF4-FFF2-40B4-BE49-F238E27FC236}">
                <a16:creationId xmlns:a16="http://schemas.microsoft.com/office/drawing/2014/main" id="{015516BD-48BF-F748-A285-31D02688D5F6}"/>
              </a:ext>
            </a:extLst>
          </p:cNvPr>
          <p:cNvCxnSpPr/>
          <p:nvPr/>
        </p:nvCxnSpPr>
        <p:spPr>
          <a:xfrm flipH="1" flipV="1">
            <a:off x="4069354" y="2951853"/>
            <a:ext cx="12173" cy="3137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5" name="Group 30">
            <a:extLst>
              <a:ext uri="{FF2B5EF4-FFF2-40B4-BE49-F238E27FC236}">
                <a16:creationId xmlns:a16="http://schemas.microsoft.com/office/drawing/2014/main" id="{B4AC1535-0BCC-9341-8DB7-3E92127577FD}"/>
              </a:ext>
            </a:extLst>
          </p:cNvPr>
          <p:cNvGrpSpPr/>
          <p:nvPr/>
        </p:nvGrpSpPr>
        <p:grpSpPr>
          <a:xfrm>
            <a:off x="4057575" y="3657863"/>
            <a:ext cx="5410425" cy="2153287"/>
            <a:chOff x="6096000" y="3009900"/>
            <a:chExt cx="4991100" cy="183726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1EDA2-4A91-D74C-9069-F4F32E7E199D}"/>
                    </a:ext>
                  </a:extLst>
                </p:cNvPr>
                <p:cNvSpPr txBox="1"/>
                <p:nvPr/>
              </p:nvSpPr>
              <p:spPr>
                <a:xfrm>
                  <a:off x="7633042" y="3995491"/>
                  <a:ext cx="663788" cy="3151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rPr>
                          <m:t>f</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d>
                      </m:oMath>
                    </m:oMathPara>
                  </a14:m>
                  <a:endParaRPr lang="en-US" dirty="0">
                    <a:latin typeface="SamsungOneKorean 400" panose="020B0503030303020204" pitchFamily="50" charset="-127"/>
                    <a:ea typeface="SamsungOneKorean 400" panose="020B0503030303020204" pitchFamily="50" charset="-127"/>
                  </a:endParaRPr>
                </a:p>
              </p:txBody>
            </p:sp>
          </mc:Choice>
          <mc:Fallback xmlns="">
            <p:sp>
              <p:nvSpPr>
                <p:cNvPr id="16" name="TextBox 15">
                  <a:extLst>
                    <a:ext uri="{FF2B5EF4-FFF2-40B4-BE49-F238E27FC236}">
                      <a16:creationId xmlns:a16="http://schemas.microsoft.com/office/drawing/2014/main" id="{A681EDA2-4A91-D74C-9069-F4F32E7E199D}"/>
                    </a:ext>
                  </a:extLst>
                </p:cNvPr>
                <p:cNvSpPr txBox="1">
                  <a:spLocks noRot="1" noChangeAspect="1" noMove="1" noResize="1" noEditPoints="1" noAdjustHandles="1" noChangeArrowheads="1" noChangeShapeType="1" noTextEdit="1"/>
                </p:cNvSpPr>
                <p:nvPr/>
              </p:nvSpPr>
              <p:spPr>
                <a:xfrm>
                  <a:off x="7633042" y="3995491"/>
                  <a:ext cx="663788" cy="315128"/>
                </a:xfrm>
                <a:prstGeom prst="rect">
                  <a:avLst/>
                </a:prstGeom>
                <a:blipFill>
                  <a:blip r:embed="rId4"/>
                  <a:stretch>
                    <a:fillRect b="-1667"/>
                  </a:stretch>
                </a:blipFill>
              </p:spPr>
              <p:txBody>
                <a:bodyPr/>
                <a:lstStyle/>
                <a:p>
                  <a:r>
                    <a:rPr lang="ko-KR" altLang="en-US">
                      <a:noFill/>
                    </a:rPr>
                    <a:t> </a:t>
                  </a:r>
                </a:p>
              </p:txBody>
            </p:sp>
          </mc:Fallback>
        </mc:AlternateContent>
        <p:sp>
          <p:nvSpPr>
            <p:cNvPr id="17" name="Oval 32">
              <a:extLst>
                <a:ext uri="{FF2B5EF4-FFF2-40B4-BE49-F238E27FC236}">
                  <a16:creationId xmlns:a16="http://schemas.microsoft.com/office/drawing/2014/main" id="{D0D8FAD9-2E5C-134D-A83C-5CFE5C5DC0DC}"/>
                </a:ext>
              </a:extLst>
            </p:cNvPr>
            <p:cNvSpPr/>
            <p:nvPr/>
          </p:nvSpPr>
          <p:spPr>
            <a:xfrm>
              <a:off x="6358467" y="46185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18" name="Oval 33">
              <a:extLst>
                <a:ext uri="{FF2B5EF4-FFF2-40B4-BE49-F238E27FC236}">
                  <a16:creationId xmlns:a16="http://schemas.microsoft.com/office/drawing/2014/main" id="{C0136C71-EDFD-E141-805A-64CD31DD16CC}"/>
                </a:ext>
              </a:extLst>
            </p:cNvPr>
            <p:cNvSpPr/>
            <p:nvPr/>
          </p:nvSpPr>
          <p:spPr>
            <a:xfrm>
              <a:off x="9275233" y="3657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19" name="Oval 34">
              <a:extLst>
                <a:ext uri="{FF2B5EF4-FFF2-40B4-BE49-F238E27FC236}">
                  <a16:creationId xmlns:a16="http://schemas.microsoft.com/office/drawing/2014/main" id="{2A8596BE-1E23-C341-B5FC-CFADC629E6F3}"/>
                </a:ext>
              </a:extLst>
            </p:cNvPr>
            <p:cNvSpPr/>
            <p:nvPr/>
          </p:nvSpPr>
          <p:spPr>
            <a:xfrm>
              <a:off x="9850967" y="32258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0" name="Oval 35">
              <a:extLst>
                <a:ext uri="{FF2B5EF4-FFF2-40B4-BE49-F238E27FC236}">
                  <a16:creationId xmlns:a16="http://schemas.microsoft.com/office/drawing/2014/main" id="{0A5EE266-F200-CD44-AAAA-7DDE256C1ABC}"/>
                </a:ext>
              </a:extLst>
            </p:cNvPr>
            <p:cNvSpPr/>
            <p:nvPr/>
          </p:nvSpPr>
          <p:spPr>
            <a:xfrm>
              <a:off x="10642600" y="32766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cxnSp>
          <p:nvCxnSpPr>
            <p:cNvPr id="21" name="Straight Connector 36">
              <a:extLst>
                <a:ext uri="{FF2B5EF4-FFF2-40B4-BE49-F238E27FC236}">
                  <a16:creationId xmlns:a16="http://schemas.microsoft.com/office/drawing/2014/main" id="{5D798F26-C740-4443-856D-5BA35806B9FE}"/>
                </a:ext>
              </a:extLst>
            </p:cNvPr>
            <p:cNvCxnSpPr/>
            <p:nvPr/>
          </p:nvCxnSpPr>
          <p:spPr>
            <a:xfrm flipV="1">
              <a:off x="6096000" y="3009900"/>
              <a:ext cx="4991100" cy="156210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Oval 37">
              <a:extLst>
                <a:ext uri="{FF2B5EF4-FFF2-40B4-BE49-F238E27FC236}">
                  <a16:creationId xmlns:a16="http://schemas.microsoft.com/office/drawing/2014/main" id="{573277BA-081C-AB49-853C-B5C2C2F7F4C7}"/>
                </a:ext>
              </a:extLst>
            </p:cNvPr>
            <p:cNvSpPr/>
            <p:nvPr/>
          </p:nvSpPr>
          <p:spPr>
            <a:xfrm>
              <a:off x="8013700" y="3687233"/>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3" name="Oval 38">
              <a:extLst>
                <a:ext uri="{FF2B5EF4-FFF2-40B4-BE49-F238E27FC236}">
                  <a16:creationId xmlns:a16="http://schemas.microsoft.com/office/drawing/2014/main" id="{067369B0-5671-5A4A-9C90-D6F0CB449D45}"/>
                </a:ext>
              </a:extLst>
            </p:cNvPr>
            <p:cNvSpPr/>
            <p:nvPr/>
          </p:nvSpPr>
          <p:spPr>
            <a:xfrm>
              <a:off x="8593667" y="36152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4" name="Oval 39">
              <a:extLst>
                <a:ext uri="{FF2B5EF4-FFF2-40B4-BE49-F238E27FC236}">
                  <a16:creationId xmlns:a16="http://schemas.microsoft.com/office/drawing/2014/main" id="{640DEE90-7A44-DE4E-AED1-4692883C4F7A}"/>
                </a:ext>
              </a:extLst>
            </p:cNvPr>
            <p:cNvSpPr/>
            <p:nvPr/>
          </p:nvSpPr>
          <p:spPr>
            <a:xfrm>
              <a:off x="6510867" y="4770967"/>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5" name="Oval 40">
              <a:extLst>
                <a:ext uri="{FF2B5EF4-FFF2-40B4-BE49-F238E27FC236}">
                  <a16:creationId xmlns:a16="http://schemas.microsoft.com/office/drawing/2014/main" id="{3FAB8951-3C7B-1D47-8D0A-F80EEA603B20}"/>
                </a:ext>
              </a:extLst>
            </p:cNvPr>
            <p:cNvSpPr/>
            <p:nvPr/>
          </p:nvSpPr>
          <p:spPr>
            <a:xfrm>
              <a:off x="6807200" y="39751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sp>
          <p:nvSpPr>
            <p:cNvPr id="26" name="Oval 41">
              <a:extLst>
                <a:ext uri="{FF2B5EF4-FFF2-40B4-BE49-F238E27FC236}">
                  <a16:creationId xmlns:a16="http://schemas.microsoft.com/office/drawing/2014/main" id="{9B19F574-7A3F-BE4C-88FD-FE97F6ACFEEB}"/>
                </a:ext>
              </a:extLst>
            </p:cNvPr>
            <p:cNvSpPr/>
            <p:nvPr/>
          </p:nvSpPr>
          <p:spPr>
            <a:xfrm>
              <a:off x="7209367" y="4013200"/>
              <a:ext cx="635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urier New" panose="02070309020205020404" pitchFamily="49" charset="0"/>
              </a:endParaRPr>
            </a:p>
          </p:txBody>
        </p:sp>
      </p:grpSp>
      <p:cxnSp>
        <p:nvCxnSpPr>
          <p:cNvPr id="27" name="Straight Connector 42">
            <a:extLst>
              <a:ext uri="{FF2B5EF4-FFF2-40B4-BE49-F238E27FC236}">
                <a16:creationId xmlns:a16="http://schemas.microsoft.com/office/drawing/2014/main" id="{ECCB385D-1673-FB43-8E8C-911C82846AF6}"/>
              </a:ext>
            </a:extLst>
          </p:cNvPr>
          <p:cNvCxnSpPr>
            <a:stCxn id="22" idx="6"/>
          </p:cNvCxnSpPr>
          <p:nvPr/>
        </p:nvCxnSpPr>
        <p:spPr>
          <a:xfrm flipH="1">
            <a:off x="4070191" y="4496355"/>
            <a:ext cx="2135034" cy="17069"/>
          </a:xfrm>
          <a:prstGeom prst="line">
            <a:avLst/>
          </a:prstGeom>
          <a:ln w="127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18">
                <a:extLst>
                  <a:ext uri="{FF2B5EF4-FFF2-40B4-BE49-F238E27FC236}">
                    <a16:creationId xmlns:a16="http://schemas.microsoft.com/office/drawing/2014/main" id="{F075C615-C636-7348-8778-DE20B80CB432}"/>
                  </a:ext>
                </a:extLst>
              </p:cNvPr>
              <p:cNvSpPr/>
              <p:nvPr/>
            </p:nvSpPr>
            <p:spPr>
              <a:xfrm>
                <a:off x="5948468" y="3891235"/>
                <a:ext cx="433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latin typeface="SamsungOneKorean 400" panose="020B0503030303020204" pitchFamily="50" charset="-127"/>
                  <a:ea typeface="SamsungOneKorean 400" panose="020B0503030303020204" pitchFamily="50" charset="-127"/>
                </a:endParaRPr>
              </a:p>
            </p:txBody>
          </p:sp>
        </mc:Choice>
        <mc:Fallback xmlns="">
          <p:sp>
            <p:nvSpPr>
              <p:cNvPr id="28" name="Rectangle 18">
                <a:extLst>
                  <a:ext uri="{FF2B5EF4-FFF2-40B4-BE49-F238E27FC236}">
                    <a16:creationId xmlns:a16="http://schemas.microsoft.com/office/drawing/2014/main" id="{F075C615-C636-7348-8778-DE20B80CB432}"/>
                  </a:ext>
                </a:extLst>
              </p:cNvPr>
              <p:cNvSpPr>
                <a:spLocks noRot="1" noChangeAspect="1" noMove="1" noResize="1" noEditPoints="1" noAdjustHandles="1" noChangeArrowheads="1" noChangeShapeType="1" noTextEdit="1"/>
              </p:cNvSpPr>
              <p:nvPr/>
            </p:nvSpPr>
            <p:spPr>
              <a:xfrm>
                <a:off x="5948468" y="3891235"/>
                <a:ext cx="433452" cy="369332"/>
              </a:xfrm>
              <a:prstGeom prst="rect">
                <a:avLst/>
              </a:prstGeom>
              <a:blipFill>
                <a:blip r:embed="rId5"/>
                <a:stretch>
                  <a:fillRect b="-6557"/>
                </a:stretch>
              </a:blipFill>
            </p:spPr>
            <p:txBody>
              <a:bodyPr/>
              <a:lstStyle/>
              <a:p>
                <a:r>
                  <a:rPr lang="ko-KR" altLang="en-US">
                    <a:noFill/>
                  </a:rPr>
                  <a:t> </a:t>
                </a:r>
              </a:p>
            </p:txBody>
          </p:sp>
        </mc:Fallback>
      </mc:AlternateContent>
      <p:cxnSp>
        <p:nvCxnSpPr>
          <p:cNvPr id="29" name="Straight Connector 68">
            <a:extLst>
              <a:ext uri="{FF2B5EF4-FFF2-40B4-BE49-F238E27FC236}">
                <a16:creationId xmlns:a16="http://schemas.microsoft.com/office/drawing/2014/main" id="{E6C48DAA-B44E-5949-9A3C-68DAC57063AE}"/>
              </a:ext>
            </a:extLst>
          </p:cNvPr>
          <p:cNvCxnSpPr/>
          <p:nvPr/>
        </p:nvCxnSpPr>
        <p:spPr>
          <a:xfrm flipH="1">
            <a:off x="4084051" y="4750351"/>
            <a:ext cx="2135034" cy="17069"/>
          </a:xfrm>
          <a:prstGeom prst="line">
            <a:avLst/>
          </a:prstGeom>
          <a:ln w="127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50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tuyến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tính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(4/5)</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620320" cy="2601464"/>
              </a:xfrm>
            </p:spPr>
            <p:txBody>
              <a:bodyPr/>
              <a:lstStyle/>
              <a:p>
                <a:r>
                  <a:rPr lang="vi-VN" altLang="ko-KR" dirty="0"/>
                  <a:t>Tối ưu hóa hồi quy tuyến tính đơn giản</a:t>
                </a:r>
                <a:endParaRPr lang="en-US" altLang="ko-KR" dirty="0"/>
              </a:p>
              <a:p>
                <a:pPr lvl="1"/>
                <a:r>
                  <a:rPr lang="en-US" altLang="ko-KR" dirty="0" err="1"/>
                  <a:t>Chọn</a:t>
                </a:r>
                <a:r>
                  <a:rPr lang="en-US" altLang="ko-KR" dirty="0"/>
                  <a:t> </a:t>
                </a:r>
                <a14:m>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a:rPr lang="en-US" altLang="ko-KR">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0</m:t>
                        </m:r>
                      </m:sub>
                    </m:sSub>
                    <m:r>
                      <a:rPr lang="en-US" altLang="ko-KR" i="1">
                        <a:latin typeface="Cambria Math" panose="02040503050406030204" pitchFamily="18" charset="0"/>
                        <a:ea typeface="Cambria Math" panose="02040503050406030204" pitchFamily="18" charset="0"/>
                      </a:rPr>
                      <m:t>, </m:t>
                    </m:r>
                    <m:sSub>
                      <m:sSubPr>
                        <m:ctrlPr>
                          <a:rPr lang="en-US" altLang="ko-KR" i="1">
                            <a:latin typeface="Cambria Math" panose="02040503050406030204" pitchFamily="18" charset="0"/>
                            <a:ea typeface="Cambria Math" panose="02040503050406030204" pitchFamily="18" charset="0"/>
                          </a:rPr>
                        </m:ctrlPr>
                      </m:sSubPr>
                      <m:e>
                        <m:r>
                          <a:rPr lang="en-US" altLang="ko-KR">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1</m:t>
                        </m:r>
                      </m:sub>
                    </m:sSub>
                  </m:oMath>
                </a14:m>
                <a:r>
                  <a:rPr lang="en-US" altLang="ko-KR" dirty="0"/>
                  <a:t> </a:t>
                </a:r>
                <a:r>
                  <a:rPr lang="vi-VN" altLang="ko-KR" dirty="0"/>
                  <a:t>sao cho tổng số lỗi bình phương (SSE) được giảm thiểu</a:t>
                </a:r>
                <a:endParaRPr lang="en-US" altLang="ko-KR" dirty="0"/>
              </a:p>
              <a:p>
                <a:pPr lvl="1"/>
                <a:r>
                  <a:rPr lang="vi-VN" altLang="ko-KR" dirty="0"/>
                  <a:t>Hồi quy tuyến tính đơn giản là một vấn đề tối ưu hóa trong đó</a:t>
                </a:r>
                <a14:m>
                  <m:oMath xmlns:m="http://schemas.openxmlformats.org/officeDocument/2006/math">
                    <m:r>
                      <a:rPr lang="en-US" altLang="ko-KR" b="0" i="0" smtClean="0">
                        <a:latin typeface="Cambria Math" panose="02040503050406030204" pitchFamily="18" charset="0"/>
                        <a:ea typeface="Cambria Math" panose="02040503050406030204" pitchFamily="18" charset="0"/>
                      </a:rPr>
                      <m:t> </m:t>
                    </m:r>
                    <m:sSub>
                      <m:sSubPr>
                        <m:ctrlPr>
                          <a:rPr lang="en-US" altLang="ko-KR" i="1">
                            <a:latin typeface="Cambria Math" panose="02040503050406030204" pitchFamily="18" charset="0"/>
                            <a:ea typeface="Cambria Math" panose="02040503050406030204" pitchFamily="18" charset="0"/>
                          </a:rPr>
                        </m:ctrlPr>
                      </m:sSubPr>
                      <m:e>
                        <m:r>
                          <a:rPr lang="en-US" altLang="ko-KR">
                            <a:latin typeface="Cambria Math" panose="02040503050406030204" pitchFamily="18" charset="0"/>
                            <a:ea typeface="Cambria Math" panose="02040503050406030204" pitchFamily="18" charset="0"/>
                          </a:rPr>
                          <m:t>𝛽</m:t>
                        </m:r>
                      </m:e>
                      <m:sub>
                        <m:r>
                          <a:rPr lang="en-US" altLang="ko-KR">
                            <a:latin typeface="Cambria Math" panose="02040503050406030204" pitchFamily="18" charset="0"/>
                            <a:ea typeface="Cambria Math" panose="02040503050406030204" pitchFamily="18" charset="0"/>
                          </a:rPr>
                          <m:t>1</m:t>
                        </m:r>
                      </m:sub>
                    </m:sSub>
                    <m:r>
                      <a:rPr lang="en-US" altLang="ko-KR" i="1">
                        <a:latin typeface="Cambria Math" panose="02040503050406030204" pitchFamily="18" charset="0"/>
                        <a:ea typeface="Cambria Math" panose="02040503050406030204" pitchFamily="18" charset="0"/>
                      </a:rPr>
                      <m:t>, </m:t>
                    </m:r>
                    <m:sSub>
                      <m:sSubPr>
                        <m:ctrlPr>
                          <a:rPr lang="en-US" altLang="ko-KR" i="1">
                            <a:latin typeface="Cambria Math" panose="02040503050406030204" pitchFamily="18" charset="0"/>
                            <a:ea typeface="Cambria Math" panose="02040503050406030204" pitchFamily="18" charset="0"/>
                          </a:rPr>
                        </m:ctrlPr>
                      </m:sSubPr>
                      <m:e>
                        <m:r>
                          <a:rPr lang="en-US" altLang="ko-KR">
                            <a:latin typeface="Cambria Math" panose="02040503050406030204" pitchFamily="18" charset="0"/>
                            <a:ea typeface="Cambria Math" panose="02040503050406030204" pitchFamily="18" charset="0"/>
                          </a:rPr>
                          <m:t>𝛽</m:t>
                        </m:r>
                      </m:e>
                      <m:sub>
                        <m:r>
                          <a:rPr lang="en-US" altLang="ko-KR">
                            <a:latin typeface="Cambria Math" panose="02040503050406030204" pitchFamily="18" charset="0"/>
                            <a:ea typeface="Cambria Math" panose="02040503050406030204" pitchFamily="18" charset="0"/>
                          </a:rPr>
                          <m:t>2</m:t>
                        </m:r>
                      </m:sub>
                    </m:sSub>
                  </m:oMath>
                </a14:m>
                <a:r>
                  <a:rPr lang="en-US" altLang="ko-KR" dirty="0"/>
                  <a:t> </a:t>
                </a:r>
                <a:r>
                  <a:rPr lang="vi-VN" altLang="ko-KR" dirty="0"/>
                  <a:t>được chọn để giảm thiểu SSE</a:t>
                </a:r>
                <a:endParaRPr lang="en-US" altLang="ko-KR" dirty="0"/>
              </a:p>
              <a:p>
                <a:endParaRPr lang="en-US" altLang="ko-KR" dirty="0">
                  <a:latin typeface="Courier New" panose="02070309020205020404" pitchFamily="49" charset="0"/>
                </a:endParaRPr>
              </a:p>
              <a:p>
                <a:pPr marL="149342" lvl="1" indent="0">
                  <a:buNone/>
                </a:pPr>
                <a:r>
                  <a:rPr lang="en-US" altLang="ko-KR" dirty="0"/>
                  <a:t>	</a:t>
                </a:r>
                <a14:m>
                  <m:oMath xmlns:m="http://schemas.openxmlformats.org/officeDocument/2006/math">
                    <m:r>
                      <m:rPr>
                        <m:sty m:val="p"/>
                      </m:rPr>
                      <a:rPr lang="en-US" altLang="ko-KR">
                        <a:latin typeface="Cambria Math" panose="02040503050406030204" pitchFamily="18" charset="0"/>
                        <a:ea typeface="Cambria Math" panose="02040503050406030204" pitchFamily="18" charset="0"/>
                      </a:rPr>
                      <m:t>f</m:t>
                    </m:r>
                    <m:d>
                      <m:dPr>
                        <m:ctrlPr>
                          <a:rPr lang="en-US" altLang="ko-KR" i="1">
                            <a:latin typeface="Cambria Math" panose="02040503050406030204" pitchFamily="18" charset="0"/>
                            <a:ea typeface="Cambria Math" panose="02040503050406030204" pitchFamily="18" charset="0"/>
                          </a:rPr>
                        </m:ctrlPr>
                      </m:d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e>
                    </m:d>
                    <m:r>
                      <a:rPr lang="en-US" altLang="ko-KR">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0</m:t>
                        </m:r>
                      </m:sub>
                    </m:sSub>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𝛽</m:t>
                        </m:r>
                      </m:e>
                      <m:sub>
                        <m:r>
                          <a:rPr lang="en-US" altLang="ko-KR" i="1">
                            <a:latin typeface="Cambria Math" panose="02040503050406030204" pitchFamily="18" charset="0"/>
                            <a:ea typeface="Cambria Math" panose="02040503050406030204" pitchFamily="18" charset="0"/>
                          </a:rPr>
                          <m:t>1</m:t>
                        </m:r>
                      </m:sub>
                    </m:sSub>
                    <m:r>
                      <a:rPr lang="en-US" altLang="ko-KR" i="1">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oMath>
                </a14:m>
                <a:r>
                  <a:rPr lang="en-US" altLang="ko-KR" dirty="0"/>
                  <a:t>		</a:t>
                </a:r>
                <a:r>
                  <a:rPr lang="en-US" altLang="ko-KR" dirty="0" err="1"/>
                  <a:t>Giảm</a:t>
                </a:r>
                <a:r>
                  <a:rPr lang="en-US" altLang="ko-KR" dirty="0"/>
                  <a:t> </a:t>
                </a:r>
                <a:r>
                  <a:rPr lang="en-US" altLang="ko-KR" dirty="0" err="1"/>
                  <a:t>thiểu</a:t>
                </a:r>
                <a:r>
                  <a:rPr lang="en-US" altLang="ko-KR" dirty="0"/>
                  <a:t>   	</a:t>
                </a:r>
                <a14:m>
                  <m:oMath xmlns:m="http://schemas.openxmlformats.org/officeDocument/2006/math">
                    <m:r>
                      <m:rPr>
                        <m:sty m:val="p"/>
                      </m:rPr>
                      <a:rPr lang="en-US" altLang="ko-KR">
                        <a:latin typeface="Cambria Math" panose="02040503050406030204" pitchFamily="18" charset="0"/>
                        <a:ea typeface="Cambria Math" panose="02040503050406030204" pitchFamily="18" charset="0"/>
                      </a:rPr>
                      <m:t>SSE</m:t>
                    </m:r>
                    <m:d>
                      <m:dPr>
                        <m:ctrlPr>
                          <a:rPr lang="en-US" altLang="ko-KR" i="1">
                            <a:latin typeface="Cambria Math" panose="02040503050406030204" pitchFamily="18" charset="0"/>
                            <a:ea typeface="Cambria Math" panose="02040503050406030204" pitchFamily="18" charset="0"/>
                          </a:rPr>
                        </m:ctrlPr>
                      </m:dPr>
                      <m:e>
                        <m:r>
                          <m:rPr>
                            <m:sty m:val="p"/>
                          </m:rPr>
                          <a:rPr lang="en-US" altLang="ko-KR">
                            <a:latin typeface="Cambria Math" panose="02040503050406030204" pitchFamily="18" charset="0"/>
                            <a:ea typeface="Cambria Math" panose="02040503050406030204" pitchFamily="18" charset="0"/>
                          </a:rPr>
                          <m:t>f</m:t>
                        </m:r>
                      </m:e>
                    </m:d>
                    <m:r>
                      <a:rPr lang="en-US" altLang="ko-KR">
                        <a:latin typeface="Cambria Math" panose="02040503050406030204" pitchFamily="18" charset="0"/>
                        <a:ea typeface="Cambria Math" panose="02040503050406030204" pitchFamily="18" charset="0"/>
                      </a:rPr>
                      <m:t>= </m:t>
                    </m:r>
                    <m:nary>
                      <m:naryPr>
                        <m:chr m:val="∑"/>
                        <m:ctrlPr>
                          <a:rPr lang="en-US" altLang="ko-KR" i="1">
                            <a:latin typeface="Cambria Math" panose="02040503050406030204" pitchFamily="18" charset="0"/>
                            <a:ea typeface="Cambria Math" panose="02040503050406030204" pitchFamily="18" charset="0"/>
                          </a:rPr>
                        </m:ctrlPr>
                      </m:naryPr>
                      <m:sub>
                        <m:r>
                          <m:rPr>
                            <m:brk m:alnAt="23"/>
                          </m:rPr>
                          <a:rPr lang="en-US" altLang="ko-KR" i="1">
                            <a:latin typeface="Cambria Math" panose="02040503050406030204" pitchFamily="18" charset="0"/>
                            <a:ea typeface="Cambria Math" panose="02040503050406030204" pitchFamily="18" charset="0"/>
                          </a:rPr>
                          <m:t>𝑖</m:t>
                        </m:r>
                        <m:r>
                          <a:rPr lang="en-US" altLang="ko-KR" i="1">
                            <a:latin typeface="Cambria Math" panose="02040503050406030204" pitchFamily="18" charset="0"/>
                            <a:ea typeface="Cambria Math" panose="02040503050406030204" pitchFamily="18" charset="0"/>
                          </a:rPr>
                          <m:t>=1</m:t>
                        </m:r>
                      </m:sub>
                      <m:sup>
                        <m:r>
                          <a:rPr lang="en-US" altLang="ko-KR" i="1">
                            <a:latin typeface="Cambria Math" panose="02040503050406030204" pitchFamily="18" charset="0"/>
                            <a:ea typeface="Cambria Math" panose="02040503050406030204" pitchFamily="18" charset="0"/>
                          </a:rPr>
                          <m:t>𝑛</m:t>
                        </m:r>
                      </m:sup>
                      <m:e>
                        <m:sSup>
                          <m:sSupPr>
                            <m:ctrlPr>
                              <a:rPr lang="en-US" altLang="ko-KR" i="1">
                                <a:latin typeface="Cambria Math" panose="02040503050406030204" pitchFamily="18" charset="0"/>
                                <a:ea typeface="Cambria Math" panose="02040503050406030204" pitchFamily="18" charset="0"/>
                              </a:rPr>
                            </m:ctrlPr>
                          </m:sSupPr>
                          <m:e>
                            <m:d>
                              <m:dPr>
                                <m:ctrlPr>
                                  <a:rPr lang="en-US" altLang="ko-KR" i="1">
                                    <a:latin typeface="Cambria Math" panose="02040503050406030204" pitchFamily="18" charset="0"/>
                                    <a:ea typeface="Cambria Math" panose="02040503050406030204" pitchFamily="18" charset="0"/>
                                  </a:rPr>
                                </m:ctrlPr>
                              </m:d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𝑦</m:t>
                                    </m:r>
                                  </m:e>
                                  <m:sub>
                                    <m:r>
                                      <a:rPr lang="en-US" altLang="ko-KR" i="1">
                                        <a:latin typeface="Cambria Math" panose="02040503050406030204" pitchFamily="18" charset="0"/>
                                        <a:ea typeface="Cambria Math" panose="02040503050406030204" pitchFamily="18" charset="0"/>
                                      </a:rPr>
                                      <m:t>𝑖</m:t>
                                    </m:r>
                                  </m:sub>
                                </m:sSub>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f</m:t>
                                </m:r>
                                <m:d>
                                  <m:dPr>
                                    <m:ctrlPr>
                                      <a:rPr lang="en-US" altLang="ko-KR" i="1">
                                        <a:latin typeface="Cambria Math" panose="02040503050406030204" pitchFamily="18" charset="0"/>
                                        <a:ea typeface="Cambria Math" panose="02040503050406030204" pitchFamily="18" charset="0"/>
                                      </a:rPr>
                                    </m:ctrlPr>
                                  </m:d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𝑥</m:t>
                                        </m:r>
                                      </m:e>
                                      <m:sub>
                                        <m:r>
                                          <a:rPr lang="en-US" altLang="ko-KR" i="1">
                                            <a:latin typeface="Cambria Math" panose="02040503050406030204" pitchFamily="18" charset="0"/>
                                            <a:ea typeface="Cambria Math" panose="02040503050406030204" pitchFamily="18" charset="0"/>
                                          </a:rPr>
                                          <m:t>𝑖</m:t>
                                        </m:r>
                                      </m:sub>
                                    </m:sSub>
                                  </m:e>
                                </m:d>
                              </m:e>
                            </m:d>
                          </m:e>
                          <m:sup>
                            <m:r>
                              <a:rPr lang="en-US" altLang="ko-KR" i="1">
                                <a:latin typeface="Cambria Math" panose="02040503050406030204" pitchFamily="18" charset="0"/>
                                <a:ea typeface="Cambria Math" panose="02040503050406030204" pitchFamily="18" charset="0"/>
                              </a:rPr>
                              <m:t>2</m:t>
                            </m:r>
                          </m:sup>
                        </m:sSup>
                      </m:e>
                    </m:nary>
                  </m:oMath>
                </a14:m>
                <a:endParaRPr lang="en-US" altLang="ko-KR" dirty="0"/>
              </a:p>
              <a:p>
                <a:endParaRPr lang="en-US" altLang="ko-KR" dirty="0"/>
              </a:p>
            </p:txBody>
          </p:sp>
        </mc:Choice>
        <mc:Fallback xmlns="">
          <p:sp>
            <p:nvSpPr>
              <p:cNvPr id="9" name="텍스트 개체 틀 8">
                <a:extLst>
                  <a:ext uri="{FF2B5EF4-FFF2-40B4-BE49-F238E27FC236}">
                    <a16:creationId xmlns:a16="http://schemas.microsoft.com/office/drawing/2014/main" id="{010C68CC-7310-4008-B70F-D68E053345A2}"/>
                  </a:ext>
                </a:extLst>
              </p:cNvPr>
              <p:cNvSpPr>
                <a:spLocks noGrp="1" noRot="1" noChangeAspect="1" noMove="1" noResize="1" noEditPoints="1" noAdjustHandles="1" noChangeArrowheads="1" noChangeShapeType="1" noTextEdit="1"/>
              </p:cNvSpPr>
              <p:nvPr>
                <p:ph type="body" sz="quarter" idx="15"/>
              </p:nvPr>
            </p:nvSpPr>
            <p:spPr>
              <a:xfrm>
                <a:off x="535872" y="2226568"/>
                <a:ext cx="8620320" cy="2601464"/>
              </a:xfrm>
              <a:blipFill>
                <a:blip r:embed="rId3"/>
                <a:stretch>
                  <a:fillRect l="-71" t="-1874"/>
                </a:stretch>
              </a:blipFill>
            </p:spPr>
            <p:txBody>
              <a:bodyPr/>
              <a:lstStyle/>
              <a:p>
                <a:r>
                  <a:rPr lang="en-US">
                    <a:noFill/>
                  </a:rPr>
                  <a:t> </a:t>
                </a:r>
              </a:p>
            </p:txBody>
          </p:sp>
        </mc:Fallback>
      </mc:AlternateContent>
      <p:sp>
        <p:nvSpPr>
          <p:cNvPr id="10" name="Right Arrow 5">
            <a:extLst>
              <a:ext uri="{FF2B5EF4-FFF2-40B4-BE49-F238E27FC236}">
                <a16:creationId xmlns:a16="http://schemas.microsoft.com/office/drawing/2014/main" id="{C153802E-5B50-044B-B64C-66F88ABC43F6}"/>
              </a:ext>
            </a:extLst>
          </p:cNvPr>
          <p:cNvSpPr/>
          <p:nvPr/>
        </p:nvSpPr>
        <p:spPr>
          <a:xfrm>
            <a:off x="2825255" y="3456943"/>
            <a:ext cx="560417" cy="26193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Tree>
    <p:extLst>
      <p:ext uri="{BB962C8B-B14F-4D97-AF65-F5344CB8AC3E}">
        <p14:creationId xmlns:p14="http://schemas.microsoft.com/office/powerpoint/2010/main" val="1608893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tuyến</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tính</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(5/5)</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7"/>
            <a:ext cx="8796528" cy="4126935"/>
          </a:xfrm>
        </p:spPr>
        <p:txBody>
          <a:bodyPr/>
          <a:lstStyle/>
          <a:p>
            <a:r>
              <a:rPr lang="vi-VN" altLang="ko-KR" dirty="0"/>
              <a:t>Ánh xạ dữ liệu thành một đường thẳng</a:t>
            </a:r>
            <a:endParaRPr lang="en-US" altLang="ko-KR" dirty="0"/>
          </a:p>
          <a:p>
            <a:pPr lvl="1"/>
            <a:r>
              <a:rPr lang="vi-VN" altLang="ko-KR" dirty="0"/>
              <a:t>Có thể có nhiều đường thẳng mô tả dữ liệu</a:t>
            </a:r>
            <a:endParaRPr lang="en-US" altLang="ko-KR" dirty="0"/>
          </a:p>
          <a:p>
            <a:r>
              <a:rPr lang="vi-VN" altLang="ko-KR" dirty="0"/>
              <a:t>Cách chọn một đường thẳng mô tả đúng nhất nó:</a:t>
            </a:r>
          </a:p>
          <a:p>
            <a:r>
              <a:rPr lang="vi-VN" altLang="ko-KR" dirty="0"/>
              <a:t>Phương pháp bình phương nhỏ nhất - Tìm cách giảm thiểu lỗi</a:t>
            </a:r>
            <a:endParaRPr lang="en-US" altLang="ko-KR" dirty="0"/>
          </a:p>
          <a:p>
            <a:r>
              <a:rPr lang="en-US" altLang="ko-KR" dirty="0" err="1"/>
              <a:t>Ưu</a:t>
            </a:r>
            <a:r>
              <a:rPr lang="en-US" altLang="ko-KR" dirty="0"/>
              <a:t> </a:t>
            </a:r>
            <a:r>
              <a:rPr lang="en-US" altLang="ko-KR" dirty="0" err="1"/>
              <a:t>điểm</a:t>
            </a:r>
            <a:r>
              <a:rPr lang="en-US" altLang="ko-KR" dirty="0"/>
              <a:t>:</a:t>
            </a:r>
          </a:p>
          <a:p>
            <a:pPr lvl="1"/>
            <a:r>
              <a:rPr lang="en-US" altLang="ko-KR" dirty="0" err="1"/>
              <a:t>Nền</a:t>
            </a:r>
            <a:r>
              <a:rPr lang="en-US" altLang="ko-KR" dirty="0"/>
              <a:t> </a:t>
            </a:r>
            <a:r>
              <a:rPr lang="en-US" altLang="ko-KR" dirty="0" err="1"/>
              <a:t>tảng</a:t>
            </a:r>
            <a:r>
              <a:rPr lang="en-US" altLang="ko-KR" dirty="0"/>
              <a:t> </a:t>
            </a:r>
            <a:r>
              <a:rPr lang="en-US" altLang="ko-KR" dirty="0" err="1"/>
              <a:t>thống</a:t>
            </a:r>
            <a:r>
              <a:rPr lang="en-US" altLang="ko-KR" dirty="0"/>
              <a:t> </a:t>
            </a:r>
            <a:r>
              <a:rPr lang="en-US" altLang="ko-KR" dirty="0" err="1"/>
              <a:t>kê</a:t>
            </a:r>
            <a:r>
              <a:rPr lang="en-US" altLang="ko-KR" dirty="0"/>
              <a:t> </a:t>
            </a:r>
            <a:r>
              <a:rPr lang="en-US" altLang="ko-KR" dirty="0" err="1"/>
              <a:t>và</a:t>
            </a:r>
            <a:r>
              <a:rPr lang="en-US" altLang="ko-KR" dirty="0"/>
              <a:t> </a:t>
            </a:r>
            <a:r>
              <a:rPr lang="en-US" altLang="ko-KR" dirty="0" err="1"/>
              <a:t>toán</a:t>
            </a:r>
            <a:r>
              <a:rPr lang="en-US" altLang="ko-KR" dirty="0"/>
              <a:t> </a:t>
            </a:r>
            <a:r>
              <a:rPr lang="en-US" altLang="ko-KR" dirty="0" err="1"/>
              <a:t>học</a:t>
            </a:r>
            <a:r>
              <a:rPr lang="en-US" altLang="ko-KR" dirty="0"/>
              <a:t> </a:t>
            </a:r>
            <a:r>
              <a:rPr lang="en-US" altLang="ko-KR" dirty="0" err="1"/>
              <a:t>vững</a:t>
            </a:r>
            <a:r>
              <a:rPr lang="en-US" altLang="ko-KR" dirty="0"/>
              <a:t> </a:t>
            </a:r>
            <a:r>
              <a:rPr lang="en-US" altLang="ko-KR" dirty="0" err="1"/>
              <a:t>chắc</a:t>
            </a:r>
            <a:r>
              <a:rPr lang="en-US" altLang="ko-KR" dirty="0"/>
              <a:t>.</a:t>
            </a:r>
          </a:p>
          <a:p>
            <a:pPr lvl="1"/>
            <a:r>
              <a:rPr lang="en-US" altLang="ko-KR" dirty="0" err="1"/>
              <a:t>Nguồn</a:t>
            </a:r>
            <a:r>
              <a:rPr lang="en-US" altLang="ko-KR" dirty="0"/>
              <a:t> </a:t>
            </a:r>
            <a:r>
              <a:rPr lang="en-US" altLang="ko-KR" dirty="0" err="1"/>
              <a:t>hiểu</a:t>
            </a:r>
            <a:r>
              <a:rPr lang="en-US" altLang="ko-KR" dirty="0"/>
              <a:t> </a:t>
            </a:r>
            <a:r>
              <a:rPr lang="en-US" altLang="ko-KR" dirty="0" err="1"/>
              <a:t>biết</a:t>
            </a:r>
            <a:endParaRPr lang="en-US" altLang="ko-KR" dirty="0"/>
          </a:p>
          <a:p>
            <a:pPr lvl="1"/>
            <a:r>
              <a:rPr lang="en-US" altLang="ko-KR" dirty="0" err="1"/>
              <a:t>Đào</a:t>
            </a:r>
            <a:r>
              <a:rPr lang="en-US" altLang="ko-KR" dirty="0"/>
              <a:t> </a:t>
            </a:r>
            <a:r>
              <a:rPr lang="en-US" altLang="ko-KR" dirty="0" err="1"/>
              <a:t>tạo</a:t>
            </a:r>
            <a:r>
              <a:rPr lang="en-US" altLang="ko-KR" dirty="0"/>
              <a:t> </a:t>
            </a:r>
            <a:r>
              <a:rPr lang="en-US" altLang="ko-KR" dirty="0" err="1"/>
              <a:t>nhanh</a:t>
            </a:r>
            <a:endParaRPr lang="en-US" altLang="ko-KR" dirty="0"/>
          </a:p>
          <a:p>
            <a:r>
              <a:rPr lang="en-US" altLang="ko-KR" dirty="0" err="1"/>
              <a:t>Nhược</a:t>
            </a:r>
            <a:r>
              <a:rPr lang="en-US" altLang="ko-KR" dirty="0"/>
              <a:t> </a:t>
            </a:r>
            <a:r>
              <a:rPr lang="en-US" altLang="ko-KR" dirty="0" err="1"/>
              <a:t>điểm</a:t>
            </a:r>
            <a:r>
              <a:rPr lang="en-US" altLang="ko-KR" dirty="0"/>
              <a:t>:</a:t>
            </a:r>
          </a:p>
          <a:p>
            <a:pPr lvl="1"/>
            <a:r>
              <a:rPr lang="en-US" altLang="ko-KR" dirty="0" err="1"/>
              <a:t>Nhiều</a:t>
            </a:r>
            <a:r>
              <a:rPr lang="en-US" altLang="ko-KR" dirty="0"/>
              <a:t> </a:t>
            </a:r>
            <a:r>
              <a:rPr lang="en-US" altLang="ko-KR" dirty="0" err="1"/>
              <a:t>giả</a:t>
            </a:r>
            <a:r>
              <a:rPr lang="en-US" altLang="ko-KR" dirty="0"/>
              <a:t> </a:t>
            </a:r>
            <a:r>
              <a:rPr lang="en-US" altLang="ko-KR" dirty="0" err="1"/>
              <a:t>định</a:t>
            </a:r>
            <a:r>
              <a:rPr lang="en-US" altLang="ko-KR" dirty="0"/>
              <a:t>: </a:t>
            </a:r>
            <a:r>
              <a:rPr lang="en-US" altLang="ko-KR" dirty="0" err="1"/>
              <a:t>tuyến</a:t>
            </a:r>
            <a:r>
              <a:rPr lang="en-US" altLang="ko-KR" dirty="0"/>
              <a:t> </a:t>
            </a:r>
            <a:r>
              <a:rPr lang="en-US" altLang="ko-KR" dirty="0" err="1"/>
              <a:t>tính</a:t>
            </a:r>
            <a:r>
              <a:rPr lang="en-US" altLang="ko-KR" dirty="0"/>
              <a:t>, </a:t>
            </a:r>
            <a:r>
              <a:rPr lang="en-US" altLang="ko-KR" dirty="0" err="1"/>
              <a:t>tính</a:t>
            </a:r>
            <a:r>
              <a:rPr lang="en-US" altLang="ko-KR" dirty="0"/>
              <a:t> </a:t>
            </a:r>
            <a:r>
              <a:rPr lang="en-US" altLang="ko-KR" dirty="0" err="1"/>
              <a:t>quy</a:t>
            </a:r>
            <a:r>
              <a:rPr lang="en-US" altLang="ko-KR" dirty="0"/>
              <a:t> </a:t>
            </a:r>
            <a:r>
              <a:rPr lang="en-US" altLang="ko-KR" dirty="0" err="1"/>
              <a:t>tắc</a:t>
            </a:r>
            <a:r>
              <a:rPr lang="en-US" altLang="ko-KR" dirty="0"/>
              <a:t>, </a:t>
            </a:r>
            <a:r>
              <a:rPr lang="en-US" altLang="ko-KR" dirty="0" err="1"/>
              <a:t>tính</a:t>
            </a:r>
            <a:r>
              <a:rPr lang="en-US" altLang="ko-KR" dirty="0"/>
              <a:t> </a:t>
            </a:r>
            <a:r>
              <a:rPr lang="en-US" altLang="ko-KR" dirty="0" err="1"/>
              <a:t>độc</a:t>
            </a:r>
            <a:r>
              <a:rPr lang="en-US" altLang="ko-KR" dirty="0"/>
              <a:t> </a:t>
            </a:r>
            <a:r>
              <a:rPr lang="en-US" altLang="ko-KR" dirty="0" err="1"/>
              <a:t>lập</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biến</a:t>
            </a:r>
            <a:r>
              <a:rPr lang="en-US" altLang="ko-KR" dirty="0"/>
              <a:t> </a:t>
            </a:r>
            <a:r>
              <a:rPr lang="en-US" altLang="ko-KR" dirty="0" err="1"/>
              <a:t>giải</a:t>
            </a:r>
            <a:r>
              <a:rPr lang="en-US" altLang="ko-KR" dirty="0"/>
              <a:t> </a:t>
            </a:r>
            <a:r>
              <a:rPr lang="en-US" altLang="ko-KR" dirty="0" err="1"/>
              <a:t>thích</a:t>
            </a:r>
            <a:r>
              <a:rPr lang="en-US" altLang="ko-KR" dirty="0"/>
              <a:t>, v.v.</a:t>
            </a:r>
          </a:p>
          <a:p>
            <a:pPr lvl="1"/>
            <a:r>
              <a:rPr lang="en-US" altLang="ko-KR" dirty="0" err="1"/>
              <a:t>Nhạy</a:t>
            </a:r>
            <a:r>
              <a:rPr lang="en-US" altLang="ko-KR" dirty="0"/>
              <a:t> </a:t>
            </a:r>
            <a:r>
              <a:rPr lang="en-US" altLang="ko-KR" dirty="0" err="1"/>
              <a:t>cảm</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ngoại</a:t>
            </a:r>
            <a:r>
              <a:rPr lang="en-US" altLang="ko-KR" dirty="0"/>
              <a:t> </a:t>
            </a:r>
            <a:r>
              <a:rPr lang="en-US" altLang="ko-KR" dirty="0" err="1"/>
              <a:t>lệ</a:t>
            </a:r>
            <a:endParaRPr lang="en-US" altLang="ko-KR" dirty="0"/>
          </a:p>
          <a:p>
            <a:pPr lvl="1"/>
            <a:r>
              <a:rPr lang="en-US" altLang="ko-KR" dirty="0" err="1"/>
              <a:t>Dễ</a:t>
            </a:r>
            <a:r>
              <a:rPr lang="en-US" altLang="ko-KR" dirty="0"/>
              <a:t> </a:t>
            </a:r>
            <a:r>
              <a:rPr lang="en-US" altLang="ko-KR" dirty="0" err="1"/>
              <a:t>dàng</a:t>
            </a:r>
            <a:r>
              <a:rPr lang="en-US" altLang="ko-KR" dirty="0"/>
              <a:t> </a:t>
            </a:r>
            <a:r>
              <a:rPr lang="en-US" altLang="ko-KR" dirty="0" err="1"/>
              <a:t>với</a:t>
            </a:r>
            <a:r>
              <a:rPr lang="en-US" altLang="ko-KR" dirty="0"/>
              <a:t> </a:t>
            </a:r>
            <a:r>
              <a:rPr lang="en-US" altLang="ko-KR" dirty="0" err="1"/>
              <a:t>đa</a:t>
            </a:r>
            <a:r>
              <a:rPr lang="en-US" altLang="ko-KR" dirty="0"/>
              <a:t> </a:t>
            </a:r>
            <a:r>
              <a:rPr lang="en-US" altLang="ko-KR" dirty="0" err="1"/>
              <a:t>colinearity</a:t>
            </a:r>
            <a:endParaRPr lang="ko-KR" altLang="en-US" dirty="0"/>
          </a:p>
        </p:txBody>
      </p:sp>
    </p:spTree>
    <p:extLst>
      <p:ext uri="{BB962C8B-B14F-4D97-AF65-F5344CB8AC3E}">
        <p14:creationId xmlns:p14="http://schemas.microsoft.com/office/powerpoint/2010/main" val="224870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Động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lực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hồi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quy</a:t>
            </a:r>
            <a:r>
              <a:rPr lang="en-US" altLang="ko-KR" dirty="0">
                <a:latin typeface="iCiel Samsung Sharp Sans Bold" pitchFamily="2" charset="0"/>
                <a:ea typeface="iCiel Samsung Sharp Sans Bold" pitchFamily="2" charset="0"/>
                <a:cs typeface="iCiel Samsung Sharp Sans Bold" pitchFamily="2" charset="0"/>
              </a:rPr>
              <a:t> logistic</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586313"/>
          </a:xfrm>
        </p:spPr>
        <p:txBody>
          <a:bodyPr/>
          <a:lstStyle/>
          <a:p>
            <a:r>
              <a:rPr lang="en-US" altLang="ko-KR" dirty="0" err="1"/>
              <a:t>Cố</a:t>
            </a:r>
            <a:r>
              <a:rPr lang="en-US" altLang="ko-KR" dirty="0"/>
              <a:t> </a:t>
            </a:r>
            <a:r>
              <a:rPr lang="en-US" altLang="ko-KR" dirty="0" err="1"/>
              <a:t>gắng</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có</a:t>
            </a:r>
            <a:r>
              <a:rPr lang="en-US" altLang="ko-KR" dirty="0"/>
              <a:t>/</a:t>
            </a:r>
            <a:r>
              <a:rPr lang="en-US" altLang="ko-KR" dirty="0" err="1"/>
              <a:t>không</a:t>
            </a:r>
            <a:r>
              <a:rPr lang="en-US" altLang="ko-KR" dirty="0"/>
              <a:t> </a:t>
            </a:r>
            <a:r>
              <a:rPr lang="en-US" altLang="ko-KR" dirty="0" err="1"/>
              <a:t>thành</a:t>
            </a:r>
            <a:r>
              <a:rPr lang="en-US" altLang="ko-KR" dirty="0"/>
              <a:t> </a:t>
            </a:r>
            <a:r>
              <a:rPr lang="en-US" altLang="ko-KR" dirty="0" err="1"/>
              <a:t>tuyến</a:t>
            </a:r>
            <a:r>
              <a:rPr lang="en-US" altLang="ko-KR" dirty="0"/>
              <a:t> </a:t>
            </a:r>
            <a:r>
              <a:rPr lang="en-US" altLang="ko-KR" dirty="0" err="1"/>
              <a:t>tính</a:t>
            </a:r>
            <a:endParaRPr lang="en-US" altLang="ko-KR" dirty="0"/>
          </a:p>
        </p:txBody>
      </p:sp>
      <p:grpSp>
        <p:nvGrpSpPr>
          <p:cNvPr id="80" name="그룹 79">
            <a:extLst>
              <a:ext uri="{FF2B5EF4-FFF2-40B4-BE49-F238E27FC236}">
                <a16:creationId xmlns:a16="http://schemas.microsoft.com/office/drawing/2014/main" id="{128D17EA-1A52-48ED-83C6-0092E3F279BE}"/>
              </a:ext>
            </a:extLst>
          </p:cNvPr>
          <p:cNvGrpSpPr/>
          <p:nvPr/>
        </p:nvGrpSpPr>
        <p:grpSpPr>
          <a:xfrm>
            <a:off x="748652" y="3274932"/>
            <a:ext cx="8226612" cy="2879515"/>
            <a:chOff x="774052" y="3046332"/>
            <a:chExt cx="8226612" cy="2879515"/>
          </a:xfrm>
        </p:grpSpPr>
        <p:grpSp>
          <p:nvGrpSpPr>
            <p:cNvPr id="81" name="그룹 80">
              <a:extLst>
                <a:ext uri="{FF2B5EF4-FFF2-40B4-BE49-F238E27FC236}">
                  <a16:creationId xmlns:a16="http://schemas.microsoft.com/office/drawing/2014/main" id="{92597E43-DA63-4622-9336-4C7A6673F81E}"/>
                </a:ext>
              </a:extLst>
            </p:cNvPr>
            <p:cNvGrpSpPr/>
            <p:nvPr/>
          </p:nvGrpSpPr>
          <p:grpSpPr>
            <a:xfrm>
              <a:off x="774052" y="3046332"/>
              <a:ext cx="3461473" cy="2879515"/>
              <a:chOff x="1028052" y="3046332"/>
              <a:chExt cx="3461473" cy="2879515"/>
            </a:xfrm>
          </p:grpSpPr>
          <p:grpSp>
            <p:nvGrpSpPr>
              <p:cNvPr id="183" name="그룹 182">
                <a:extLst>
                  <a:ext uri="{FF2B5EF4-FFF2-40B4-BE49-F238E27FC236}">
                    <a16:creationId xmlns:a16="http://schemas.microsoft.com/office/drawing/2014/main" id="{EFE209B2-A39A-4CAC-BEC1-4DAB8B2133A8}"/>
                  </a:ext>
                </a:extLst>
              </p:cNvPr>
              <p:cNvGrpSpPr/>
              <p:nvPr/>
            </p:nvGrpSpPr>
            <p:grpSpPr>
              <a:xfrm>
                <a:off x="1679033" y="3834550"/>
                <a:ext cx="2692450" cy="1650397"/>
                <a:chOff x="1185322" y="7072767"/>
                <a:chExt cx="2692450" cy="1650397"/>
              </a:xfrm>
            </p:grpSpPr>
            <p:grpSp>
              <p:nvGrpSpPr>
                <p:cNvPr id="187" name="그룹 186">
                  <a:extLst>
                    <a:ext uri="{FF2B5EF4-FFF2-40B4-BE49-F238E27FC236}">
                      <a16:creationId xmlns:a16="http://schemas.microsoft.com/office/drawing/2014/main" id="{275000C0-6997-473C-909B-522D94ABFB8A}"/>
                    </a:ext>
                  </a:extLst>
                </p:cNvPr>
                <p:cNvGrpSpPr/>
                <p:nvPr/>
              </p:nvGrpSpPr>
              <p:grpSpPr>
                <a:xfrm>
                  <a:off x="2071097" y="7072767"/>
                  <a:ext cx="1806675" cy="391270"/>
                  <a:chOff x="2071097" y="7072767"/>
                  <a:chExt cx="1806675" cy="391270"/>
                </a:xfrm>
              </p:grpSpPr>
              <p:sp>
                <p:nvSpPr>
                  <p:cNvPr id="206" name="TextBox 205">
                    <a:extLst>
                      <a:ext uri="{FF2B5EF4-FFF2-40B4-BE49-F238E27FC236}">
                        <a16:creationId xmlns:a16="http://schemas.microsoft.com/office/drawing/2014/main" id="{7E520755-83BF-4A25-976B-87F67B6084F4}"/>
                      </a:ext>
                    </a:extLst>
                  </p:cNvPr>
                  <p:cNvSpPr txBox="1"/>
                  <p:nvPr/>
                </p:nvSpPr>
                <p:spPr>
                  <a:xfrm>
                    <a:off x="2519693"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7" name="TextBox 206">
                    <a:extLst>
                      <a:ext uri="{FF2B5EF4-FFF2-40B4-BE49-F238E27FC236}">
                        <a16:creationId xmlns:a16="http://schemas.microsoft.com/office/drawing/2014/main" id="{8FBFFCEB-2CFB-498B-9B57-78D365A9EBAE}"/>
                      </a:ext>
                    </a:extLst>
                  </p:cNvPr>
                  <p:cNvSpPr txBox="1"/>
                  <p:nvPr/>
                </p:nvSpPr>
                <p:spPr>
                  <a:xfrm>
                    <a:off x="2643518"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8" name="TextBox 207">
                    <a:extLst>
                      <a:ext uri="{FF2B5EF4-FFF2-40B4-BE49-F238E27FC236}">
                        <a16:creationId xmlns:a16="http://schemas.microsoft.com/office/drawing/2014/main" id="{0B53F8F6-B54E-4268-8109-6DDECEB3A124}"/>
                      </a:ext>
                    </a:extLst>
                  </p:cNvPr>
                  <p:cNvSpPr txBox="1"/>
                  <p:nvPr/>
                </p:nvSpPr>
                <p:spPr>
                  <a:xfrm>
                    <a:off x="2767343"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9" name="TextBox 208">
                    <a:extLst>
                      <a:ext uri="{FF2B5EF4-FFF2-40B4-BE49-F238E27FC236}">
                        <a16:creationId xmlns:a16="http://schemas.microsoft.com/office/drawing/2014/main" id="{E4372034-57CE-408E-B071-B175B22FC5BA}"/>
                      </a:ext>
                    </a:extLst>
                  </p:cNvPr>
                  <p:cNvSpPr txBox="1"/>
                  <p:nvPr/>
                </p:nvSpPr>
                <p:spPr>
                  <a:xfrm>
                    <a:off x="2891168"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0" name="TextBox 209">
                    <a:extLst>
                      <a:ext uri="{FF2B5EF4-FFF2-40B4-BE49-F238E27FC236}">
                        <a16:creationId xmlns:a16="http://schemas.microsoft.com/office/drawing/2014/main" id="{3529EA17-2376-44A6-9F3E-3F265D28FD98}"/>
                      </a:ext>
                    </a:extLst>
                  </p:cNvPr>
                  <p:cNvSpPr txBox="1"/>
                  <p:nvPr/>
                </p:nvSpPr>
                <p:spPr>
                  <a:xfrm>
                    <a:off x="3014993"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1" name="TextBox 210">
                    <a:extLst>
                      <a:ext uri="{FF2B5EF4-FFF2-40B4-BE49-F238E27FC236}">
                        <a16:creationId xmlns:a16="http://schemas.microsoft.com/office/drawing/2014/main" id="{9EE302F4-5BAF-4828-84AF-88A1149AA51F}"/>
                      </a:ext>
                    </a:extLst>
                  </p:cNvPr>
                  <p:cNvSpPr txBox="1"/>
                  <p:nvPr/>
                </p:nvSpPr>
                <p:spPr>
                  <a:xfrm>
                    <a:off x="3138818"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2" name="TextBox 211">
                    <a:extLst>
                      <a:ext uri="{FF2B5EF4-FFF2-40B4-BE49-F238E27FC236}">
                        <a16:creationId xmlns:a16="http://schemas.microsoft.com/office/drawing/2014/main" id="{C1026514-56D2-45FE-A314-07C7B790793A}"/>
                      </a:ext>
                    </a:extLst>
                  </p:cNvPr>
                  <p:cNvSpPr txBox="1"/>
                  <p:nvPr/>
                </p:nvSpPr>
                <p:spPr>
                  <a:xfrm>
                    <a:off x="3262643"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3" name="TextBox 212">
                    <a:extLst>
                      <a:ext uri="{FF2B5EF4-FFF2-40B4-BE49-F238E27FC236}">
                        <a16:creationId xmlns:a16="http://schemas.microsoft.com/office/drawing/2014/main" id="{0EE0894C-DBBE-4E98-99B3-65F563E48F60}"/>
                      </a:ext>
                    </a:extLst>
                  </p:cNvPr>
                  <p:cNvSpPr txBox="1"/>
                  <p:nvPr/>
                </p:nvSpPr>
                <p:spPr>
                  <a:xfrm>
                    <a:off x="3386468"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4" name="TextBox 213">
                    <a:extLst>
                      <a:ext uri="{FF2B5EF4-FFF2-40B4-BE49-F238E27FC236}">
                        <a16:creationId xmlns:a16="http://schemas.microsoft.com/office/drawing/2014/main" id="{6E759E06-C9C0-45BA-9924-EE55068C3273}"/>
                      </a:ext>
                    </a:extLst>
                  </p:cNvPr>
                  <p:cNvSpPr txBox="1"/>
                  <p:nvPr/>
                </p:nvSpPr>
                <p:spPr>
                  <a:xfrm>
                    <a:off x="3510293"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5" name="TextBox 214">
                    <a:extLst>
                      <a:ext uri="{FF2B5EF4-FFF2-40B4-BE49-F238E27FC236}">
                        <a16:creationId xmlns:a16="http://schemas.microsoft.com/office/drawing/2014/main" id="{F4E89DD4-5D27-45A2-AE1C-EA50E976392E}"/>
                      </a:ext>
                    </a:extLst>
                  </p:cNvPr>
                  <p:cNvSpPr txBox="1"/>
                  <p:nvPr/>
                </p:nvSpPr>
                <p:spPr>
                  <a:xfrm>
                    <a:off x="3577690"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6" name="TextBox 215">
                    <a:extLst>
                      <a:ext uri="{FF2B5EF4-FFF2-40B4-BE49-F238E27FC236}">
                        <a16:creationId xmlns:a16="http://schemas.microsoft.com/office/drawing/2014/main" id="{9E3509BC-84A0-4387-89A7-46C808F6A403}"/>
                      </a:ext>
                    </a:extLst>
                  </p:cNvPr>
                  <p:cNvSpPr txBox="1"/>
                  <p:nvPr/>
                </p:nvSpPr>
                <p:spPr>
                  <a:xfrm>
                    <a:off x="2287753"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7" name="TextBox 216">
                    <a:extLst>
                      <a:ext uri="{FF2B5EF4-FFF2-40B4-BE49-F238E27FC236}">
                        <a16:creationId xmlns:a16="http://schemas.microsoft.com/office/drawing/2014/main" id="{639D5443-64C2-40A3-B333-FF1D09CCD4F7}"/>
                      </a:ext>
                    </a:extLst>
                  </p:cNvPr>
                  <p:cNvSpPr txBox="1"/>
                  <p:nvPr/>
                </p:nvSpPr>
                <p:spPr>
                  <a:xfrm>
                    <a:off x="2710915"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8" name="TextBox 217">
                    <a:extLst>
                      <a:ext uri="{FF2B5EF4-FFF2-40B4-BE49-F238E27FC236}">
                        <a16:creationId xmlns:a16="http://schemas.microsoft.com/office/drawing/2014/main" id="{506D1F4F-0E9A-4879-82FB-F05FC7FB5287}"/>
                      </a:ext>
                    </a:extLst>
                  </p:cNvPr>
                  <p:cNvSpPr txBox="1"/>
                  <p:nvPr/>
                </p:nvSpPr>
                <p:spPr>
                  <a:xfrm>
                    <a:off x="2834740"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19" name="TextBox 218">
                    <a:extLst>
                      <a:ext uri="{FF2B5EF4-FFF2-40B4-BE49-F238E27FC236}">
                        <a16:creationId xmlns:a16="http://schemas.microsoft.com/office/drawing/2014/main" id="{E9E14CE4-3E5D-4E9B-B0D1-DA5CB666386F}"/>
                      </a:ext>
                    </a:extLst>
                  </p:cNvPr>
                  <p:cNvSpPr txBox="1"/>
                  <p:nvPr/>
                </p:nvSpPr>
                <p:spPr>
                  <a:xfrm>
                    <a:off x="2958565"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20" name="TextBox 219">
                    <a:extLst>
                      <a:ext uri="{FF2B5EF4-FFF2-40B4-BE49-F238E27FC236}">
                        <a16:creationId xmlns:a16="http://schemas.microsoft.com/office/drawing/2014/main" id="{0F0BDAAB-159A-44E9-8AF2-EE0F3AA9591F}"/>
                      </a:ext>
                    </a:extLst>
                  </p:cNvPr>
                  <p:cNvSpPr txBox="1"/>
                  <p:nvPr/>
                </p:nvSpPr>
                <p:spPr>
                  <a:xfrm>
                    <a:off x="3082390"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21" name="TextBox 220">
                    <a:extLst>
                      <a:ext uri="{FF2B5EF4-FFF2-40B4-BE49-F238E27FC236}">
                        <a16:creationId xmlns:a16="http://schemas.microsoft.com/office/drawing/2014/main" id="{7B989AA0-9ADF-4612-AE18-529A0E58E97A}"/>
                      </a:ext>
                    </a:extLst>
                  </p:cNvPr>
                  <p:cNvSpPr txBox="1"/>
                  <p:nvPr/>
                </p:nvSpPr>
                <p:spPr>
                  <a:xfrm>
                    <a:off x="3206215"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22" name="TextBox 221">
                    <a:extLst>
                      <a:ext uri="{FF2B5EF4-FFF2-40B4-BE49-F238E27FC236}">
                        <a16:creationId xmlns:a16="http://schemas.microsoft.com/office/drawing/2014/main" id="{186218D0-E911-4363-8115-6C528103E13D}"/>
                      </a:ext>
                    </a:extLst>
                  </p:cNvPr>
                  <p:cNvSpPr txBox="1"/>
                  <p:nvPr/>
                </p:nvSpPr>
                <p:spPr>
                  <a:xfrm>
                    <a:off x="3330040"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23" name="TextBox 222">
                    <a:extLst>
                      <a:ext uri="{FF2B5EF4-FFF2-40B4-BE49-F238E27FC236}">
                        <a16:creationId xmlns:a16="http://schemas.microsoft.com/office/drawing/2014/main" id="{62F64C11-2FE5-40A2-84D1-2B40FF7FC347}"/>
                      </a:ext>
                    </a:extLst>
                  </p:cNvPr>
                  <p:cNvSpPr txBox="1"/>
                  <p:nvPr/>
                </p:nvSpPr>
                <p:spPr>
                  <a:xfrm>
                    <a:off x="3453865" y="7094705"/>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24" name="TextBox 223">
                    <a:extLst>
                      <a:ext uri="{FF2B5EF4-FFF2-40B4-BE49-F238E27FC236}">
                        <a16:creationId xmlns:a16="http://schemas.microsoft.com/office/drawing/2014/main" id="{BB6CB7BB-1E23-43AB-9BF5-5B6732AC08E4}"/>
                      </a:ext>
                    </a:extLst>
                  </p:cNvPr>
                  <p:cNvSpPr txBox="1"/>
                  <p:nvPr/>
                </p:nvSpPr>
                <p:spPr>
                  <a:xfrm>
                    <a:off x="2071097" y="7072767"/>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grpSp>
            <p:grpSp>
              <p:nvGrpSpPr>
                <p:cNvPr id="188" name="그룹 187">
                  <a:extLst>
                    <a:ext uri="{FF2B5EF4-FFF2-40B4-BE49-F238E27FC236}">
                      <a16:creationId xmlns:a16="http://schemas.microsoft.com/office/drawing/2014/main" id="{60B4FD28-67B1-4C1B-A2A4-FF60B55303D4}"/>
                    </a:ext>
                  </a:extLst>
                </p:cNvPr>
                <p:cNvGrpSpPr/>
                <p:nvPr/>
              </p:nvGrpSpPr>
              <p:grpSpPr>
                <a:xfrm>
                  <a:off x="1185322" y="8291903"/>
                  <a:ext cx="1650739" cy="431261"/>
                  <a:chOff x="1185322" y="8291903"/>
                  <a:chExt cx="1650739" cy="431261"/>
                </a:xfrm>
              </p:grpSpPr>
              <p:sp>
                <p:nvSpPr>
                  <p:cNvPr id="189" name="TextBox 188">
                    <a:extLst>
                      <a:ext uri="{FF2B5EF4-FFF2-40B4-BE49-F238E27FC236}">
                        <a16:creationId xmlns:a16="http://schemas.microsoft.com/office/drawing/2014/main" id="{AA8C75EC-28D1-4F9E-95BC-800E3C90880C}"/>
                      </a:ext>
                    </a:extLst>
                  </p:cNvPr>
                  <p:cNvSpPr txBox="1"/>
                  <p:nvPr/>
                </p:nvSpPr>
                <p:spPr>
                  <a:xfrm>
                    <a:off x="1241750"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0" name="TextBox 189">
                    <a:extLst>
                      <a:ext uri="{FF2B5EF4-FFF2-40B4-BE49-F238E27FC236}">
                        <a16:creationId xmlns:a16="http://schemas.microsoft.com/office/drawing/2014/main" id="{D5F2E0E3-0B71-4362-9957-F46DD894C3F1}"/>
                      </a:ext>
                    </a:extLst>
                  </p:cNvPr>
                  <p:cNvSpPr txBox="1"/>
                  <p:nvPr/>
                </p:nvSpPr>
                <p:spPr>
                  <a:xfrm>
                    <a:off x="1365575"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1" name="TextBox 190">
                    <a:extLst>
                      <a:ext uri="{FF2B5EF4-FFF2-40B4-BE49-F238E27FC236}">
                        <a16:creationId xmlns:a16="http://schemas.microsoft.com/office/drawing/2014/main" id="{EBC31C7D-C7C3-4232-81C8-5734C1807296}"/>
                      </a:ext>
                    </a:extLst>
                  </p:cNvPr>
                  <p:cNvSpPr txBox="1"/>
                  <p:nvPr/>
                </p:nvSpPr>
                <p:spPr>
                  <a:xfrm>
                    <a:off x="1489400"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2" name="TextBox 191">
                    <a:extLst>
                      <a:ext uri="{FF2B5EF4-FFF2-40B4-BE49-F238E27FC236}">
                        <a16:creationId xmlns:a16="http://schemas.microsoft.com/office/drawing/2014/main" id="{A15E18C2-BE42-4648-AE5E-D9853359CB72}"/>
                      </a:ext>
                    </a:extLst>
                  </p:cNvPr>
                  <p:cNvSpPr txBox="1"/>
                  <p:nvPr/>
                </p:nvSpPr>
                <p:spPr>
                  <a:xfrm>
                    <a:off x="1613225"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3" name="TextBox 192">
                    <a:extLst>
                      <a:ext uri="{FF2B5EF4-FFF2-40B4-BE49-F238E27FC236}">
                        <a16:creationId xmlns:a16="http://schemas.microsoft.com/office/drawing/2014/main" id="{ECF0527C-2E7D-48D7-A770-5AD10FC0DCA3}"/>
                      </a:ext>
                    </a:extLst>
                  </p:cNvPr>
                  <p:cNvSpPr txBox="1"/>
                  <p:nvPr/>
                </p:nvSpPr>
                <p:spPr>
                  <a:xfrm>
                    <a:off x="1737050"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4" name="TextBox 193">
                    <a:extLst>
                      <a:ext uri="{FF2B5EF4-FFF2-40B4-BE49-F238E27FC236}">
                        <a16:creationId xmlns:a16="http://schemas.microsoft.com/office/drawing/2014/main" id="{39AD6C95-792D-46CD-8CFE-E6C9CD80F6D7}"/>
                      </a:ext>
                    </a:extLst>
                  </p:cNvPr>
                  <p:cNvSpPr txBox="1"/>
                  <p:nvPr/>
                </p:nvSpPr>
                <p:spPr>
                  <a:xfrm>
                    <a:off x="1860875"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5" name="TextBox 194">
                    <a:extLst>
                      <a:ext uri="{FF2B5EF4-FFF2-40B4-BE49-F238E27FC236}">
                        <a16:creationId xmlns:a16="http://schemas.microsoft.com/office/drawing/2014/main" id="{871133A1-963C-4AE1-B40B-8DDEB5017122}"/>
                      </a:ext>
                    </a:extLst>
                  </p:cNvPr>
                  <p:cNvSpPr txBox="1"/>
                  <p:nvPr/>
                </p:nvSpPr>
                <p:spPr>
                  <a:xfrm>
                    <a:off x="1984700"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6" name="TextBox 195">
                    <a:extLst>
                      <a:ext uri="{FF2B5EF4-FFF2-40B4-BE49-F238E27FC236}">
                        <a16:creationId xmlns:a16="http://schemas.microsoft.com/office/drawing/2014/main" id="{DDFB544F-D05C-4F61-ABBE-9F0FB119E096}"/>
                      </a:ext>
                    </a:extLst>
                  </p:cNvPr>
                  <p:cNvSpPr txBox="1"/>
                  <p:nvPr/>
                </p:nvSpPr>
                <p:spPr>
                  <a:xfrm>
                    <a:off x="2052097"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7" name="TextBox 196">
                    <a:extLst>
                      <a:ext uri="{FF2B5EF4-FFF2-40B4-BE49-F238E27FC236}">
                        <a16:creationId xmlns:a16="http://schemas.microsoft.com/office/drawing/2014/main" id="{AA6A55B8-7CD5-452F-9A2F-673DBF51A528}"/>
                      </a:ext>
                    </a:extLst>
                  </p:cNvPr>
                  <p:cNvSpPr txBox="1"/>
                  <p:nvPr/>
                </p:nvSpPr>
                <p:spPr>
                  <a:xfrm>
                    <a:off x="1185322"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8" name="TextBox 197">
                    <a:extLst>
                      <a:ext uri="{FF2B5EF4-FFF2-40B4-BE49-F238E27FC236}">
                        <a16:creationId xmlns:a16="http://schemas.microsoft.com/office/drawing/2014/main" id="{E6A6AA83-1D5E-4D81-85DB-695B5D6E37D0}"/>
                      </a:ext>
                    </a:extLst>
                  </p:cNvPr>
                  <p:cNvSpPr txBox="1"/>
                  <p:nvPr/>
                </p:nvSpPr>
                <p:spPr>
                  <a:xfrm>
                    <a:off x="1309147"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99" name="TextBox 198">
                    <a:extLst>
                      <a:ext uri="{FF2B5EF4-FFF2-40B4-BE49-F238E27FC236}">
                        <a16:creationId xmlns:a16="http://schemas.microsoft.com/office/drawing/2014/main" id="{59D2FE3C-3331-4277-B6BD-316243488D2D}"/>
                      </a:ext>
                    </a:extLst>
                  </p:cNvPr>
                  <p:cNvSpPr txBox="1"/>
                  <p:nvPr/>
                </p:nvSpPr>
                <p:spPr>
                  <a:xfrm>
                    <a:off x="1432972"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0" name="TextBox 199">
                    <a:extLst>
                      <a:ext uri="{FF2B5EF4-FFF2-40B4-BE49-F238E27FC236}">
                        <a16:creationId xmlns:a16="http://schemas.microsoft.com/office/drawing/2014/main" id="{ADFE57DD-F29E-45EB-8DE7-57B1D86E9A90}"/>
                      </a:ext>
                    </a:extLst>
                  </p:cNvPr>
                  <p:cNvSpPr txBox="1"/>
                  <p:nvPr/>
                </p:nvSpPr>
                <p:spPr>
                  <a:xfrm>
                    <a:off x="1556797"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1" name="TextBox 200">
                    <a:extLst>
                      <a:ext uri="{FF2B5EF4-FFF2-40B4-BE49-F238E27FC236}">
                        <a16:creationId xmlns:a16="http://schemas.microsoft.com/office/drawing/2014/main" id="{712E90BD-FCDD-452A-860B-5A318563E99F}"/>
                      </a:ext>
                    </a:extLst>
                  </p:cNvPr>
                  <p:cNvSpPr txBox="1"/>
                  <p:nvPr/>
                </p:nvSpPr>
                <p:spPr>
                  <a:xfrm>
                    <a:off x="1680622"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2" name="TextBox 201">
                    <a:extLst>
                      <a:ext uri="{FF2B5EF4-FFF2-40B4-BE49-F238E27FC236}">
                        <a16:creationId xmlns:a16="http://schemas.microsoft.com/office/drawing/2014/main" id="{8E92B000-1687-4731-87B3-BCF9F9A65362}"/>
                      </a:ext>
                    </a:extLst>
                  </p:cNvPr>
                  <p:cNvSpPr txBox="1"/>
                  <p:nvPr/>
                </p:nvSpPr>
                <p:spPr>
                  <a:xfrm>
                    <a:off x="1804447"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3" name="TextBox 202">
                    <a:extLst>
                      <a:ext uri="{FF2B5EF4-FFF2-40B4-BE49-F238E27FC236}">
                        <a16:creationId xmlns:a16="http://schemas.microsoft.com/office/drawing/2014/main" id="{A7ADA043-1C59-42C2-BB23-82A85C1A5CAE}"/>
                      </a:ext>
                    </a:extLst>
                  </p:cNvPr>
                  <p:cNvSpPr txBox="1"/>
                  <p:nvPr/>
                </p:nvSpPr>
                <p:spPr>
                  <a:xfrm>
                    <a:off x="1928272" y="8353832"/>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4" name="TextBox 203">
                    <a:extLst>
                      <a:ext uri="{FF2B5EF4-FFF2-40B4-BE49-F238E27FC236}">
                        <a16:creationId xmlns:a16="http://schemas.microsoft.com/office/drawing/2014/main" id="{3ABFDB0B-1CB8-44DB-A7EF-D53AAF92160E}"/>
                      </a:ext>
                    </a:extLst>
                  </p:cNvPr>
                  <p:cNvSpPr txBox="1"/>
                  <p:nvPr/>
                </p:nvSpPr>
                <p:spPr>
                  <a:xfrm>
                    <a:off x="2281168" y="8331894"/>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205" name="TextBox 204">
                    <a:extLst>
                      <a:ext uri="{FF2B5EF4-FFF2-40B4-BE49-F238E27FC236}">
                        <a16:creationId xmlns:a16="http://schemas.microsoft.com/office/drawing/2014/main" id="{3EED62BA-1BD2-41BB-838B-5384286E2AF0}"/>
                      </a:ext>
                    </a:extLst>
                  </p:cNvPr>
                  <p:cNvSpPr txBox="1"/>
                  <p:nvPr/>
                </p:nvSpPr>
                <p:spPr>
                  <a:xfrm>
                    <a:off x="2535979" y="8291903"/>
                    <a:ext cx="300082" cy="36933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grpSp>
          </p:grpSp>
          <p:cxnSp>
            <p:nvCxnSpPr>
              <p:cNvPr id="184" name="꺾인 연결선 228">
                <a:extLst>
                  <a:ext uri="{FF2B5EF4-FFF2-40B4-BE49-F238E27FC236}">
                    <a16:creationId xmlns:a16="http://schemas.microsoft.com/office/drawing/2014/main" id="{B78151CD-6AE3-4FEF-839C-9994B340DB9F}"/>
                  </a:ext>
                </a:extLst>
              </p:cNvPr>
              <p:cNvCxnSpPr/>
              <p:nvPr/>
            </p:nvCxnSpPr>
            <p:spPr>
              <a:xfrm>
                <a:off x="1560992" y="3046332"/>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821AAD3C-EADA-48DD-83BD-A77C7B9F4C46}"/>
                  </a:ext>
                </a:extLst>
              </p:cNvPr>
              <p:cNvSpPr/>
              <p:nvPr/>
            </p:nvSpPr>
            <p:spPr>
              <a:xfrm rot="16200000">
                <a:off x="237057" y="4117379"/>
                <a:ext cx="2105210" cy="523220"/>
              </a:xfrm>
              <a:prstGeom prst="rect">
                <a:avLst/>
              </a:prstGeom>
            </p:spPr>
            <p:txBody>
              <a:bodyPr wrap="square">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Khoản vay </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r>
                  <a:rPr lang="vi-VN" altLang="ko-KR" sz="1400" dirty="0">
                    <a:solidFill>
                      <a:srgbClr val="1F45BC"/>
                    </a:solidFill>
                    <a:latin typeface="SamsungOne-700" panose="020B0803030303020204" pitchFamily="34" charset="0"/>
                    <a:ea typeface="SamsungOne-700" panose="020B0803030303020204" pitchFamily="34" charset="0"/>
                  </a:rPr>
                  <a:t>được phê duyệt</a:t>
                </a:r>
                <a:endParaRPr lang="ko-KR" altLang="en-US" sz="2000" dirty="0">
                  <a:latin typeface="SamsungOneKorean 400" panose="020B0503030303020204" pitchFamily="50" charset="-127"/>
                  <a:ea typeface="SamsungOneKorean 400" panose="020B0503030303020204" pitchFamily="50" charset="-127"/>
                </a:endParaRPr>
              </a:p>
            </p:txBody>
          </p:sp>
          <p:sp>
            <p:nvSpPr>
              <p:cNvPr id="186" name="직사각형 185">
                <a:extLst>
                  <a:ext uri="{FF2B5EF4-FFF2-40B4-BE49-F238E27FC236}">
                    <a16:creationId xmlns:a16="http://schemas.microsoft.com/office/drawing/2014/main" id="{7C9C09BB-522F-483E-82BE-8125CE313F73}"/>
                  </a:ext>
                </a:extLst>
              </p:cNvPr>
              <p:cNvSpPr/>
              <p:nvPr/>
            </p:nvSpPr>
            <p:spPr>
              <a:xfrm>
                <a:off x="1972653" y="5618070"/>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Điểm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dụng</a:t>
                </a:r>
                <a:endParaRPr lang="en-US" altLang="ko-KR" sz="1400" dirty="0">
                  <a:solidFill>
                    <a:srgbClr val="1F45BC"/>
                  </a:solidFill>
                  <a:latin typeface="SamsungOne-700" panose="020B0803030303020204" pitchFamily="34" charset="0"/>
                  <a:ea typeface="SamsungOne-700" panose="020B0803030303020204" pitchFamily="34" charset="0"/>
                </a:endParaRPr>
              </a:p>
            </p:txBody>
          </p:sp>
        </p:grpSp>
        <p:grpSp>
          <p:nvGrpSpPr>
            <p:cNvPr id="82" name="그룹 81">
              <a:extLst>
                <a:ext uri="{FF2B5EF4-FFF2-40B4-BE49-F238E27FC236}">
                  <a16:creationId xmlns:a16="http://schemas.microsoft.com/office/drawing/2014/main" id="{C860F595-5B2A-4206-BB86-25A0669E4150}"/>
                </a:ext>
              </a:extLst>
            </p:cNvPr>
            <p:cNvGrpSpPr/>
            <p:nvPr/>
          </p:nvGrpSpPr>
          <p:grpSpPr>
            <a:xfrm>
              <a:off x="5571507" y="3046332"/>
              <a:ext cx="3429157" cy="2879515"/>
              <a:chOff x="5088907" y="3046332"/>
              <a:chExt cx="3429157" cy="2879515"/>
            </a:xfrm>
          </p:grpSpPr>
          <p:cxnSp>
            <p:nvCxnSpPr>
              <p:cNvPr id="157" name="꺾인 연결선 277">
                <a:extLst>
                  <a:ext uri="{FF2B5EF4-FFF2-40B4-BE49-F238E27FC236}">
                    <a16:creationId xmlns:a16="http://schemas.microsoft.com/office/drawing/2014/main" id="{AF215676-EADE-4E36-8758-01CBB94B9843}"/>
                  </a:ext>
                </a:extLst>
              </p:cNvPr>
              <p:cNvCxnSpPr/>
              <p:nvPr/>
            </p:nvCxnSpPr>
            <p:spPr>
              <a:xfrm>
                <a:off x="5589531" y="3046332"/>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id="{8255B9F6-2A04-423B-A0EE-378CA2ED9DFB}"/>
                  </a:ext>
                </a:extLst>
              </p:cNvPr>
              <p:cNvSpPr/>
              <p:nvPr/>
            </p:nvSpPr>
            <p:spPr>
              <a:xfrm rot="16200000">
                <a:off x="4297912" y="4119290"/>
                <a:ext cx="2105210" cy="523220"/>
              </a:xfrm>
              <a:prstGeom prst="rect">
                <a:avLst/>
              </a:prstGeom>
            </p:spPr>
            <p:txBody>
              <a:bodyPr wrap="square">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Khoản vay </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r>
                  <a:rPr lang="vi-VN" altLang="ko-KR" sz="1400" dirty="0">
                    <a:solidFill>
                      <a:srgbClr val="1F45BC"/>
                    </a:solidFill>
                    <a:latin typeface="SamsungOne-700" panose="020B0803030303020204" pitchFamily="34" charset="0"/>
                    <a:ea typeface="SamsungOne-700" panose="020B0803030303020204" pitchFamily="34" charset="0"/>
                  </a:rPr>
                  <a:t>được phê duyệt</a:t>
                </a:r>
                <a:endParaRPr lang="ko-KR" altLang="en-US" sz="2000" dirty="0">
                  <a:latin typeface="SamsungOneKorean 400" panose="020B0503030303020204" pitchFamily="50" charset="-127"/>
                  <a:ea typeface="SamsungOneKorean 400" panose="020B0503030303020204" pitchFamily="50" charset="-127"/>
                </a:endParaRPr>
              </a:p>
            </p:txBody>
          </p:sp>
          <p:sp>
            <p:nvSpPr>
              <p:cNvPr id="159" name="직사각형 158">
                <a:extLst>
                  <a:ext uri="{FF2B5EF4-FFF2-40B4-BE49-F238E27FC236}">
                    <a16:creationId xmlns:a16="http://schemas.microsoft.com/office/drawing/2014/main" id="{89B4FB89-FC29-4861-9374-1B20204CEB40}"/>
                  </a:ext>
                </a:extLst>
              </p:cNvPr>
              <p:cNvSpPr/>
              <p:nvPr/>
            </p:nvSpPr>
            <p:spPr>
              <a:xfrm>
                <a:off x="6001192" y="5618070"/>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Điểm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dụng</a:t>
                </a:r>
                <a:endParaRPr lang="en-US" altLang="ko-KR" sz="1400" dirty="0">
                  <a:solidFill>
                    <a:srgbClr val="1F45BC"/>
                  </a:solidFill>
                  <a:latin typeface="SamsungOne-700" panose="020B0803030303020204" pitchFamily="34" charset="0"/>
                  <a:ea typeface="SamsungOne-700" panose="020B0803030303020204" pitchFamily="34" charset="0"/>
                </a:endParaRPr>
              </a:p>
            </p:txBody>
          </p:sp>
          <p:grpSp>
            <p:nvGrpSpPr>
              <p:cNvPr id="160" name="Group 128">
                <a:extLst>
                  <a:ext uri="{FF2B5EF4-FFF2-40B4-BE49-F238E27FC236}">
                    <a16:creationId xmlns:a16="http://schemas.microsoft.com/office/drawing/2014/main" id="{2F12F39F-15D2-4981-873B-56F8EE589D76}"/>
                  </a:ext>
                </a:extLst>
              </p:cNvPr>
              <p:cNvGrpSpPr/>
              <p:nvPr/>
            </p:nvGrpSpPr>
            <p:grpSpPr>
              <a:xfrm>
                <a:off x="6109182" y="3733648"/>
                <a:ext cx="1684402" cy="1570539"/>
                <a:chOff x="8289435" y="3674237"/>
                <a:chExt cx="2073110" cy="1932972"/>
              </a:xfrm>
            </p:grpSpPr>
            <p:grpSp>
              <p:nvGrpSpPr>
                <p:cNvPr id="161" name="Group 116">
                  <a:extLst>
                    <a:ext uri="{FF2B5EF4-FFF2-40B4-BE49-F238E27FC236}">
                      <a16:creationId xmlns:a16="http://schemas.microsoft.com/office/drawing/2014/main" id="{81B0B374-DBA8-425E-ADA4-2ECDE1A5C42A}"/>
                    </a:ext>
                  </a:extLst>
                </p:cNvPr>
                <p:cNvGrpSpPr/>
                <p:nvPr/>
              </p:nvGrpSpPr>
              <p:grpSpPr>
                <a:xfrm rot="16200000">
                  <a:off x="8332050" y="3823663"/>
                  <a:ext cx="1740931" cy="1826162"/>
                  <a:chOff x="8332050" y="3823663"/>
                  <a:chExt cx="1740931" cy="1826162"/>
                </a:xfrm>
              </p:grpSpPr>
              <p:sp>
                <p:nvSpPr>
                  <p:cNvPr id="173" name="TextBox 172">
                    <a:extLst>
                      <a:ext uri="{FF2B5EF4-FFF2-40B4-BE49-F238E27FC236}">
                        <a16:creationId xmlns:a16="http://schemas.microsoft.com/office/drawing/2014/main" id="{EC0601C0-C150-48F7-9836-DB2464921204}"/>
                      </a:ext>
                    </a:extLst>
                  </p:cNvPr>
                  <p:cNvSpPr txBox="1"/>
                  <p:nvPr/>
                </p:nvSpPr>
                <p:spPr>
                  <a:xfrm>
                    <a:off x="8332050" y="38236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4" name="TextBox 173">
                    <a:extLst>
                      <a:ext uri="{FF2B5EF4-FFF2-40B4-BE49-F238E27FC236}">
                        <a16:creationId xmlns:a16="http://schemas.microsoft.com/office/drawing/2014/main" id="{398EDA77-DED4-41E9-A63D-9D5DC92A4185}"/>
                      </a:ext>
                    </a:extLst>
                  </p:cNvPr>
                  <p:cNvSpPr txBox="1"/>
                  <p:nvPr/>
                </p:nvSpPr>
                <p:spPr>
                  <a:xfrm>
                    <a:off x="8484449" y="39760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5" name="TextBox 174">
                    <a:extLst>
                      <a:ext uri="{FF2B5EF4-FFF2-40B4-BE49-F238E27FC236}">
                        <a16:creationId xmlns:a16="http://schemas.microsoft.com/office/drawing/2014/main" id="{C0F7B53B-0630-4CAC-BAEA-E807DBC22015}"/>
                      </a:ext>
                    </a:extLst>
                  </p:cNvPr>
                  <p:cNvSpPr txBox="1"/>
                  <p:nvPr/>
                </p:nvSpPr>
                <p:spPr>
                  <a:xfrm>
                    <a:off x="8636849" y="41284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6" name="TextBox 175">
                    <a:extLst>
                      <a:ext uri="{FF2B5EF4-FFF2-40B4-BE49-F238E27FC236}">
                        <a16:creationId xmlns:a16="http://schemas.microsoft.com/office/drawing/2014/main" id="{4B9E792B-406E-4876-8D0C-4ED92C2E125D}"/>
                      </a:ext>
                    </a:extLst>
                  </p:cNvPr>
                  <p:cNvSpPr txBox="1"/>
                  <p:nvPr/>
                </p:nvSpPr>
                <p:spPr>
                  <a:xfrm>
                    <a:off x="8789249" y="42808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7" name="TextBox 176">
                    <a:extLst>
                      <a:ext uri="{FF2B5EF4-FFF2-40B4-BE49-F238E27FC236}">
                        <a16:creationId xmlns:a16="http://schemas.microsoft.com/office/drawing/2014/main" id="{D0EA7B85-1AAC-46F8-AFA6-0062057FAE35}"/>
                      </a:ext>
                    </a:extLst>
                  </p:cNvPr>
                  <p:cNvSpPr txBox="1"/>
                  <p:nvPr/>
                </p:nvSpPr>
                <p:spPr>
                  <a:xfrm>
                    <a:off x="8941649" y="44332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8" name="TextBox 177">
                    <a:extLst>
                      <a:ext uri="{FF2B5EF4-FFF2-40B4-BE49-F238E27FC236}">
                        <a16:creationId xmlns:a16="http://schemas.microsoft.com/office/drawing/2014/main" id="{E697FBF6-2507-4A05-90F0-9DDF1F5928C6}"/>
                      </a:ext>
                    </a:extLst>
                  </p:cNvPr>
                  <p:cNvSpPr txBox="1"/>
                  <p:nvPr/>
                </p:nvSpPr>
                <p:spPr>
                  <a:xfrm>
                    <a:off x="9094049" y="45856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9" name="TextBox 178">
                    <a:extLst>
                      <a:ext uri="{FF2B5EF4-FFF2-40B4-BE49-F238E27FC236}">
                        <a16:creationId xmlns:a16="http://schemas.microsoft.com/office/drawing/2014/main" id="{A10CBFCF-0AF3-4032-8DC6-91F6F153FBED}"/>
                      </a:ext>
                    </a:extLst>
                  </p:cNvPr>
                  <p:cNvSpPr txBox="1"/>
                  <p:nvPr/>
                </p:nvSpPr>
                <p:spPr>
                  <a:xfrm>
                    <a:off x="9246449" y="47380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80" name="TextBox 179">
                    <a:extLst>
                      <a:ext uri="{FF2B5EF4-FFF2-40B4-BE49-F238E27FC236}">
                        <a16:creationId xmlns:a16="http://schemas.microsoft.com/office/drawing/2014/main" id="{B1646CA3-90D0-4210-8DB1-7E3FD68D199E}"/>
                      </a:ext>
                    </a:extLst>
                  </p:cNvPr>
                  <p:cNvSpPr txBox="1"/>
                  <p:nvPr/>
                </p:nvSpPr>
                <p:spPr>
                  <a:xfrm>
                    <a:off x="9398849" y="48904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81" name="TextBox 180">
                    <a:extLst>
                      <a:ext uri="{FF2B5EF4-FFF2-40B4-BE49-F238E27FC236}">
                        <a16:creationId xmlns:a16="http://schemas.microsoft.com/office/drawing/2014/main" id="{72F845E7-229D-4F05-B50A-6B9DAE360C2B}"/>
                      </a:ext>
                    </a:extLst>
                  </p:cNvPr>
                  <p:cNvSpPr txBox="1"/>
                  <p:nvPr/>
                </p:nvSpPr>
                <p:spPr>
                  <a:xfrm>
                    <a:off x="9551249" y="50428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82" name="TextBox 181">
                    <a:extLst>
                      <a:ext uri="{FF2B5EF4-FFF2-40B4-BE49-F238E27FC236}">
                        <a16:creationId xmlns:a16="http://schemas.microsoft.com/office/drawing/2014/main" id="{A69575C7-E4B4-49DC-9931-CB33553DADDC}"/>
                      </a:ext>
                    </a:extLst>
                  </p:cNvPr>
                  <p:cNvSpPr txBox="1"/>
                  <p:nvPr/>
                </p:nvSpPr>
                <p:spPr>
                  <a:xfrm>
                    <a:off x="9703649" y="51952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grpSp>
            <p:grpSp>
              <p:nvGrpSpPr>
                <p:cNvPr id="162" name="Group 117">
                  <a:extLst>
                    <a:ext uri="{FF2B5EF4-FFF2-40B4-BE49-F238E27FC236}">
                      <a16:creationId xmlns:a16="http://schemas.microsoft.com/office/drawing/2014/main" id="{95DF994B-9451-43E1-AD2E-37A73640F385}"/>
                    </a:ext>
                  </a:extLst>
                </p:cNvPr>
                <p:cNvGrpSpPr/>
                <p:nvPr/>
              </p:nvGrpSpPr>
              <p:grpSpPr>
                <a:xfrm rot="16200000">
                  <a:off x="8578998" y="3631622"/>
                  <a:ext cx="1740931" cy="1826162"/>
                  <a:chOff x="8332050" y="3823663"/>
                  <a:chExt cx="1740931" cy="1826162"/>
                </a:xfrm>
              </p:grpSpPr>
              <p:sp>
                <p:nvSpPr>
                  <p:cNvPr id="163" name="TextBox 162">
                    <a:extLst>
                      <a:ext uri="{FF2B5EF4-FFF2-40B4-BE49-F238E27FC236}">
                        <a16:creationId xmlns:a16="http://schemas.microsoft.com/office/drawing/2014/main" id="{10CA6A2D-C627-43AD-88EB-71C944E6709D}"/>
                      </a:ext>
                    </a:extLst>
                  </p:cNvPr>
                  <p:cNvSpPr txBox="1"/>
                  <p:nvPr/>
                </p:nvSpPr>
                <p:spPr>
                  <a:xfrm>
                    <a:off x="8332050" y="3823663"/>
                    <a:ext cx="369332" cy="454563"/>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4" name="TextBox 163">
                    <a:extLst>
                      <a:ext uri="{FF2B5EF4-FFF2-40B4-BE49-F238E27FC236}">
                        <a16:creationId xmlns:a16="http://schemas.microsoft.com/office/drawing/2014/main" id="{1A87E06F-FD68-4471-BC36-578FF449FBCD}"/>
                      </a:ext>
                    </a:extLst>
                  </p:cNvPr>
                  <p:cNvSpPr txBox="1"/>
                  <p:nvPr/>
                </p:nvSpPr>
                <p:spPr>
                  <a:xfrm>
                    <a:off x="8484449" y="39760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5" name="TextBox 164">
                    <a:extLst>
                      <a:ext uri="{FF2B5EF4-FFF2-40B4-BE49-F238E27FC236}">
                        <a16:creationId xmlns:a16="http://schemas.microsoft.com/office/drawing/2014/main" id="{2D8A8907-4B50-41AC-8B4D-903CFAFCAE61}"/>
                      </a:ext>
                    </a:extLst>
                  </p:cNvPr>
                  <p:cNvSpPr txBox="1"/>
                  <p:nvPr/>
                </p:nvSpPr>
                <p:spPr>
                  <a:xfrm>
                    <a:off x="8636849" y="41284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6" name="TextBox 165">
                    <a:extLst>
                      <a:ext uri="{FF2B5EF4-FFF2-40B4-BE49-F238E27FC236}">
                        <a16:creationId xmlns:a16="http://schemas.microsoft.com/office/drawing/2014/main" id="{76FF46A9-F074-4D6C-974B-2BE1E83E0486}"/>
                      </a:ext>
                    </a:extLst>
                  </p:cNvPr>
                  <p:cNvSpPr txBox="1"/>
                  <p:nvPr/>
                </p:nvSpPr>
                <p:spPr>
                  <a:xfrm>
                    <a:off x="8789249" y="42808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7" name="TextBox 166">
                    <a:extLst>
                      <a:ext uri="{FF2B5EF4-FFF2-40B4-BE49-F238E27FC236}">
                        <a16:creationId xmlns:a16="http://schemas.microsoft.com/office/drawing/2014/main" id="{3E26D3F6-AD85-4D89-9D65-FC8740EAA290}"/>
                      </a:ext>
                    </a:extLst>
                  </p:cNvPr>
                  <p:cNvSpPr txBox="1"/>
                  <p:nvPr/>
                </p:nvSpPr>
                <p:spPr>
                  <a:xfrm>
                    <a:off x="8941649" y="44332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8" name="TextBox 167">
                    <a:extLst>
                      <a:ext uri="{FF2B5EF4-FFF2-40B4-BE49-F238E27FC236}">
                        <a16:creationId xmlns:a16="http://schemas.microsoft.com/office/drawing/2014/main" id="{8ACB4734-DFE0-4E1B-98BD-4FE35B322134}"/>
                      </a:ext>
                    </a:extLst>
                  </p:cNvPr>
                  <p:cNvSpPr txBox="1"/>
                  <p:nvPr/>
                </p:nvSpPr>
                <p:spPr>
                  <a:xfrm>
                    <a:off x="9094049" y="45856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69" name="TextBox 168">
                    <a:extLst>
                      <a:ext uri="{FF2B5EF4-FFF2-40B4-BE49-F238E27FC236}">
                        <a16:creationId xmlns:a16="http://schemas.microsoft.com/office/drawing/2014/main" id="{D64C00B1-0D5C-44DD-A220-C918BD3D1209}"/>
                      </a:ext>
                    </a:extLst>
                  </p:cNvPr>
                  <p:cNvSpPr txBox="1"/>
                  <p:nvPr/>
                </p:nvSpPr>
                <p:spPr>
                  <a:xfrm>
                    <a:off x="9246449" y="47380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0" name="TextBox 169">
                    <a:extLst>
                      <a:ext uri="{FF2B5EF4-FFF2-40B4-BE49-F238E27FC236}">
                        <a16:creationId xmlns:a16="http://schemas.microsoft.com/office/drawing/2014/main" id="{7844A6A2-4CD4-45B6-9A40-91E8A8204839}"/>
                      </a:ext>
                    </a:extLst>
                  </p:cNvPr>
                  <p:cNvSpPr txBox="1"/>
                  <p:nvPr/>
                </p:nvSpPr>
                <p:spPr>
                  <a:xfrm>
                    <a:off x="9398849" y="48904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1" name="TextBox 170">
                    <a:extLst>
                      <a:ext uri="{FF2B5EF4-FFF2-40B4-BE49-F238E27FC236}">
                        <a16:creationId xmlns:a16="http://schemas.microsoft.com/office/drawing/2014/main" id="{94AFA4B7-00A2-4629-BDEB-6EBFE0C1145E}"/>
                      </a:ext>
                    </a:extLst>
                  </p:cNvPr>
                  <p:cNvSpPr txBox="1"/>
                  <p:nvPr/>
                </p:nvSpPr>
                <p:spPr>
                  <a:xfrm>
                    <a:off x="9551249" y="50428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sp>
                <p:nvSpPr>
                  <p:cNvPr id="172" name="TextBox 171">
                    <a:extLst>
                      <a:ext uri="{FF2B5EF4-FFF2-40B4-BE49-F238E27FC236}">
                        <a16:creationId xmlns:a16="http://schemas.microsoft.com/office/drawing/2014/main" id="{C13FB140-D957-4AD2-92D5-BB0438FCAE8D}"/>
                      </a:ext>
                    </a:extLst>
                  </p:cNvPr>
                  <p:cNvSpPr txBox="1"/>
                  <p:nvPr/>
                </p:nvSpPr>
                <p:spPr>
                  <a:xfrm>
                    <a:off x="9703649" y="5195263"/>
                    <a:ext cx="369332" cy="454562"/>
                  </a:xfrm>
                  <a:prstGeom prst="rect">
                    <a:avLst/>
                  </a:prstGeom>
                  <a:noFill/>
                </p:spPr>
                <p:txBody>
                  <a:bodyPr wrap="none" rtlCol="0">
                    <a:spAutoFit/>
                  </a:bodyPr>
                  <a:lstStyle/>
                  <a:p>
                    <a:r>
                      <a:rPr lang="en-US" dirty="0">
                        <a:solidFill>
                          <a:srgbClr val="1F45BC"/>
                        </a:solidFill>
                        <a:latin typeface="SamsungOne-400" panose="020B0503030303020204" pitchFamily="34" charset="0"/>
                        <a:ea typeface="SamsungOne-400" panose="020B0503030303020204" pitchFamily="34" charset="0"/>
                      </a:rPr>
                      <a:t>x</a:t>
                    </a:r>
                  </a:p>
                </p:txBody>
              </p:sp>
            </p:grpSp>
          </p:grpSp>
        </p:grpSp>
        <p:sp>
          <p:nvSpPr>
            <p:cNvPr id="156" name="Right Arrow 130">
              <a:extLst>
                <a:ext uri="{FF2B5EF4-FFF2-40B4-BE49-F238E27FC236}">
                  <a16:creationId xmlns:a16="http://schemas.microsoft.com/office/drawing/2014/main" id="{4128B82C-F152-4087-94CC-1904B26BF8C0}"/>
                </a:ext>
              </a:extLst>
            </p:cNvPr>
            <p:cNvSpPr/>
            <p:nvPr/>
          </p:nvSpPr>
          <p:spPr>
            <a:xfrm>
              <a:off x="4590759" y="4036243"/>
              <a:ext cx="856923" cy="802341"/>
            </a:xfrm>
            <a:prstGeom prst="rightArrow">
              <a:avLst>
                <a:gd name="adj1" fmla="val 50000"/>
                <a:gd name="adj2" fmla="val 51583"/>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grpSp>
    </p:spTree>
    <p:extLst>
      <p:ext uri="{BB962C8B-B14F-4D97-AF65-F5344CB8AC3E}">
        <p14:creationId xmlns:p14="http://schemas.microsoft.com/office/powerpoint/2010/main" val="2988236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(1/6)</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r>
              <a:rPr lang="en-US" altLang="ko-KR" dirty="0" err="1"/>
              <a:t>Tại</a:t>
            </a:r>
            <a:r>
              <a:rPr lang="en-US" altLang="ko-KR" dirty="0"/>
              <a:t> </a:t>
            </a:r>
            <a:r>
              <a:rPr lang="en-US" altLang="ko-KR" dirty="0" err="1"/>
              <a:t>sao</a:t>
            </a:r>
            <a:r>
              <a:rPr lang="en-US" altLang="ko-KR" dirty="0"/>
              <a:t> </a:t>
            </a:r>
            <a:r>
              <a:rPr lang="en-US" altLang="ko-KR" dirty="0" err="1"/>
              <a:t>hồi</a:t>
            </a:r>
            <a:r>
              <a:rPr lang="en-US" altLang="ko-KR" dirty="0"/>
              <a:t> </a:t>
            </a:r>
            <a:r>
              <a:rPr lang="en-US" altLang="ko-KR" dirty="0" err="1"/>
              <a:t>quy</a:t>
            </a:r>
            <a:r>
              <a:rPr lang="en-US" altLang="ko-KR" dirty="0"/>
              <a:t> logistic?</a:t>
            </a:r>
          </a:p>
          <a:p>
            <a:r>
              <a:rPr lang="en-US" altLang="ko-KR" dirty="0" err="1"/>
              <a:t>Hồi</a:t>
            </a:r>
            <a:r>
              <a:rPr lang="en-US" altLang="ko-KR" dirty="0"/>
              <a:t> </a:t>
            </a:r>
            <a:r>
              <a:rPr lang="en-US" altLang="ko-KR" dirty="0" err="1"/>
              <a:t>quy</a:t>
            </a:r>
            <a:r>
              <a:rPr lang="en-US" altLang="ko-KR" dirty="0"/>
              <a:t> </a:t>
            </a:r>
            <a:r>
              <a:rPr lang="en-US" altLang="ko-KR" dirty="0" err="1"/>
              <a:t>tuyến</a:t>
            </a:r>
            <a:r>
              <a:rPr lang="en-US" altLang="ko-KR" dirty="0"/>
              <a:t> </a:t>
            </a:r>
            <a:r>
              <a:rPr lang="en-US" altLang="ko-KR" dirty="0" err="1"/>
              <a:t>tính</a:t>
            </a:r>
            <a:r>
              <a:rPr lang="en-US" altLang="ko-KR" dirty="0"/>
              <a:t> so </a:t>
            </a:r>
            <a:r>
              <a:rPr lang="en-US" altLang="ko-KR" dirty="0" err="1"/>
              <a:t>với</a:t>
            </a:r>
            <a:r>
              <a:rPr lang="en-US" altLang="ko-KR" dirty="0"/>
              <a:t> </a:t>
            </a:r>
            <a:r>
              <a:rPr lang="en-US" altLang="ko-KR" dirty="0" err="1"/>
              <a:t>hồi</a:t>
            </a:r>
            <a:r>
              <a:rPr lang="en-US" altLang="ko-KR" dirty="0"/>
              <a:t> </a:t>
            </a:r>
            <a:r>
              <a:rPr lang="en-US" altLang="ko-KR" dirty="0" err="1"/>
              <a:t>quy</a:t>
            </a:r>
            <a:r>
              <a:rPr lang="en-US" altLang="ko-KR" dirty="0"/>
              <a:t> logistic</a:t>
            </a:r>
            <a:endParaRPr lang="ko-KR" altLang="en-US" dirty="0"/>
          </a:p>
        </p:txBody>
      </p:sp>
      <p:grpSp>
        <p:nvGrpSpPr>
          <p:cNvPr id="9" name="그룹 8">
            <a:extLst>
              <a:ext uri="{FF2B5EF4-FFF2-40B4-BE49-F238E27FC236}">
                <a16:creationId xmlns:a16="http://schemas.microsoft.com/office/drawing/2014/main" id="{5D81B9BA-C73A-45EF-93B6-E5880B498C41}"/>
              </a:ext>
            </a:extLst>
          </p:cNvPr>
          <p:cNvGrpSpPr/>
          <p:nvPr/>
        </p:nvGrpSpPr>
        <p:grpSpPr>
          <a:xfrm>
            <a:off x="954657" y="3026185"/>
            <a:ext cx="3579318" cy="2976409"/>
            <a:chOff x="630807" y="3026185"/>
            <a:chExt cx="3579318" cy="2976409"/>
          </a:xfrm>
        </p:grpSpPr>
        <p:cxnSp>
          <p:nvCxnSpPr>
            <p:cNvPr id="10" name="꺾인 연결선 40">
              <a:extLst>
                <a:ext uri="{FF2B5EF4-FFF2-40B4-BE49-F238E27FC236}">
                  <a16:creationId xmlns:a16="http://schemas.microsoft.com/office/drawing/2014/main" id="{41C0A310-4B16-4E18-A8CB-1A422BC912B0}"/>
                </a:ext>
              </a:extLst>
            </p:cNvPr>
            <p:cNvCxnSpPr/>
            <p:nvPr/>
          </p:nvCxnSpPr>
          <p:spPr>
            <a:xfrm>
              <a:off x="1281592" y="3300332"/>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E99E7768-636A-40C9-93A6-3B5FCE0F15F9}"/>
                </a:ext>
              </a:extLst>
            </p:cNvPr>
            <p:cNvSpPr/>
            <p:nvPr/>
          </p:nvSpPr>
          <p:spPr>
            <a:xfrm rot="16200000">
              <a:off x="81208" y="4503541"/>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Trục</a:t>
              </a:r>
              <a:r>
                <a:rPr lang="en-US" altLang="ko-KR" sz="1400" dirty="0">
                  <a:solidFill>
                    <a:srgbClr val="1F45BC"/>
                  </a:solidFill>
                  <a:latin typeface="SamsungOne-700" panose="020B0803030303020204" pitchFamily="34" charset="0"/>
                  <a:ea typeface="SamsungOne-700" panose="020B0803030303020204" pitchFamily="34" charset="0"/>
                </a:rPr>
                <a:t> y</a:t>
              </a:r>
              <a:endParaRPr lang="ko-KR" altLang="en-US" sz="2000" dirty="0">
                <a:latin typeface="SamsungOneKorean 400" panose="020B0503030303020204" pitchFamily="50" charset="-127"/>
                <a:ea typeface="SamsungOneKorean 400" panose="020B0503030303020204" pitchFamily="50" charset="-127"/>
              </a:endParaRPr>
            </a:p>
          </p:txBody>
        </p:sp>
        <p:sp>
          <p:nvSpPr>
            <p:cNvPr id="12" name="직사각형 11">
              <a:extLst>
                <a:ext uri="{FF2B5EF4-FFF2-40B4-BE49-F238E27FC236}">
                  <a16:creationId xmlns:a16="http://schemas.microsoft.com/office/drawing/2014/main" id="{0610C893-31D6-4869-BBF9-7E0919A45DBE}"/>
                </a:ext>
              </a:extLst>
            </p:cNvPr>
            <p:cNvSpPr/>
            <p:nvPr/>
          </p:nvSpPr>
          <p:spPr>
            <a:xfrm>
              <a:off x="1594320" y="3026185"/>
              <a:ext cx="2105210" cy="338554"/>
            </a:xfrm>
            <a:prstGeom prst="rect">
              <a:avLst/>
            </a:prstGeom>
          </p:spPr>
          <p:txBody>
            <a:bodyPr wrap="square">
              <a:spAutoFit/>
            </a:bodyPr>
            <a:lstStyle/>
            <a:p>
              <a:pPr algn="ctr"/>
              <a:r>
                <a:rPr lang="en-US" altLang="ko-KR" sz="1600" dirty="0" err="1">
                  <a:solidFill>
                    <a:srgbClr val="1F45BC"/>
                  </a:solidFill>
                  <a:latin typeface="SamsungOne-700" panose="020B0803030303020204" pitchFamily="34" charset="0"/>
                  <a:ea typeface="SamsungOne-700" panose="020B0803030303020204" pitchFamily="34" charset="0"/>
                </a:rPr>
                <a:t>Hồi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quy</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tuyến</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tính</a:t>
              </a:r>
              <a:endParaRPr lang="en-US" altLang="ko-KR" sz="1600" dirty="0">
                <a:solidFill>
                  <a:srgbClr val="1F45BC"/>
                </a:solidFill>
                <a:latin typeface="SamsungOne-700" panose="020B0803030303020204" pitchFamily="34" charset="0"/>
                <a:ea typeface="SamsungOne-700" panose="020B0803030303020204" pitchFamily="34" charset="0"/>
              </a:endParaRPr>
            </a:p>
          </p:txBody>
        </p:sp>
        <p:sp>
          <p:nvSpPr>
            <p:cNvPr id="13" name="직사각형 12">
              <a:extLst>
                <a:ext uri="{FF2B5EF4-FFF2-40B4-BE49-F238E27FC236}">
                  <a16:creationId xmlns:a16="http://schemas.microsoft.com/office/drawing/2014/main" id="{9BBB9424-406E-42F7-8E26-E14C2F6EEFFC}"/>
                </a:ext>
              </a:extLst>
            </p:cNvPr>
            <p:cNvSpPr/>
            <p:nvPr/>
          </p:nvSpPr>
          <p:spPr>
            <a:xfrm>
              <a:off x="630807" y="3806804"/>
              <a:ext cx="759817" cy="307777"/>
            </a:xfrm>
            <a:prstGeom prst="rect">
              <a:avLst/>
            </a:prstGeom>
          </p:spPr>
          <p:txBody>
            <a:bodyPr wrap="square">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Y=1</a:t>
              </a:r>
              <a:endParaRPr lang="ko-KR" altLang="en-US" sz="2000" dirty="0">
                <a:latin typeface="SamsungOneKorean 400" panose="020B0503030303020204" pitchFamily="50" charset="-127"/>
                <a:ea typeface="SamsungOneKorean 400" panose="020B0503030303020204" pitchFamily="50" charset="-127"/>
              </a:endParaRPr>
            </a:p>
          </p:txBody>
        </p:sp>
        <p:sp>
          <p:nvSpPr>
            <p:cNvPr id="14" name="직사각형 13">
              <a:extLst>
                <a:ext uri="{FF2B5EF4-FFF2-40B4-BE49-F238E27FC236}">
                  <a16:creationId xmlns:a16="http://schemas.microsoft.com/office/drawing/2014/main" id="{C0FA2CEF-AB2B-49DD-ABB5-5E84F04D0752}"/>
                </a:ext>
              </a:extLst>
            </p:cNvPr>
            <p:cNvSpPr/>
            <p:nvPr/>
          </p:nvSpPr>
          <p:spPr>
            <a:xfrm>
              <a:off x="633961" y="5548537"/>
              <a:ext cx="759817" cy="307777"/>
            </a:xfrm>
            <a:prstGeom prst="rect">
              <a:avLst/>
            </a:prstGeom>
          </p:spPr>
          <p:txBody>
            <a:bodyPr wrap="square">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Y=0</a:t>
              </a:r>
              <a:endParaRPr lang="ko-KR" altLang="en-US" sz="2000" dirty="0">
                <a:latin typeface="SamsungOneKorean 400" panose="020B0503030303020204" pitchFamily="50" charset="-127"/>
                <a:ea typeface="SamsungOneKorean 400" panose="020B0503030303020204" pitchFamily="50" charset="-127"/>
              </a:endParaRPr>
            </a:p>
          </p:txBody>
        </p:sp>
        <p:cxnSp>
          <p:nvCxnSpPr>
            <p:cNvPr id="15" name="직선 연결선 14">
              <a:extLst>
                <a:ext uri="{FF2B5EF4-FFF2-40B4-BE49-F238E27FC236}">
                  <a16:creationId xmlns:a16="http://schemas.microsoft.com/office/drawing/2014/main" id="{B1198E9F-317B-4123-9B53-304D02DC4E90}"/>
                </a:ext>
              </a:extLst>
            </p:cNvPr>
            <p:cNvCxnSpPr/>
            <p:nvPr/>
          </p:nvCxnSpPr>
          <p:spPr>
            <a:xfrm>
              <a:off x="1281592" y="3895704"/>
              <a:ext cx="2928533" cy="0"/>
            </a:xfrm>
            <a:prstGeom prst="line">
              <a:avLst/>
            </a:prstGeom>
            <a:ln w="28575">
              <a:solidFill>
                <a:srgbClr val="1F45BC"/>
              </a:solidFill>
              <a:prstDash val="sysDot"/>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2FD5B7CE-107F-407D-992E-B8DE99BC78DF}"/>
                </a:ext>
              </a:extLst>
            </p:cNvPr>
            <p:cNvCxnSpPr/>
            <p:nvPr/>
          </p:nvCxnSpPr>
          <p:spPr>
            <a:xfrm flipV="1">
              <a:off x="1701800" y="3604824"/>
              <a:ext cx="1892300" cy="2397770"/>
            </a:xfrm>
            <a:prstGeom prst="line">
              <a:avLst/>
            </a:prstGeom>
            <a:ln w="38100">
              <a:solidFill>
                <a:srgbClr val="66A1FE"/>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7AF38133-4B61-4A45-A955-D35B82A7F0C6}"/>
                </a:ext>
              </a:extLst>
            </p:cNvPr>
            <p:cNvGrpSpPr/>
            <p:nvPr/>
          </p:nvGrpSpPr>
          <p:grpSpPr>
            <a:xfrm>
              <a:off x="1390624" y="5691569"/>
              <a:ext cx="1037399" cy="107950"/>
              <a:chOff x="3035300" y="7734300"/>
              <a:chExt cx="1037399" cy="107950"/>
            </a:xfrm>
            <a:solidFill>
              <a:srgbClr val="60C4D2"/>
            </a:solidFill>
          </p:grpSpPr>
          <p:sp>
            <p:nvSpPr>
              <p:cNvPr id="25" name="타원 24">
                <a:extLst>
                  <a:ext uri="{FF2B5EF4-FFF2-40B4-BE49-F238E27FC236}">
                    <a16:creationId xmlns:a16="http://schemas.microsoft.com/office/drawing/2014/main" id="{4D30E308-FDB5-490D-9930-D4868B60EF93}"/>
                  </a:ext>
                </a:extLst>
              </p:cNvPr>
              <p:cNvSpPr/>
              <p:nvPr/>
            </p:nvSpPr>
            <p:spPr>
              <a:xfrm>
                <a:off x="3035300"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6" name="타원 25">
                <a:extLst>
                  <a:ext uri="{FF2B5EF4-FFF2-40B4-BE49-F238E27FC236}">
                    <a16:creationId xmlns:a16="http://schemas.microsoft.com/office/drawing/2014/main" id="{63EB0B4C-A85D-45E3-B865-03D65E961851}"/>
                  </a:ext>
                </a:extLst>
              </p:cNvPr>
              <p:cNvSpPr/>
              <p:nvPr/>
            </p:nvSpPr>
            <p:spPr>
              <a:xfrm>
                <a:off x="321926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7" name="타원 26">
                <a:extLst>
                  <a:ext uri="{FF2B5EF4-FFF2-40B4-BE49-F238E27FC236}">
                    <a16:creationId xmlns:a16="http://schemas.microsoft.com/office/drawing/2014/main" id="{2B7FAC3C-0F1D-4C41-9541-62950A067F05}"/>
                  </a:ext>
                </a:extLst>
              </p:cNvPr>
              <p:cNvSpPr/>
              <p:nvPr/>
            </p:nvSpPr>
            <p:spPr>
              <a:xfrm>
                <a:off x="340323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8" name="타원 27">
                <a:extLst>
                  <a:ext uri="{FF2B5EF4-FFF2-40B4-BE49-F238E27FC236}">
                    <a16:creationId xmlns:a16="http://schemas.microsoft.com/office/drawing/2014/main" id="{55ABAEBF-F6A6-49CF-89FC-010AFC74B0EC}"/>
                  </a:ext>
                </a:extLst>
              </p:cNvPr>
              <p:cNvSpPr/>
              <p:nvPr/>
            </p:nvSpPr>
            <p:spPr>
              <a:xfrm>
                <a:off x="3587207"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9" name="타원 28">
                <a:extLst>
                  <a:ext uri="{FF2B5EF4-FFF2-40B4-BE49-F238E27FC236}">
                    <a16:creationId xmlns:a16="http://schemas.microsoft.com/office/drawing/2014/main" id="{37714945-CA2C-4D96-8997-21823727E7BE}"/>
                  </a:ext>
                </a:extLst>
              </p:cNvPr>
              <p:cNvSpPr/>
              <p:nvPr/>
            </p:nvSpPr>
            <p:spPr>
              <a:xfrm>
                <a:off x="377597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0" name="타원 29">
                <a:extLst>
                  <a:ext uri="{FF2B5EF4-FFF2-40B4-BE49-F238E27FC236}">
                    <a16:creationId xmlns:a16="http://schemas.microsoft.com/office/drawing/2014/main" id="{E18E9D7D-5062-4AFA-9799-950CC6735D14}"/>
                  </a:ext>
                </a:extLst>
              </p:cNvPr>
              <p:cNvSpPr/>
              <p:nvPr/>
            </p:nvSpPr>
            <p:spPr>
              <a:xfrm>
                <a:off x="396474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18" name="그룹 17">
              <a:extLst>
                <a:ext uri="{FF2B5EF4-FFF2-40B4-BE49-F238E27FC236}">
                  <a16:creationId xmlns:a16="http://schemas.microsoft.com/office/drawing/2014/main" id="{F9C1A9E3-1944-4D85-BBBF-5815BFF7FFCE}"/>
                </a:ext>
              </a:extLst>
            </p:cNvPr>
            <p:cNvGrpSpPr/>
            <p:nvPr/>
          </p:nvGrpSpPr>
          <p:grpSpPr>
            <a:xfrm>
              <a:off x="2896562" y="3763261"/>
              <a:ext cx="1037399" cy="107950"/>
              <a:chOff x="3035300" y="7734300"/>
              <a:chExt cx="1037399" cy="107950"/>
            </a:xfrm>
            <a:solidFill>
              <a:srgbClr val="60C4D2"/>
            </a:solidFill>
          </p:grpSpPr>
          <p:sp>
            <p:nvSpPr>
              <p:cNvPr id="19" name="타원 18">
                <a:extLst>
                  <a:ext uri="{FF2B5EF4-FFF2-40B4-BE49-F238E27FC236}">
                    <a16:creationId xmlns:a16="http://schemas.microsoft.com/office/drawing/2014/main" id="{7FDEA49A-91B3-4316-8FF8-EC91B84841C2}"/>
                  </a:ext>
                </a:extLst>
              </p:cNvPr>
              <p:cNvSpPr/>
              <p:nvPr/>
            </p:nvSpPr>
            <p:spPr>
              <a:xfrm>
                <a:off x="3035300"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0" name="타원 19">
                <a:extLst>
                  <a:ext uri="{FF2B5EF4-FFF2-40B4-BE49-F238E27FC236}">
                    <a16:creationId xmlns:a16="http://schemas.microsoft.com/office/drawing/2014/main" id="{9A15A07C-5548-438E-B4C5-39BBAA6C54E0}"/>
                  </a:ext>
                </a:extLst>
              </p:cNvPr>
              <p:cNvSpPr/>
              <p:nvPr/>
            </p:nvSpPr>
            <p:spPr>
              <a:xfrm>
                <a:off x="321926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1" name="타원 20">
                <a:extLst>
                  <a:ext uri="{FF2B5EF4-FFF2-40B4-BE49-F238E27FC236}">
                    <a16:creationId xmlns:a16="http://schemas.microsoft.com/office/drawing/2014/main" id="{3AC12D8C-B554-4F78-B593-C6F608369FD0}"/>
                  </a:ext>
                </a:extLst>
              </p:cNvPr>
              <p:cNvSpPr/>
              <p:nvPr/>
            </p:nvSpPr>
            <p:spPr>
              <a:xfrm>
                <a:off x="340323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2" name="타원 21">
                <a:extLst>
                  <a:ext uri="{FF2B5EF4-FFF2-40B4-BE49-F238E27FC236}">
                    <a16:creationId xmlns:a16="http://schemas.microsoft.com/office/drawing/2014/main" id="{39F7281C-DD4D-42DD-8ABE-1DCACBDB6811}"/>
                  </a:ext>
                </a:extLst>
              </p:cNvPr>
              <p:cNvSpPr/>
              <p:nvPr/>
            </p:nvSpPr>
            <p:spPr>
              <a:xfrm>
                <a:off x="3587207"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3" name="타원 22">
                <a:extLst>
                  <a:ext uri="{FF2B5EF4-FFF2-40B4-BE49-F238E27FC236}">
                    <a16:creationId xmlns:a16="http://schemas.microsoft.com/office/drawing/2014/main" id="{8FC575A9-628C-4B05-9B77-90EEC6A6E0A0}"/>
                  </a:ext>
                </a:extLst>
              </p:cNvPr>
              <p:cNvSpPr/>
              <p:nvPr/>
            </p:nvSpPr>
            <p:spPr>
              <a:xfrm>
                <a:off x="377597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4" name="타원 23">
                <a:extLst>
                  <a:ext uri="{FF2B5EF4-FFF2-40B4-BE49-F238E27FC236}">
                    <a16:creationId xmlns:a16="http://schemas.microsoft.com/office/drawing/2014/main" id="{38C3D9FF-D6D7-4B37-A49B-30C8C34868B3}"/>
                  </a:ext>
                </a:extLst>
              </p:cNvPr>
              <p:cNvSpPr/>
              <p:nvPr/>
            </p:nvSpPr>
            <p:spPr>
              <a:xfrm>
                <a:off x="396474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cxnSp>
        <p:nvCxnSpPr>
          <p:cNvPr id="32" name="꺾인 연결선 13">
            <a:extLst>
              <a:ext uri="{FF2B5EF4-FFF2-40B4-BE49-F238E27FC236}">
                <a16:creationId xmlns:a16="http://schemas.microsoft.com/office/drawing/2014/main" id="{A34FB2E1-BC4F-4C44-9387-0FD08A89653D}"/>
              </a:ext>
            </a:extLst>
          </p:cNvPr>
          <p:cNvCxnSpPr/>
          <p:nvPr/>
        </p:nvCxnSpPr>
        <p:spPr>
          <a:xfrm>
            <a:off x="5837181" y="3300332"/>
            <a:ext cx="2928533" cy="2550342"/>
          </a:xfrm>
          <a:prstGeom prst="bentConnector3">
            <a:avLst>
              <a:gd name="adj1" fmla="val -46"/>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2ED5DA81-65D5-4F4D-9F87-01095A45BB17}"/>
              </a:ext>
            </a:extLst>
          </p:cNvPr>
          <p:cNvSpPr/>
          <p:nvPr/>
        </p:nvSpPr>
        <p:spPr>
          <a:xfrm rot="16200000">
            <a:off x="4636797" y="4503541"/>
            <a:ext cx="2105210" cy="307777"/>
          </a:xfrm>
          <a:prstGeom prst="rect">
            <a:avLst/>
          </a:prstGeom>
        </p:spPr>
        <p:txBody>
          <a:bodyPr wrap="squar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Trục</a:t>
            </a:r>
            <a:r>
              <a:rPr lang="en-US" altLang="ko-KR" sz="1400" dirty="0">
                <a:solidFill>
                  <a:srgbClr val="1F45BC"/>
                </a:solidFill>
                <a:latin typeface="SamsungOne-700" panose="020B0803030303020204" pitchFamily="34" charset="0"/>
                <a:ea typeface="SamsungOne-700" panose="020B0803030303020204" pitchFamily="34" charset="0"/>
              </a:rPr>
              <a:t> y</a:t>
            </a:r>
            <a:endParaRPr lang="ko-KR" altLang="en-US" sz="2000" dirty="0">
              <a:latin typeface="SamsungOneKorean 400" panose="020B0503030303020204" pitchFamily="50" charset="-127"/>
              <a:ea typeface="SamsungOneKorean 400" panose="020B0503030303020204" pitchFamily="50" charset="-127"/>
            </a:endParaRPr>
          </a:p>
        </p:txBody>
      </p:sp>
      <p:sp>
        <p:nvSpPr>
          <p:cNvPr id="34" name="직사각형 33">
            <a:extLst>
              <a:ext uri="{FF2B5EF4-FFF2-40B4-BE49-F238E27FC236}">
                <a16:creationId xmlns:a16="http://schemas.microsoft.com/office/drawing/2014/main" id="{B043D52E-1692-4204-8A58-6DDB16C21BB0}"/>
              </a:ext>
            </a:extLst>
          </p:cNvPr>
          <p:cNvSpPr/>
          <p:nvPr/>
        </p:nvSpPr>
        <p:spPr>
          <a:xfrm>
            <a:off x="6134073" y="3026185"/>
            <a:ext cx="2105210" cy="338554"/>
          </a:xfrm>
          <a:prstGeom prst="rect">
            <a:avLst/>
          </a:prstGeom>
        </p:spPr>
        <p:txBody>
          <a:bodyPr wrap="square">
            <a:spAutoFit/>
          </a:bodyPr>
          <a:lstStyle/>
          <a:p>
            <a:pPr algn="ctr"/>
            <a:r>
              <a:rPr lang="en-US" altLang="ko-KR" sz="1600" dirty="0" err="1">
                <a:solidFill>
                  <a:srgbClr val="1F45BC"/>
                </a:solidFill>
                <a:latin typeface="SamsungOne-700" panose="020B0803030303020204" pitchFamily="34" charset="0"/>
                <a:ea typeface="SamsungOne-700" panose="020B0803030303020204" pitchFamily="34" charset="0"/>
              </a:rPr>
              <a:t>Hồi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quy</a:t>
            </a:r>
            <a:r>
              <a:rPr lang="en-US" altLang="ko-KR" sz="1600" dirty="0">
                <a:solidFill>
                  <a:srgbClr val="1F45BC"/>
                </a:solidFill>
                <a:latin typeface="SamsungOne-700" panose="020B0803030303020204" pitchFamily="34" charset="0"/>
                <a:ea typeface="SamsungOne-700" panose="020B0803030303020204" pitchFamily="34" charset="0"/>
              </a:rPr>
              <a:t> logistic</a:t>
            </a:r>
          </a:p>
        </p:txBody>
      </p:sp>
      <p:sp>
        <p:nvSpPr>
          <p:cNvPr id="35" name="직사각형 34">
            <a:extLst>
              <a:ext uri="{FF2B5EF4-FFF2-40B4-BE49-F238E27FC236}">
                <a16:creationId xmlns:a16="http://schemas.microsoft.com/office/drawing/2014/main" id="{D0091E9F-5DEF-44DE-974A-C34320BF54E0}"/>
              </a:ext>
            </a:extLst>
          </p:cNvPr>
          <p:cNvSpPr/>
          <p:nvPr/>
        </p:nvSpPr>
        <p:spPr>
          <a:xfrm>
            <a:off x="5195652" y="3806804"/>
            <a:ext cx="759817" cy="307777"/>
          </a:xfrm>
          <a:prstGeom prst="rect">
            <a:avLst/>
          </a:prstGeom>
        </p:spPr>
        <p:txBody>
          <a:bodyPr wrap="square">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Y=1</a:t>
            </a:r>
            <a:endParaRPr lang="ko-KR" altLang="en-US" sz="2000" dirty="0">
              <a:latin typeface="SamsungOneKorean 400" panose="020B0503030303020204" pitchFamily="50" charset="-127"/>
              <a:ea typeface="SamsungOneKorean 400" panose="020B0503030303020204" pitchFamily="50" charset="-127"/>
            </a:endParaRPr>
          </a:p>
        </p:txBody>
      </p:sp>
      <p:sp>
        <p:nvSpPr>
          <p:cNvPr id="36" name="직사각형 35">
            <a:extLst>
              <a:ext uri="{FF2B5EF4-FFF2-40B4-BE49-F238E27FC236}">
                <a16:creationId xmlns:a16="http://schemas.microsoft.com/office/drawing/2014/main" id="{57920691-9507-4A3B-8F74-1525F24DB55E}"/>
              </a:ext>
            </a:extLst>
          </p:cNvPr>
          <p:cNvSpPr/>
          <p:nvPr/>
        </p:nvSpPr>
        <p:spPr>
          <a:xfrm>
            <a:off x="5211796" y="5548537"/>
            <a:ext cx="759817" cy="307777"/>
          </a:xfrm>
          <a:prstGeom prst="rect">
            <a:avLst/>
          </a:prstGeom>
        </p:spPr>
        <p:txBody>
          <a:bodyPr wrap="square">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Y=0</a:t>
            </a:r>
            <a:endParaRPr lang="ko-KR" altLang="en-US" sz="2000" dirty="0">
              <a:latin typeface="SamsungOneKorean 400" panose="020B0503030303020204" pitchFamily="50" charset="-127"/>
              <a:ea typeface="SamsungOneKorean 400" panose="020B0503030303020204" pitchFamily="50" charset="-127"/>
            </a:endParaRPr>
          </a:p>
        </p:txBody>
      </p:sp>
      <p:cxnSp>
        <p:nvCxnSpPr>
          <p:cNvPr id="37" name="직선 연결선 36">
            <a:extLst>
              <a:ext uri="{FF2B5EF4-FFF2-40B4-BE49-F238E27FC236}">
                <a16:creationId xmlns:a16="http://schemas.microsoft.com/office/drawing/2014/main" id="{408B7ADA-DA6D-4A19-9C4B-CB373E98A67F}"/>
              </a:ext>
            </a:extLst>
          </p:cNvPr>
          <p:cNvCxnSpPr/>
          <p:nvPr/>
        </p:nvCxnSpPr>
        <p:spPr>
          <a:xfrm>
            <a:off x="5837181" y="3895704"/>
            <a:ext cx="2928533" cy="0"/>
          </a:xfrm>
          <a:prstGeom prst="line">
            <a:avLst/>
          </a:prstGeom>
          <a:ln w="28575">
            <a:solidFill>
              <a:srgbClr val="1F45BC"/>
            </a:solidFill>
            <a:prstDash val="sysDot"/>
          </a:ln>
        </p:spPr>
        <p:style>
          <a:lnRef idx="1">
            <a:schemeClr val="accent1"/>
          </a:lnRef>
          <a:fillRef idx="0">
            <a:schemeClr val="accent1"/>
          </a:fillRef>
          <a:effectRef idx="0">
            <a:schemeClr val="accent1"/>
          </a:effectRef>
          <a:fontRef idx="minor">
            <a:schemeClr val="tx1"/>
          </a:fontRef>
        </p:style>
      </p:cxnSp>
      <p:grpSp>
        <p:nvGrpSpPr>
          <p:cNvPr id="39" name="그룹 38">
            <a:extLst>
              <a:ext uri="{FF2B5EF4-FFF2-40B4-BE49-F238E27FC236}">
                <a16:creationId xmlns:a16="http://schemas.microsoft.com/office/drawing/2014/main" id="{14A01353-E657-4C19-B3B9-54532C8BB1E7}"/>
              </a:ext>
            </a:extLst>
          </p:cNvPr>
          <p:cNvGrpSpPr/>
          <p:nvPr/>
        </p:nvGrpSpPr>
        <p:grpSpPr>
          <a:xfrm>
            <a:off x="5923113" y="5691569"/>
            <a:ext cx="1037399" cy="107950"/>
            <a:chOff x="3035300" y="7734300"/>
            <a:chExt cx="1037399" cy="107950"/>
          </a:xfrm>
          <a:solidFill>
            <a:srgbClr val="60C4D2"/>
          </a:solidFill>
        </p:grpSpPr>
        <p:sp>
          <p:nvSpPr>
            <p:cNvPr id="47" name="타원 46">
              <a:extLst>
                <a:ext uri="{FF2B5EF4-FFF2-40B4-BE49-F238E27FC236}">
                  <a16:creationId xmlns:a16="http://schemas.microsoft.com/office/drawing/2014/main" id="{AD8DEB5A-4737-403B-AE57-18E7473AA6D5}"/>
                </a:ext>
              </a:extLst>
            </p:cNvPr>
            <p:cNvSpPr/>
            <p:nvPr/>
          </p:nvSpPr>
          <p:spPr>
            <a:xfrm>
              <a:off x="3035300"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8" name="타원 47">
              <a:extLst>
                <a:ext uri="{FF2B5EF4-FFF2-40B4-BE49-F238E27FC236}">
                  <a16:creationId xmlns:a16="http://schemas.microsoft.com/office/drawing/2014/main" id="{B839D312-BAF3-46BC-9705-8FA4212B9A5E}"/>
                </a:ext>
              </a:extLst>
            </p:cNvPr>
            <p:cNvSpPr/>
            <p:nvPr/>
          </p:nvSpPr>
          <p:spPr>
            <a:xfrm>
              <a:off x="321926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9" name="타원 48">
              <a:extLst>
                <a:ext uri="{FF2B5EF4-FFF2-40B4-BE49-F238E27FC236}">
                  <a16:creationId xmlns:a16="http://schemas.microsoft.com/office/drawing/2014/main" id="{D5E4A67B-AA30-4C21-9936-65201EEFAD3B}"/>
                </a:ext>
              </a:extLst>
            </p:cNvPr>
            <p:cNvSpPr/>
            <p:nvPr/>
          </p:nvSpPr>
          <p:spPr>
            <a:xfrm>
              <a:off x="340323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0" name="타원 49">
              <a:extLst>
                <a:ext uri="{FF2B5EF4-FFF2-40B4-BE49-F238E27FC236}">
                  <a16:creationId xmlns:a16="http://schemas.microsoft.com/office/drawing/2014/main" id="{28DAD1B7-0020-472D-83D9-8DCC2B323510}"/>
                </a:ext>
              </a:extLst>
            </p:cNvPr>
            <p:cNvSpPr/>
            <p:nvPr/>
          </p:nvSpPr>
          <p:spPr>
            <a:xfrm>
              <a:off x="3587207"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1" name="타원 50">
              <a:extLst>
                <a:ext uri="{FF2B5EF4-FFF2-40B4-BE49-F238E27FC236}">
                  <a16:creationId xmlns:a16="http://schemas.microsoft.com/office/drawing/2014/main" id="{63798A4D-A02D-436B-993B-9F2BA46D04B0}"/>
                </a:ext>
              </a:extLst>
            </p:cNvPr>
            <p:cNvSpPr/>
            <p:nvPr/>
          </p:nvSpPr>
          <p:spPr>
            <a:xfrm>
              <a:off x="377597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2" name="타원 51">
              <a:extLst>
                <a:ext uri="{FF2B5EF4-FFF2-40B4-BE49-F238E27FC236}">
                  <a16:creationId xmlns:a16="http://schemas.microsoft.com/office/drawing/2014/main" id="{8C941EBD-C91E-4DA6-A29D-CCA3F5AA2CC6}"/>
                </a:ext>
              </a:extLst>
            </p:cNvPr>
            <p:cNvSpPr/>
            <p:nvPr/>
          </p:nvSpPr>
          <p:spPr>
            <a:xfrm>
              <a:off x="396474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40" name="그룹 39">
            <a:extLst>
              <a:ext uri="{FF2B5EF4-FFF2-40B4-BE49-F238E27FC236}">
                <a16:creationId xmlns:a16="http://schemas.microsoft.com/office/drawing/2014/main" id="{3AEC8ECC-AE5F-41EE-A502-3DEFA1D5575F}"/>
              </a:ext>
            </a:extLst>
          </p:cNvPr>
          <p:cNvGrpSpPr/>
          <p:nvPr/>
        </p:nvGrpSpPr>
        <p:grpSpPr>
          <a:xfrm>
            <a:off x="7429051" y="3763261"/>
            <a:ext cx="1037399" cy="107950"/>
            <a:chOff x="3035300" y="7734300"/>
            <a:chExt cx="1037399" cy="107950"/>
          </a:xfrm>
          <a:solidFill>
            <a:srgbClr val="60C4D2"/>
          </a:solidFill>
        </p:grpSpPr>
        <p:sp>
          <p:nvSpPr>
            <p:cNvPr id="41" name="타원 40">
              <a:extLst>
                <a:ext uri="{FF2B5EF4-FFF2-40B4-BE49-F238E27FC236}">
                  <a16:creationId xmlns:a16="http://schemas.microsoft.com/office/drawing/2014/main" id="{9663BD66-0352-4599-A869-65331C7F3592}"/>
                </a:ext>
              </a:extLst>
            </p:cNvPr>
            <p:cNvSpPr/>
            <p:nvPr/>
          </p:nvSpPr>
          <p:spPr>
            <a:xfrm>
              <a:off x="3035300"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2" name="타원 41">
              <a:extLst>
                <a:ext uri="{FF2B5EF4-FFF2-40B4-BE49-F238E27FC236}">
                  <a16:creationId xmlns:a16="http://schemas.microsoft.com/office/drawing/2014/main" id="{05786B29-5632-46A7-8EBA-08764B97956E}"/>
                </a:ext>
              </a:extLst>
            </p:cNvPr>
            <p:cNvSpPr/>
            <p:nvPr/>
          </p:nvSpPr>
          <p:spPr>
            <a:xfrm>
              <a:off x="321926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3" name="타원 42">
              <a:extLst>
                <a:ext uri="{FF2B5EF4-FFF2-40B4-BE49-F238E27FC236}">
                  <a16:creationId xmlns:a16="http://schemas.microsoft.com/office/drawing/2014/main" id="{CE586AF2-618B-4AA6-953A-A0164A65AAF5}"/>
                </a:ext>
              </a:extLst>
            </p:cNvPr>
            <p:cNvSpPr/>
            <p:nvPr/>
          </p:nvSpPr>
          <p:spPr>
            <a:xfrm>
              <a:off x="340323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4" name="타원 43">
              <a:extLst>
                <a:ext uri="{FF2B5EF4-FFF2-40B4-BE49-F238E27FC236}">
                  <a16:creationId xmlns:a16="http://schemas.microsoft.com/office/drawing/2014/main" id="{5E4FE7DC-952E-4844-9025-C108355FAD7D}"/>
                </a:ext>
              </a:extLst>
            </p:cNvPr>
            <p:cNvSpPr/>
            <p:nvPr/>
          </p:nvSpPr>
          <p:spPr>
            <a:xfrm>
              <a:off x="3587207"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5" name="타원 44">
              <a:extLst>
                <a:ext uri="{FF2B5EF4-FFF2-40B4-BE49-F238E27FC236}">
                  <a16:creationId xmlns:a16="http://schemas.microsoft.com/office/drawing/2014/main" id="{48CB2085-A1EF-4825-8F9D-C50663DBBE35}"/>
                </a:ext>
              </a:extLst>
            </p:cNvPr>
            <p:cNvSpPr/>
            <p:nvPr/>
          </p:nvSpPr>
          <p:spPr>
            <a:xfrm>
              <a:off x="3775978"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6" name="타원 45">
              <a:extLst>
                <a:ext uri="{FF2B5EF4-FFF2-40B4-BE49-F238E27FC236}">
                  <a16:creationId xmlns:a16="http://schemas.microsoft.com/office/drawing/2014/main" id="{4545C8B3-1239-48B6-91D5-E3BC832EA29B}"/>
                </a:ext>
              </a:extLst>
            </p:cNvPr>
            <p:cNvSpPr/>
            <p:nvPr/>
          </p:nvSpPr>
          <p:spPr>
            <a:xfrm>
              <a:off x="3964749" y="7734300"/>
              <a:ext cx="107950" cy="107950"/>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66" name="자유형: 도형 65">
            <a:extLst>
              <a:ext uri="{FF2B5EF4-FFF2-40B4-BE49-F238E27FC236}">
                <a16:creationId xmlns:a16="http://schemas.microsoft.com/office/drawing/2014/main" id="{117373A3-F7CD-4283-A32C-81D987049A86}"/>
              </a:ext>
            </a:extLst>
          </p:cNvPr>
          <p:cNvSpPr/>
          <p:nvPr/>
        </p:nvSpPr>
        <p:spPr>
          <a:xfrm>
            <a:off x="5868580" y="3886140"/>
            <a:ext cx="2636196" cy="1913379"/>
          </a:xfrm>
          <a:custGeom>
            <a:avLst/>
            <a:gdLst>
              <a:gd name="connsiteX0" fmla="*/ 0 w 2636196"/>
              <a:gd name="connsiteY0" fmla="*/ 1850335 h 1850335"/>
              <a:gd name="connsiteX1" fmla="*/ 1186774 w 2636196"/>
              <a:gd name="connsiteY1" fmla="*/ 1490412 h 1850335"/>
              <a:gd name="connsiteX2" fmla="*/ 1429966 w 2636196"/>
              <a:gd name="connsiteY2" fmla="*/ 157723 h 1850335"/>
              <a:gd name="connsiteX3" fmla="*/ 2636196 w 2636196"/>
              <a:gd name="connsiteY3" fmla="*/ 11808 h 1850335"/>
            </a:gdLst>
            <a:ahLst/>
            <a:cxnLst>
              <a:cxn ang="0">
                <a:pos x="connsiteX0" y="connsiteY0"/>
              </a:cxn>
              <a:cxn ang="0">
                <a:pos x="connsiteX1" y="connsiteY1"/>
              </a:cxn>
              <a:cxn ang="0">
                <a:pos x="connsiteX2" y="connsiteY2"/>
              </a:cxn>
              <a:cxn ang="0">
                <a:pos x="connsiteX3" y="connsiteY3"/>
              </a:cxn>
            </a:cxnLst>
            <a:rect l="l" t="t" r="r" b="b"/>
            <a:pathLst>
              <a:path w="2636196" h="1850335">
                <a:moveTo>
                  <a:pt x="0" y="1850335"/>
                </a:moveTo>
                <a:cubicBezTo>
                  <a:pt x="474223" y="1811424"/>
                  <a:pt x="948446" y="1772514"/>
                  <a:pt x="1186774" y="1490412"/>
                </a:cubicBezTo>
                <a:cubicBezTo>
                  <a:pt x="1425102" y="1208310"/>
                  <a:pt x="1188396" y="404157"/>
                  <a:pt x="1429966" y="157723"/>
                </a:cubicBezTo>
                <a:cubicBezTo>
                  <a:pt x="1671536" y="-88711"/>
                  <a:pt x="2431915" y="32885"/>
                  <a:pt x="2636196" y="11808"/>
                </a:cubicBezTo>
              </a:path>
            </a:pathLst>
          </a:cu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3505432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(2/6)</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6400" y="2226567"/>
            <a:ext cx="8796528" cy="3748563"/>
          </a:xfrm>
        </p:spPr>
        <p:txBody>
          <a:bodyPr/>
          <a:lstStyle/>
          <a:p>
            <a:r>
              <a:rPr lang="en-US" altLang="ko-KR" dirty="0"/>
              <a:t>f</a:t>
            </a:r>
            <a:r>
              <a:rPr lang="vi-VN" altLang="ko-KR" dirty="0"/>
              <a:t>Logit = </a:t>
            </a:r>
            <a:r>
              <a:rPr lang="en-US" altLang="ko-KR" dirty="0" err="1"/>
              <a:t>hàm</a:t>
            </a:r>
            <a:r>
              <a:rPr lang="vi-VN" altLang="ko-KR" dirty="0"/>
              <a:t> tỷ lệ cược log</a:t>
            </a:r>
          </a:p>
          <a:p>
            <a:r>
              <a:rPr lang="vi-VN" altLang="ko-KR" dirty="0"/>
              <a:t>Tỷ lệ chênh lệch là xác suất thành công/xác suất thất bại</a:t>
            </a:r>
            <a:endParaRPr lang="en" altLang="ko-KR" dirty="0"/>
          </a:p>
          <a:p>
            <a:pPr lvl="1"/>
            <a:r>
              <a:rPr lang="en" altLang="ko-KR" dirty="0"/>
              <a:t>log [p/(1-p)]</a:t>
            </a:r>
          </a:p>
          <a:p>
            <a:pPr lvl="1"/>
            <a:r>
              <a:rPr lang="en" altLang="ko-KR" dirty="0"/>
              <a:t>p = </a:t>
            </a:r>
            <a:r>
              <a:rPr lang="en-US" altLang="ko-KR" dirty="0" err="1"/>
              <a:t>xác</a:t>
            </a:r>
            <a:r>
              <a:rPr lang="en-US" altLang="ko-KR" dirty="0"/>
              <a:t> </a:t>
            </a:r>
            <a:r>
              <a:rPr lang="en-US" altLang="ko-KR" dirty="0" err="1"/>
              <a:t>suất</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xảy</a:t>
            </a:r>
            <a:r>
              <a:rPr lang="en-US" altLang="ko-KR" dirty="0"/>
              <a:t> </a:t>
            </a:r>
            <a:r>
              <a:rPr lang="en-US" altLang="ko-KR" dirty="0" err="1"/>
              <a:t>ra</a:t>
            </a:r>
            <a:endParaRPr lang="en" altLang="ko-KR" dirty="0"/>
          </a:p>
          <a:p>
            <a:pPr lvl="1"/>
            <a:r>
              <a:rPr lang="en" altLang="ko-KR" dirty="0"/>
              <a:t>1 – p = </a:t>
            </a:r>
            <a:r>
              <a:rPr lang="en-US" altLang="ko-KR" dirty="0" err="1"/>
              <a:t>xác</a:t>
            </a:r>
            <a:r>
              <a:rPr lang="en-US" altLang="ko-KR" dirty="0"/>
              <a:t> </a:t>
            </a:r>
            <a:r>
              <a:rPr lang="en-US" altLang="ko-KR" dirty="0" err="1"/>
              <a:t>suất</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không</a:t>
            </a:r>
            <a:r>
              <a:rPr lang="en-US" altLang="ko-KR" dirty="0"/>
              <a:t> </a:t>
            </a:r>
            <a:r>
              <a:rPr lang="en-US" altLang="ko-KR" dirty="0" err="1"/>
              <a:t>xảy</a:t>
            </a:r>
            <a:r>
              <a:rPr lang="en-US" altLang="ko-KR" dirty="0"/>
              <a:t> </a:t>
            </a:r>
            <a:r>
              <a:rPr lang="en-US" altLang="ko-KR" dirty="0" err="1"/>
              <a:t>ra</a:t>
            </a:r>
            <a:endParaRPr lang="en" altLang="ko-KR" dirty="0"/>
          </a:p>
          <a:p>
            <a:pPr lvl="1"/>
            <a:endParaRPr lang="en" altLang="ko-KR" dirty="0"/>
          </a:p>
          <a:p>
            <a:endParaRPr lang="en-US" altLang="ko-KR" dirty="0"/>
          </a:p>
          <a:p>
            <a:pPr lvl="1"/>
            <a:r>
              <a:rPr lang="vi-VN" altLang="ko-KR" dirty="0"/>
              <a:t>Bằng cách lấy logarit từ 0 đến ∞, nó có thể được thực hiện thành -∞ thành ∞</a:t>
            </a:r>
            <a:endParaRPr lang="en-US" altLang="ko-KR" dirty="0"/>
          </a:p>
          <a:p>
            <a:r>
              <a:rPr lang="vi-VN" altLang="ko-KR" dirty="0"/>
              <a:t>Các kết hợp tuyến tính của các biến </a:t>
            </a:r>
            <a:r>
              <a:rPr lang="ko-KR" altLang="vi-VN" dirty="0"/>
              <a:t>𝑋𝑖 </a:t>
            </a:r>
            <a:r>
              <a:rPr lang="vi-VN" altLang="ko-KR" dirty="0"/>
              <a:t>là Log Logit được ký hiệu ở đây là </a:t>
            </a:r>
            <a:r>
              <a:rPr lang="ko-KR" altLang="vi-VN" dirty="0"/>
              <a:t>𝑆</a:t>
            </a:r>
            <a:r>
              <a:rPr lang="en-US" altLang="ko-KR" dirty="0">
                <a:solidFill>
                  <a:schemeClr val="tx1"/>
                </a:solidFill>
              </a:rPr>
              <a:t>			</a:t>
            </a:r>
            <a:endParaRPr lang="en-US" altLang="ko-KR" dirty="0"/>
          </a:p>
        </p:txBody>
      </p:sp>
      <p:pic>
        <p:nvPicPr>
          <p:cNvPr id="2" name="그림 1">
            <a:extLst>
              <a:ext uri="{FF2B5EF4-FFF2-40B4-BE49-F238E27FC236}">
                <a16:creationId xmlns:a16="http://schemas.microsoft.com/office/drawing/2014/main" id="{5E9EF12A-4F68-B646-A9F0-61CC7BA7F40C}"/>
              </a:ext>
            </a:extLst>
          </p:cNvPr>
          <p:cNvPicPr>
            <a:picLocks noChangeAspect="1"/>
          </p:cNvPicPr>
          <p:nvPr/>
        </p:nvPicPr>
        <p:blipFill>
          <a:blip r:embed="rId3"/>
          <a:stretch>
            <a:fillRect/>
          </a:stretch>
        </p:blipFill>
        <p:spPr>
          <a:xfrm>
            <a:off x="879364" y="3834105"/>
            <a:ext cx="5411077" cy="533486"/>
          </a:xfrm>
          <a:prstGeom prst="rect">
            <a:avLst/>
          </a:prstGeom>
        </p:spPr>
      </p:pic>
    </p:spTree>
    <p:extLst>
      <p:ext uri="{BB962C8B-B14F-4D97-AF65-F5344CB8AC3E}">
        <p14:creationId xmlns:p14="http://schemas.microsoft.com/office/powerpoint/2010/main" val="3236965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(3/6)</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586313"/>
          </a:xfrm>
        </p:spPr>
        <p:txBody>
          <a:bodyPr/>
          <a:lstStyle/>
          <a:p>
            <a:r>
              <a:rPr lang="vi-VN" altLang="ko-KR" dirty="0"/>
              <a:t>Xác suất và tỷ lệ cược</a:t>
            </a:r>
            <a:endParaRPr lang="ko-KR" altLang="en-US" dirty="0"/>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D925282C-6B37-4440-86BA-7758C7D35515}"/>
                  </a:ext>
                </a:extLst>
              </p:cNvPr>
              <p:cNvSpPr/>
              <p:nvPr/>
            </p:nvSpPr>
            <p:spPr>
              <a:xfrm>
                <a:off x="592570" y="2590150"/>
                <a:ext cx="3176191" cy="539187"/>
              </a:xfrm>
              <a:prstGeom prst="rect">
                <a:avLst/>
              </a:prstGeom>
            </p:spPr>
            <p:txBody>
              <a:bodyPr wrap="none">
                <a:spAutoFit/>
              </a:bodyPr>
              <a:lstStyle/>
              <a:p>
                <a:r>
                  <a:rPr lang="en-US" altLang="ko-KR" dirty="0">
                    <a:latin typeface="SamsungOne-400" panose="020B0503030303020204" pitchFamily="34" charset="0"/>
                    <a:ea typeface="SamsungOne-400" panose="020B0503030303020204" pitchFamily="34" charset="0"/>
                  </a:rPr>
                  <a:t>Xác </a:t>
                </a:r>
                <a:r>
                  <a:rPr lang="en-US" altLang="ko-KR" dirty="0" err="1">
                    <a:latin typeface="SamsungOne-400" panose="020B0503030303020204" pitchFamily="34" charset="0"/>
                    <a:ea typeface="SamsungOne-400" panose="020B0503030303020204" pitchFamily="34" charset="0"/>
                  </a:rPr>
                  <a:t>suất</a:t>
                </a:r>
                <a:r>
                  <a:rPr lang="en-US" altLang="ko-KR" dirty="0">
                    <a:latin typeface="SamsungOneKorean 400" panose="020B0503030303020204" pitchFamily="50" charset="-127"/>
                    <a:ea typeface="SamsungOneKorean 400" panose="020B0503030303020204" pitchFamily="50" charset="-127"/>
                  </a:rPr>
                  <a:t> = </a:t>
                </a:r>
                <a14:m>
                  <m:oMath xmlns:m="http://schemas.openxmlformats.org/officeDocument/2006/math">
                    <m:f>
                      <m:fPr>
                        <m:ctrlPr>
                          <a:rPr lang="en-US" altLang="ko-KR" i="1">
                            <a:latin typeface="Cambria Math" panose="02040503050406030204" pitchFamily="18" charset="0"/>
                          </a:rPr>
                        </m:ctrlPr>
                      </m:fPr>
                      <m:num>
                        <m:r>
                          <a:rPr lang="vi-VN" altLang="ko-KR" i="1">
                            <a:latin typeface="Cambria Math" panose="02040503050406030204" pitchFamily="18" charset="0"/>
                          </a:rPr>
                          <m:t>𝑆</m:t>
                        </m:r>
                        <m:r>
                          <a:rPr lang="vi-VN" altLang="ko-KR" i="1">
                            <a:latin typeface="Cambria Math" panose="02040503050406030204" pitchFamily="18" charset="0"/>
                          </a:rPr>
                          <m:t>ố </m:t>
                        </m:r>
                        <m:r>
                          <a:rPr lang="vi-VN" altLang="ko-KR" i="1">
                            <a:latin typeface="Cambria Math" panose="02040503050406030204" pitchFamily="18" charset="0"/>
                          </a:rPr>
                          <m:t>𝑙</m:t>
                        </m:r>
                        <m:r>
                          <a:rPr lang="vi-VN" altLang="ko-KR" i="1">
                            <a:latin typeface="Cambria Math" panose="02040503050406030204" pitchFamily="18" charset="0"/>
                          </a:rPr>
                          <m:t>ượ</m:t>
                        </m:r>
                        <m:r>
                          <a:rPr lang="vi-VN" altLang="ko-KR" i="1">
                            <a:latin typeface="Cambria Math" panose="02040503050406030204" pitchFamily="18" charset="0"/>
                          </a:rPr>
                          <m:t>𝑛𝑔</m:t>
                        </m:r>
                        <m:r>
                          <a:rPr lang="vi-VN" altLang="ko-KR" i="1">
                            <a:latin typeface="Cambria Math" panose="02040503050406030204" pitchFamily="18" charset="0"/>
                          </a:rPr>
                          <m:t> </m:t>
                        </m:r>
                        <m:r>
                          <a:rPr lang="vi-VN" altLang="ko-KR" i="1">
                            <a:latin typeface="Cambria Math" panose="02040503050406030204" pitchFamily="18" charset="0"/>
                          </a:rPr>
                          <m:t>𝑘</m:t>
                        </m:r>
                        <m:r>
                          <a:rPr lang="vi-VN" altLang="ko-KR" i="1">
                            <a:latin typeface="Cambria Math" panose="02040503050406030204" pitchFamily="18" charset="0"/>
                          </a:rPr>
                          <m:t>ế</m:t>
                        </m:r>
                        <m:r>
                          <a:rPr lang="vi-VN" altLang="ko-KR" i="1">
                            <a:latin typeface="Cambria Math" panose="02040503050406030204" pitchFamily="18" charset="0"/>
                          </a:rPr>
                          <m:t>𝑡</m:t>
                        </m:r>
                        <m:r>
                          <a:rPr lang="vi-VN" altLang="ko-KR" i="1">
                            <a:latin typeface="Cambria Math" panose="02040503050406030204" pitchFamily="18" charset="0"/>
                          </a:rPr>
                          <m:t> </m:t>
                        </m:r>
                        <m:r>
                          <a:rPr lang="vi-VN" altLang="ko-KR" i="1">
                            <a:latin typeface="Cambria Math" panose="02040503050406030204" pitchFamily="18" charset="0"/>
                          </a:rPr>
                          <m:t>𝑞𝑢</m:t>
                        </m:r>
                        <m:r>
                          <a:rPr lang="vi-VN" altLang="ko-KR" i="1">
                            <a:latin typeface="Cambria Math" panose="02040503050406030204" pitchFamily="18" charset="0"/>
                          </a:rPr>
                          <m:t>ả</m:t>
                        </m:r>
                      </m:num>
                      <m:den>
                        <m:r>
                          <a:rPr lang="en-US" altLang="ko-KR" b="0" i="1" smtClean="0">
                            <a:latin typeface="Cambria Math" panose="02040503050406030204" pitchFamily="18" charset="0"/>
                          </a:rPr>
                          <m:t>𝑇</m:t>
                        </m:r>
                        <m:r>
                          <a:rPr lang="en-US" altLang="ko-KR" b="0" i="1" smtClean="0">
                            <a:latin typeface="Cambria Math" panose="02040503050406030204" pitchFamily="18" charset="0"/>
                          </a:rPr>
                          <m:t>ổ</m:t>
                        </m:r>
                        <m:r>
                          <a:rPr lang="en-US" altLang="ko-KR" b="0" i="1" smtClean="0">
                            <a:latin typeface="Cambria Math" panose="02040503050406030204" pitchFamily="18" charset="0"/>
                          </a:rPr>
                          <m:t>𝑛𝑔</m:t>
                        </m:r>
                        <m:r>
                          <a:rPr lang="en-US" altLang="ko-KR" b="0" i="1" smtClean="0">
                            <a:latin typeface="Cambria Math" panose="02040503050406030204" pitchFamily="18" charset="0"/>
                          </a:rPr>
                          <m:t> </m:t>
                        </m:r>
                        <m:r>
                          <a:rPr lang="en-US" altLang="ko-KR" b="0" i="1" smtClean="0">
                            <a:latin typeface="Cambria Math" panose="02040503050406030204" pitchFamily="18" charset="0"/>
                          </a:rPr>
                          <m:t>𝑠</m:t>
                        </m:r>
                        <m:r>
                          <a:rPr lang="en-US" altLang="ko-KR" b="0" i="1" smtClean="0">
                            <a:latin typeface="Cambria Math" panose="02040503050406030204" pitchFamily="18" charset="0"/>
                          </a:rPr>
                          <m:t>ố </m:t>
                        </m:r>
                        <m:r>
                          <a:rPr lang="en-US" altLang="ko-KR" b="0" i="1" smtClean="0">
                            <a:latin typeface="Cambria Math" panose="02040503050406030204" pitchFamily="18" charset="0"/>
                          </a:rPr>
                          <m:t>𝑘</m:t>
                        </m:r>
                        <m:r>
                          <a:rPr lang="en-US" altLang="ko-KR" b="0" i="1" smtClean="0">
                            <a:latin typeface="Cambria Math" panose="02040503050406030204" pitchFamily="18" charset="0"/>
                          </a:rPr>
                          <m:t>ế</m:t>
                        </m:r>
                        <m:r>
                          <a:rPr lang="en-US" altLang="ko-KR" b="0" i="1" smtClean="0">
                            <a:latin typeface="Cambria Math" panose="02040503050406030204" pitchFamily="18" charset="0"/>
                          </a:rPr>
                          <m:t>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𝑞𝑢</m:t>
                        </m:r>
                        <m:r>
                          <a:rPr lang="en-US" altLang="ko-KR" b="0" i="1" smtClean="0">
                            <a:latin typeface="Cambria Math" panose="02040503050406030204" pitchFamily="18" charset="0"/>
                          </a:rPr>
                          <m:t>ả </m:t>
                        </m:r>
                        <m:r>
                          <a:rPr lang="en-US" altLang="ko-KR" b="0" i="1" smtClean="0">
                            <a:latin typeface="Cambria Math" panose="02040503050406030204" pitchFamily="18" charset="0"/>
                          </a:rPr>
                          <m:t>𝑘h</m:t>
                        </m:r>
                        <m:r>
                          <a:rPr lang="en-US" altLang="ko-KR" b="0" i="1" smtClean="0">
                            <a:latin typeface="Cambria Math" panose="02040503050406030204" pitchFamily="18" charset="0"/>
                          </a:rPr>
                          <m:t>ả </m:t>
                        </m:r>
                        <m:r>
                          <a:rPr lang="en-US" altLang="ko-KR" b="0" i="1" smtClean="0">
                            <a:latin typeface="Cambria Math" panose="02040503050406030204" pitchFamily="18" charset="0"/>
                          </a:rPr>
                          <m:t>𝑡h𝑖</m:t>
                        </m:r>
                      </m:den>
                    </m:f>
                  </m:oMath>
                </a14:m>
                <a:r>
                  <a:rPr lang="en-US" altLang="ko-KR" dirty="0">
                    <a:latin typeface="SamsungOneKorean 400" panose="020B0503030303020204" pitchFamily="50" charset="-127"/>
                    <a:ea typeface="SamsungOneKorean 400" panose="020B0503030303020204" pitchFamily="50" charset="-127"/>
                  </a:rPr>
                  <a:t> </a:t>
                </a:r>
                <a:endParaRPr lang="ko-KR" altLang="en-US" dirty="0">
                  <a:latin typeface="SamsungOneKorean 400" panose="020B0503030303020204" pitchFamily="50" charset="-127"/>
                  <a:ea typeface="SamsungOneKorean 400" panose="020B0503030303020204" pitchFamily="50" charset="-127"/>
                </a:endParaRPr>
              </a:p>
            </p:txBody>
          </p:sp>
        </mc:Choice>
        <mc:Fallback xmlns="">
          <p:sp>
            <p:nvSpPr>
              <p:cNvPr id="4" name="직사각형 3">
                <a:extLst>
                  <a:ext uri="{FF2B5EF4-FFF2-40B4-BE49-F238E27FC236}">
                    <a16:creationId xmlns:a16="http://schemas.microsoft.com/office/drawing/2014/main" id="{D925282C-6B37-4440-86BA-7758C7D35515}"/>
                  </a:ext>
                </a:extLst>
              </p:cNvPr>
              <p:cNvSpPr>
                <a:spLocks noRot="1" noChangeAspect="1" noMove="1" noResize="1" noEditPoints="1" noAdjustHandles="1" noChangeArrowheads="1" noChangeShapeType="1" noTextEdit="1"/>
              </p:cNvSpPr>
              <p:nvPr/>
            </p:nvSpPr>
            <p:spPr>
              <a:xfrm>
                <a:off x="592570" y="2590150"/>
                <a:ext cx="3176191" cy="539187"/>
              </a:xfrm>
              <a:prstGeom prst="rect">
                <a:avLst/>
              </a:prstGeom>
              <a:blipFill>
                <a:blip r:embed="rId3"/>
                <a:stretch>
                  <a:fillRect l="-1536" b="-7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D6FAAD7A-FE1B-E945-A025-81B5F27B1FDB}"/>
                  </a:ext>
                </a:extLst>
              </p:cNvPr>
              <p:cNvSpPr/>
              <p:nvPr/>
            </p:nvSpPr>
            <p:spPr>
              <a:xfrm>
                <a:off x="5196837" y="2550908"/>
                <a:ext cx="3042371" cy="535788"/>
              </a:xfrm>
              <a:prstGeom prst="rect">
                <a:avLst/>
              </a:prstGeom>
            </p:spPr>
            <p:txBody>
              <a:bodyPr wrap="none">
                <a:spAutoFit/>
              </a:bodyPr>
              <a:lstStyle/>
              <a:p>
                <a:r>
                  <a:rPr lang="en-US" altLang="ko-KR" dirty="0">
                    <a:latin typeface="SamsungOne-400" panose="020B0503030303020204" pitchFamily="34" charset="0"/>
                    <a:ea typeface="SamsungOne-400" panose="020B0503030303020204" pitchFamily="34" charset="0"/>
                  </a:rPr>
                  <a:t>Tỷ </a:t>
                </a:r>
                <a:r>
                  <a:rPr lang="en-US" altLang="ko-KR" dirty="0" err="1">
                    <a:latin typeface="SamsungOne-400" panose="020B0503030303020204" pitchFamily="34" charset="0"/>
                    <a:ea typeface="SamsungOne-400" panose="020B0503030303020204" pitchFamily="34" charset="0"/>
                  </a:rPr>
                  <a:t>lệ</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cược</a:t>
                </a:r>
                <a:r>
                  <a:rPr lang="en-US" altLang="ko-KR" dirty="0">
                    <a:latin typeface="SamsungOneKorean 400" panose="020B0503030303020204" pitchFamily="50" charset="-127"/>
                    <a:ea typeface="SamsungOneKorean 400" panose="020B0503030303020204" pitchFamily="50" charset="-127"/>
                  </a:rPr>
                  <a:t> = </a:t>
                </a:r>
                <a14:m>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𝑃𝑟𝑜𝑏</m:t>
                        </m:r>
                        <m:r>
                          <a:rPr lang="en-US" altLang="ko-KR" i="1">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ả</m:t>
                        </m:r>
                        <m:r>
                          <a:rPr lang="en-US" altLang="ko-KR" b="0" i="1" smtClean="0">
                            <a:latin typeface="Cambria Math" panose="02040503050406030204" pitchFamily="18" charset="0"/>
                          </a:rPr>
                          <m:t>𝑦</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𝑟𝑎</m:t>
                        </m:r>
                        <m:r>
                          <a:rPr lang="en-US" altLang="ko-KR" i="1">
                            <a:latin typeface="Cambria Math" panose="02040503050406030204" pitchFamily="18" charset="0"/>
                          </a:rPr>
                          <m:t>)</m:t>
                        </m:r>
                      </m:num>
                      <m:den>
                        <m:r>
                          <a:rPr lang="en-US" altLang="ko-KR" i="1">
                            <a:latin typeface="Cambria Math" panose="02040503050406030204" pitchFamily="18" charset="0"/>
                          </a:rPr>
                          <m:t>𝑃𝑟𝑜𝑏</m:t>
                        </m:r>
                        <m:r>
                          <a:rPr lang="en-US" altLang="ko-KR" i="1">
                            <a:latin typeface="Cambria Math" panose="02040503050406030204" pitchFamily="18" charset="0"/>
                          </a:rPr>
                          <m:t>(</m:t>
                        </m:r>
                        <m:r>
                          <a:rPr lang="en-US" altLang="ko-KR" b="0" i="1" smtClean="0">
                            <a:latin typeface="Cambria Math" panose="02040503050406030204" pitchFamily="18" charset="0"/>
                          </a:rPr>
                          <m:t>𝑘h</m:t>
                        </m:r>
                        <m:r>
                          <a:rPr lang="en-US" altLang="ko-KR" b="0" i="1" smtClean="0">
                            <a:latin typeface="Cambria Math" panose="02040503050406030204" pitchFamily="18" charset="0"/>
                          </a:rPr>
                          <m:t>ô</m:t>
                        </m:r>
                        <m:r>
                          <a:rPr lang="en-US" altLang="ko-KR" b="0" i="1" smtClean="0">
                            <a:latin typeface="Cambria Math" panose="02040503050406030204" pitchFamily="18" charset="0"/>
                          </a:rPr>
                          <m:t>𝑛𝑔</m:t>
                        </m:r>
                        <m:r>
                          <a:rPr lang="en-US" altLang="ko-KR" b="0" i="1" smtClean="0">
                            <a:latin typeface="Cambria Math" panose="02040503050406030204" pitchFamily="18" charset="0"/>
                          </a:rPr>
                          <m:t> </m:t>
                        </m:r>
                        <m:r>
                          <a:rPr lang="en-US" altLang="ko-KR" b="0" i="1" smtClean="0">
                            <a:latin typeface="Cambria Math" panose="02040503050406030204" pitchFamily="18" charset="0"/>
                          </a:rPr>
                          <m:t>𝑥</m:t>
                        </m:r>
                        <m:r>
                          <a:rPr lang="en-US" altLang="ko-KR" b="0" i="1" smtClean="0">
                            <a:latin typeface="Cambria Math" panose="02040503050406030204" pitchFamily="18" charset="0"/>
                          </a:rPr>
                          <m:t>ả</m:t>
                        </m:r>
                        <m:r>
                          <a:rPr lang="en-US" altLang="ko-KR" b="0" i="1" smtClean="0">
                            <a:latin typeface="Cambria Math" panose="02040503050406030204" pitchFamily="18" charset="0"/>
                          </a:rPr>
                          <m:t>𝑦</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𝑟𝑎</m:t>
                        </m:r>
                        <m:r>
                          <a:rPr lang="en-US" altLang="ko-KR" i="1">
                            <a:latin typeface="Cambria Math" panose="02040503050406030204" pitchFamily="18" charset="0"/>
                          </a:rPr>
                          <m:t>)</m:t>
                        </m:r>
                      </m:den>
                    </m:f>
                  </m:oMath>
                </a14:m>
                <a:endParaRPr lang="ko-KR" altLang="en-US" dirty="0">
                  <a:latin typeface="SamsungOneKorean 400" panose="020B0503030303020204" pitchFamily="50" charset="-127"/>
                  <a:ea typeface="SamsungOneKorean 400" panose="020B0503030303020204" pitchFamily="50" charset="-127"/>
                </a:endParaRPr>
              </a:p>
            </p:txBody>
          </p:sp>
        </mc:Choice>
        <mc:Fallback xmlns="">
          <p:sp>
            <p:nvSpPr>
              <p:cNvPr id="5" name="직사각형 4">
                <a:extLst>
                  <a:ext uri="{FF2B5EF4-FFF2-40B4-BE49-F238E27FC236}">
                    <a16:creationId xmlns:a16="http://schemas.microsoft.com/office/drawing/2014/main" id="{D6FAAD7A-FE1B-E945-A025-81B5F27B1FDB}"/>
                  </a:ext>
                </a:extLst>
              </p:cNvPr>
              <p:cNvSpPr>
                <a:spLocks noRot="1" noChangeAspect="1" noMove="1" noResize="1" noEditPoints="1" noAdjustHandles="1" noChangeArrowheads="1" noChangeShapeType="1" noTextEdit="1"/>
              </p:cNvSpPr>
              <p:nvPr/>
            </p:nvSpPr>
            <p:spPr>
              <a:xfrm>
                <a:off x="5196837" y="2550908"/>
                <a:ext cx="3042371" cy="535788"/>
              </a:xfrm>
              <a:prstGeom prst="rect">
                <a:avLst/>
              </a:prstGeom>
              <a:blipFill>
                <a:blip r:embed="rId4"/>
                <a:stretch>
                  <a:fillRect l="-1600"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977BDC97-24C3-4041-B523-F7D3C4B33FCB}"/>
                  </a:ext>
                </a:extLst>
              </p:cNvPr>
              <p:cNvGraphicFramePr>
                <a:graphicFrameLocks noGrp="1"/>
              </p:cNvGraphicFramePr>
              <p:nvPr/>
            </p:nvGraphicFramePr>
            <p:xfrm>
              <a:off x="535872" y="3437210"/>
              <a:ext cx="8796529" cy="1875153"/>
            </p:xfrm>
            <a:graphic>
              <a:graphicData uri="http://schemas.openxmlformats.org/drawingml/2006/table">
                <a:tbl>
                  <a:tblPr/>
                  <a:tblGrid>
                    <a:gridCol w="2469201">
                      <a:extLst>
                        <a:ext uri="{9D8B030D-6E8A-4147-A177-3AD203B41FA5}">
                          <a16:colId xmlns:a16="http://schemas.microsoft.com/office/drawing/2014/main" val="394888715"/>
                        </a:ext>
                      </a:extLst>
                    </a:gridCol>
                    <a:gridCol w="3163664">
                      <a:extLst>
                        <a:ext uri="{9D8B030D-6E8A-4147-A177-3AD203B41FA5}">
                          <a16:colId xmlns:a16="http://schemas.microsoft.com/office/drawing/2014/main" val="148328333"/>
                        </a:ext>
                      </a:extLst>
                    </a:gridCol>
                    <a:gridCol w="3163664">
                      <a:extLst>
                        <a:ext uri="{9D8B030D-6E8A-4147-A177-3AD203B41FA5}">
                          <a16:colId xmlns:a16="http://schemas.microsoft.com/office/drawing/2014/main" val="2346216240"/>
                        </a:ext>
                      </a:extLst>
                    </a:gridCol>
                  </a:tblGrid>
                  <a:tr h="360000">
                    <a:tc>
                      <a:txBody>
                        <a:bodyPr/>
                        <a:lstStyle/>
                        <a:p>
                          <a:pPr marL="0" algn="ctr" defTabSz="844083" rtl="0" eaLnBrk="1" latinLnBrk="1" hangingPunct="1"/>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2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Xác</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suất</a:t>
                          </a:r>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2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Tỷ</a:t>
                          </a:r>
                          <a:r>
                            <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lệ</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cược</a:t>
                          </a:r>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latinLnBrk="1" hangingPunct="1"/>
                          <a:r>
                            <a:rPr lang="en-US" altLang="ko-KR" sz="1200" kern="1200" dirty="0" err="1">
                              <a:solidFill>
                                <a:schemeClr val="tx1"/>
                              </a:solidFill>
                              <a:latin typeface="SamsungOne-400" panose="020B0503030303020204" pitchFamily="34" charset="0"/>
                              <a:ea typeface="나눔스퀘어 Bold" panose="020B0600000101010101" pitchFamily="50" charset="-127"/>
                              <a:cs typeface="+mn-cs"/>
                            </a:rPr>
                            <a:t>Cuộn</a:t>
                          </a:r>
                          <a:r>
                            <a:rPr lang="en-US" altLang="ko-KR" sz="1200" kern="1200" dirty="0">
                              <a:solidFill>
                                <a:schemeClr val="tx1"/>
                              </a:solidFill>
                              <a:latin typeface="SamsungOne-400" panose="020B0503030303020204" pitchFamily="34" charset="0"/>
                              <a:ea typeface="나눔스퀘어 Bold" panose="020B0600000101010101" pitchFamily="50" charset="-127"/>
                              <a:cs typeface="+mn-cs"/>
                            </a:rPr>
                            <a:t> 6 con </a:t>
                          </a:r>
                          <a:r>
                            <a:rPr lang="en-US" altLang="ko-KR" sz="1200" kern="1200" dirty="0" err="1">
                              <a:solidFill>
                                <a:schemeClr val="tx1"/>
                              </a:solidFill>
                              <a:latin typeface="SamsungOne-400" panose="020B0503030303020204" pitchFamily="34" charset="0"/>
                              <a:ea typeface="나눔스퀘어 Bold" panose="020B0600000101010101" pitchFamily="50" charset="-127"/>
                              <a:cs typeface="+mn-cs"/>
                            </a:rPr>
                            <a:t>xúc</a:t>
                          </a:r>
                          <a:r>
                            <a:rPr lang="en-US" altLang="ko-KR" sz="1200" kern="1200" dirty="0">
                              <a:solidFill>
                                <a:schemeClr val="tx1"/>
                              </a:solidFill>
                              <a:latin typeface="SamsungOne-400" panose="020B0503030303020204" pitchFamily="34" charset="0"/>
                              <a:ea typeface="나눔스퀘어 Bold" panose="020B0600000101010101" pitchFamily="50" charset="-127"/>
                              <a:cs typeface="+mn-cs"/>
                            </a:rPr>
                            <a:t> </a:t>
                          </a:r>
                          <a:r>
                            <a:rPr lang="en-US" altLang="ko-KR" sz="1200" kern="1200" dirty="0" err="1">
                              <a:solidFill>
                                <a:schemeClr val="tx1"/>
                              </a:solidFill>
                              <a:latin typeface="SamsungOne-400" panose="020B0503030303020204" pitchFamily="34" charset="0"/>
                              <a:ea typeface="나눔스퀘어 Bold" panose="020B0600000101010101" pitchFamily="50" charset="-127"/>
                              <a:cs typeface="+mn-cs"/>
                            </a:rPr>
                            <a:t>xắc</a:t>
                          </a:r>
                          <a:endParaRPr lang="en-US" altLang="ko-KR" sz="1200" kern="1200" dirty="0">
                            <a:solidFill>
                              <a:schemeClr val="tx1"/>
                            </a:solidFill>
                            <a:latin typeface="SamsungOne-400" panose="020B0503030303020204" pitchFamily="34" charset="0"/>
                            <a:ea typeface="나눔스퀘어 Bold" panose="020B0600000101010101"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6</m:t>
                                    </m:r>
                                  </m:den>
                                </m:f>
                                <m:r>
                                  <a:rPr lang="en-US" sz="1200" b="0" i="0" smtClean="0">
                                    <a:latin typeface="Cambria Math" panose="02040503050406030204" pitchFamily="18" charset="0"/>
                                  </a:rPr>
                                  <m:t>=0.166667</m:t>
                                </m:r>
                              </m:oMath>
                            </m:oMathPara>
                          </a14:m>
                          <a:endParaRPr lang="en-US" sz="1200" b="0" i="0" dirty="0">
                            <a:latin typeface="SamsungOne-400" panose="020B0503030303020204" pitchFamily="34" charset="0"/>
                            <a:ea typeface="SamsungOne-400" panose="020B0503030303020204" pitchFamily="34" charset="0"/>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f>
                                <m:fPr>
                                  <m:ctrlPr>
                                    <a:rPr lang="en-US" sz="1200" b="0" i="1" smtClean="0">
                                      <a:latin typeface="Cambria Math" panose="02040503050406030204" pitchFamily="18" charset="0"/>
                                    </a:rPr>
                                  </m:ctrlPr>
                                </m:fPr>
                                <m:num>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6</m:t>
                                      </m:r>
                                    </m:den>
                                  </m:f>
                                </m:num>
                                <m:den>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5</m:t>
                                      </m:r>
                                    </m:num>
                                    <m:den>
                                      <m:r>
                                        <a:rPr lang="en-US" sz="1200" b="0" i="0" smtClean="0">
                                          <a:latin typeface="Cambria Math" panose="02040503050406030204" pitchFamily="18" charset="0"/>
                                        </a:rPr>
                                        <m:t>6</m:t>
                                      </m:r>
                                    </m:den>
                                  </m:f>
                                </m:den>
                              </m:f>
                            </m:oMath>
                          </a14:m>
                          <a:r>
                            <a:rPr lang="en-US" sz="1200" b="0" i="0" dirty="0">
                              <a:latin typeface="SamsungOne-400" panose="020B0503030303020204" pitchFamily="34" charset="0"/>
                              <a:ea typeface="SamsungOne-400" panose="020B0503030303020204" pitchFamily="34" charset="0"/>
                            </a:rPr>
                            <a:t> =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5</m:t>
                                  </m:r>
                                </m:den>
                              </m:f>
                              <m:r>
                                <a:rPr lang="en-US" sz="1200" b="0" i="0" smtClean="0">
                                  <a:latin typeface="Cambria Math" panose="02040503050406030204" pitchFamily="18" charset="0"/>
                                </a:rPr>
                                <m:t>=0.2</m:t>
                              </m:r>
                            </m:oMath>
                          </a14:m>
                          <a:endParaRPr lang="en-US" sz="1200" b="0" i="0" dirty="0">
                            <a:latin typeface="SamsungOne-400" panose="020B0503030303020204" pitchFamily="34" charset="0"/>
                            <a:ea typeface="SamsungOne-400" panose="020B0503030303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05051">
                    <a:tc>
                      <a:txBody>
                        <a:bodyPr/>
                        <a:lstStyle/>
                        <a:p>
                          <a:pPr algn="ctr" fontAlgn="t"/>
                          <a:r>
                            <a:rPr lang="en-US" sz="1200" kern="1200" dirty="0" err="1">
                              <a:solidFill>
                                <a:schemeClr val="tx1"/>
                              </a:solidFill>
                              <a:latin typeface="SamsungOne-400" panose="020B0503030303020204" pitchFamily="34" charset="0"/>
                              <a:ea typeface="나눔스퀘어 Bold" panose="020B0600000101010101" pitchFamily="50" charset="-127"/>
                              <a:cs typeface="+mn-cs"/>
                            </a:rPr>
                            <a:t>Lật</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đầu</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trên</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đồng</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xu</a:t>
                          </a:r>
                          <a:endParaRPr lang="en-US" sz="12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2</m:t>
                                    </m:r>
                                  </m:den>
                                </m:f>
                                <m:r>
                                  <a:rPr lang="en-US" sz="1200" b="0" i="0" smtClean="0">
                                    <a:latin typeface="Cambria Math" panose="02040503050406030204" pitchFamily="18" charset="0"/>
                                  </a:rPr>
                                  <m:t>=0.5</m:t>
                                </m:r>
                              </m:oMath>
                            </m:oMathPara>
                          </a14:m>
                          <a:endParaRPr lang="en-US" sz="1200" b="0" i="0" dirty="0">
                            <a:latin typeface="SamsungOne-400" panose="020B0503030303020204" pitchFamily="34" charset="0"/>
                            <a:ea typeface="SamsungOne-400" panose="020B0503030303020204" pitchFamily="34" charset="0"/>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f>
                                <m:fPr>
                                  <m:ctrlPr>
                                    <a:rPr lang="en-US" sz="1200" b="0" i="1" smtClean="0">
                                      <a:latin typeface="Cambria Math" panose="02040503050406030204" pitchFamily="18" charset="0"/>
                                    </a:rPr>
                                  </m:ctrlPr>
                                </m:fPr>
                                <m:num>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2</m:t>
                                      </m:r>
                                    </m:den>
                                  </m:f>
                                </m:num>
                                <m:den>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2</m:t>
                                      </m:r>
                                    </m:den>
                                  </m:f>
                                </m:den>
                              </m:f>
                            </m:oMath>
                          </a14:m>
                          <a:r>
                            <a:rPr lang="en-US" sz="1200" b="0" i="0" dirty="0">
                              <a:latin typeface="SamsungOne-400" panose="020B0503030303020204" pitchFamily="34" charset="0"/>
                              <a:ea typeface="SamsungOne-400" panose="020B0503030303020204" pitchFamily="34" charset="0"/>
                            </a:rPr>
                            <a:t> =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1</m:t>
                                  </m:r>
                                </m:num>
                                <m:den>
                                  <m:r>
                                    <a:rPr lang="en-US" sz="1200" b="0" i="0" smtClean="0">
                                      <a:latin typeface="Cambria Math" panose="02040503050406030204" pitchFamily="18" charset="0"/>
                                    </a:rPr>
                                    <m:t>1</m:t>
                                  </m:r>
                                </m:den>
                              </m:f>
                              <m:r>
                                <a:rPr lang="en-US" sz="1200" b="0" i="0" smtClean="0">
                                  <a:latin typeface="Cambria Math" panose="02040503050406030204" pitchFamily="18" charset="0"/>
                                </a:rPr>
                                <m:t>=1</m:t>
                              </m:r>
                            </m:oMath>
                          </a14:m>
                          <a:endParaRPr lang="en-US" sz="1200" b="0" i="0" dirty="0">
                            <a:latin typeface="SamsungOne-400" panose="020B0503030303020204" pitchFamily="34" charset="0"/>
                            <a:ea typeface="SamsungOne-400" panose="020B0503030303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05051">
                    <a:tc>
                      <a:txBody>
                        <a:bodyPr/>
                        <a:lstStyle/>
                        <a:p>
                          <a:pPr algn="ctr" fontAlgn="t"/>
                          <a:r>
                            <a:rPr lang="en-US" sz="1200" kern="1200" dirty="0" err="1">
                              <a:solidFill>
                                <a:schemeClr val="tx1"/>
                              </a:solidFill>
                              <a:latin typeface="SamsungOne-400" panose="020B0503030303020204" pitchFamily="34" charset="0"/>
                              <a:ea typeface="나눔스퀘어 Bold" panose="020B0600000101010101" pitchFamily="50" charset="-127"/>
                              <a:cs typeface="+mn-cs"/>
                            </a:rPr>
                            <a:t>Nhận</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và</a:t>
                          </a:r>
                          <a:r>
                            <a:rPr lang="en-US" sz="1200" kern="1200" dirty="0">
                              <a:solidFill>
                                <a:schemeClr val="tx1"/>
                              </a:solidFill>
                              <a:latin typeface="SamsungOne-400" panose="020B0503030303020204" pitchFamily="34" charset="0"/>
                              <a:ea typeface="나눔스퀘어 Bold" panose="020B0600000101010101" pitchFamily="50" charset="-127"/>
                              <a:cs typeface="+mn-cs"/>
                            </a:rPr>
                            <a:t> Ace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trong</a:t>
                          </a:r>
                          <a:r>
                            <a:rPr lang="en-US" sz="1200" kern="1200" dirty="0">
                              <a:solidFill>
                                <a:schemeClr val="tx1"/>
                              </a:solidFill>
                              <a:latin typeface="SamsungOne-400" panose="020B0503030303020204" pitchFamily="34" charset="0"/>
                              <a:ea typeface="나눔스퀘어 Bold" panose="020B0600000101010101" pitchFamily="50" charset="-127"/>
                              <a:cs typeface="+mn-cs"/>
                            </a:rPr>
                            <a:t> </a:t>
                          </a:r>
                          <a:r>
                            <a:rPr lang="en-US" sz="1200" kern="1200" dirty="0" err="1">
                              <a:solidFill>
                                <a:schemeClr val="tx1"/>
                              </a:solidFill>
                              <a:latin typeface="SamsungOne-400" panose="020B0503030303020204" pitchFamily="34" charset="0"/>
                              <a:ea typeface="나눔스퀘어 Bold" panose="020B0600000101010101" pitchFamily="50" charset="-127"/>
                              <a:cs typeface="+mn-cs"/>
                            </a:rPr>
                            <a:t>thẻ</a:t>
                          </a:r>
                          <a:endParaRPr lang="en-US" sz="1200" kern="1200" dirty="0">
                            <a:solidFill>
                              <a:schemeClr val="tx1"/>
                            </a:solidFill>
                            <a:latin typeface="SamsungOne-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4</m:t>
                                    </m:r>
                                  </m:num>
                                  <m:den>
                                    <m:r>
                                      <a:rPr lang="en-US" sz="1200" b="0" i="0" smtClean="0">
                                        <a:latin typeface="Cambria Math" panose="02040503050406030204" pitchFamily="18" charset="0"/>
                                      </a:rPr>
                                      <m:t>52</m:t>
                                    </m:r>
                                  </m:den>
                                </m:f>
                                <m:r>
                                  <a:rPr lang="en-US" sz="1200" b="0" i="0" smtClean="0">
                                    <a:latin typeface="Cambria Math" panose="02040503050406030204" pitchFamily="18" charset="0"/>
                                  </a:rPr>
                                  <m:t>=0.0769</m:t>
                                </m:r>
                              </m:oMath>
                            </m:oMathPara>
                          </a14:m>
                          <a:endParaRPr lang="en-US" sz="1200" b="0" i="0" dirty="0">
                            <a:latin typeface="SamsungOne-400" panose="020B0503030303020204" pitchFamily="34" charset="0"/>
                            <a:ea typeface="SamsungOne-400" panose="020B0503030303020204" pitchFamily="34" charset="0"/>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f>
                                <m:fPr>
                                  <m:ctrlPr>
                                    <a:rPr lang="en-US" sz="1200" b="0" i="1" smtClean="0">
                                      <a:latin typeface="Cambria Math" panose="02040503050406030204" pitchFamily="18" charset="0"/>
                                    </a:rPr>
                                  </m:ctrlPr>
                                </m:fPr>
                                <m:num>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4</m:t>
                                      </m:r>
                                    </m:num>
                                    <m:den>
                                      <m:r>
                                        <a:rPr lang="en-US" sz="1200" b="0" i="0" smtClean="0">
                                          <a:latin typeface="Cambria Math" panose="02040503050406030204" pitchFamily="18" charset="0"/>
                                        </a:rPr>
                                        <m:t>52</m:t>
                                      </m:r>
                                    </m:den>
                                  </m:f>
                                </m:num>
                                <m:den>
                                  <m:f>
                                    <m:fPr>
                                      <m:type m:val="skw"/>
                                      <m:ctrlPr>
                                        <a:rPr lang="en-US" sz="1200" b="0" i="1" smtClean="0">
                                          <a:latin typeface="Cambria Math" panose="02040503050406030204" pitchFamily="18" charset="0"/>
                                        </a:rPr>
                                      </m:ctrlPr>
                                    </m:fPr>
                                    <m:num>
                                      <m:r>
                                        <a:rPr lang="en-US" sz="1200" b="0" i="0" smtClean="0">
                                          <a:latin typeface="Cambria Math" panose="02040503050406030204" pitchFamily="18" charset="0"/>
                                        </a:rPr>
                                        <m:t>48</m:t>
                                      </m:r>
                                    </m:num>
                                    <m:den>
                                      <m:r>
                                        <a:rPr lang="en-US" sz="1200" b="0" i="0" smtClean="0">
                                          <a:latin typeface="Cambria Math" panose="02040503050406030204" pitchFamily="18" charset="0"/>
                                        </a:rPr>
                                        <m:t>52</m:t>
                                      </m:r>
                                    </m:den>
                                  </m:f>
                                </m:den>
                              </m:f>
                            </m:oMath>
                          </a14:m>
                          <a:r>
                            <a:rPr lang="en-US" sz="1200" b="0" i="0" dirty="0">
                              <a:latin typeface="SamsungOne-400" panose="020B0503030303020204" pitchFamily="34" charset="0"/>
                              <a:ea typeface="SamsungOne-400" panose="020B0503030303020204" pitchFamily="34" charset="0"/>
                            </a:rPr>
                            <a:t> = </a:t>
                          </a:r>
                          <a14:m>
                            <m:oMath xmlns:m="http://schemas.openxmlformats.org/officeDocument/2006/math">
                              <m:f>
                                <m:fPr>
                                  <m:ctrlPr>
                                    <a:rPr lang="en-US" sz="1200" b="0" i="1" smtClean="0">
                                      <a:latin typeface="Cambria Math" panose="02040503050406030204" pitchFamily="18" charset="0"/>
                                    </a:rPr>
                                  </m:ctrlPr>
                                </m:fPr>
                                <m:num>
                                  <m:r>
                                    <a:rPr lang="en-US" sz="1200" b="0" i="0" smtClean="0">
                                      <a:latin typeface="Cambria Math" panose="02040503050406030204" pitchFamily="18" charset="0"/>
                                    </a:rPr>
                                    <m:t>4</m:t>
                                  </m:r>
                                </m:num>
                                <m:den>
                                  <m:r>
                                    <a:rPr lang="en-US" sz="1200" b="0" i="0" smtClean="0">
                                      <a:latin typeface="Cambria Math" panose="02040503050406030204" pitchFamily="18" charset="0"/>
                                    </a:rPr>
                                    <m:t>48</m:t>
                                  </m:r>
                                </m:den>
                              </m:f>
                              <m:r>
                                <a:rPr lang="en-US" sz="1200" b="0" i="0" smtClean="0">
                                  <a:latin typeface="Cambria Math" panose="02040503050406030204" pitchFamily="18" charset="0"/>
                                </a:rPr>
                                <m:t>=0.0833</m:t>
                              </m:r>
                            </m:oMath>
                          </a14:m>
                          <a:endParaRPr lang="en-US" sz="1200" b="0" i="0" dirty="0">
                            <a:latin typeface="SamsungOne-400" panose="020B0503030303020204" pitchFamily="34" charset="0"/>
                            <a:ea typeface="SamsungOne-400" panose="020B0503030303020204" pitchFamily="34"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bl>
              </a:graphicData>
            </a:graphic>
          </p:graphicFrame>
        </mc:Choice>
        <mc:Fallback xmlns="">
          <p:graphicFrame>
            <p:nvGraphicFramePr>
              <p:cNvPr id="12" name="표 11">
                <a:extLst>
                  <a:ext uri="{FF2B5EF4-FFF2-40B4-BE49-F238E27FC236}">
                    <a16:creationId xmlns:a16="http://schemas.microsoft.com/office/drawing/2014/main" id="{977BDC97-24C3-4041-B523-F7D3C4B33FCB}"/>
                  </a:ext>
                </a:extLst>
              </p:cNvPr>
              <p:cNvGraphicFramePr>
                <a:graphicFrameLocks noGrp="1"/>
              </p:cNvGraphicFramePr>
              <p:nvPr>
                <p:extLst>
                  <p:ext uri="{D42A27DB-BD31-4B8C-83A1-F6EECF244321}">
                    <p14:modId xmlns:p14="http://schemas.microsoft.com/office/powerpoint/2010/main" val="3868415974"/>
                  </p:ext>
                </p:extLst>
              </p:nvPr>
            </p:nvGraphicFramePr>
            <p:xfrm>
              <a:off x="535872" y="3437210"/>
              <a:ext cx="8796529" cy="1875153"/>
            </p:xfrm>
            <a:graphic>
              <a:graphicData uri="http://schemas.openxmlformats.org/drawingml/2006/table">
                <a:tbl>
                  <a:tblPr/>
                  <a:tblGrid>
                    <a:gridCol w="2469201">
                      <a:extLst>
                        <a:ext uri="{9D8B030D-6E8A-4147-A177-3AD203B41FA5}">
                          <a16:colId xmlns:a16="http://schemas.microsoft.com/office/drawing/2014/main" val="394888715"/>
                        </a:ext>
                      </a:extLst>
                    </a:gridCol>
                    <a:gridCol w="3163664">
                      <a:extLst>
                        <a:ext uri="{9D8B030D-6E8A-4147-A177-3AD203B41FA5}">
                          <a16:colId xmlns:a16="http://schemas.microsoft.com/office/drawing/2014/main" val="148328333"/>
                        </a:ext>
                      </a:extLst>
                    </a:gridCol>
                    <a:gridCol w="3163664">
                      <a:extLst>
                        <a:ext uri="{9D8B030D-6E8A-4147-A177-3AD203B41FA5}">
                          <a16:colId xmlns:a16="http://schemas.microsoft.com/office/drawing/2014/main" val="2346216240"/>
                        </a:ext>
                      </a:extLst>
                    </a:gridCol>
                  </a:tblGrid>
                  <a:tr h="360000">
                    <a:tc>
                      <a:txBody>
                        <a:bodyPr/>
                        <a:lstStyle/>
                        <a:p>
                          <a:pPr marL="0" algn="ctr" defTabSz="844083" rtl="0" eaLnBrk="1" latinLnBrk="1" hangingPunct="1"/>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200" b="0" kern="1200" dirty="0" err="1"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Xác</a:t>
                          </a:r>
                          <a:r>
                            <a:rPr lang="en-US" altLang="ko-KR" sz="1200" b="0" kern="1200" baseline="0" dirty="0"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suất</a:t>
                          </a:r>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200" b="0" kern="1200" dirty="0" err="1"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Tỷ</a:t>
                          </a:r>
                          <a:r>
                            <a:rPr lang="en-US" altLang="ko-KR" sz="1200" b="0" kern="1200" dirty="0"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dirty="0" err="1"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lệ</a:t>
                          </a:r>
                          <a:r>
                            <a:rPr lang="en-US" altLang="ko-KR" sz="1200" b="0" kern="1200" baseline="0" dirty="0"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smtClean="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cược</a:t>
                          </a:r>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latinLnBrk="1" hangingPunct="1"/>
                          <a:r>
                            <a:rPr lang="en-US" altLang="ko-KR" sz="1200" kern="1200" dirty="0" err="1" smtClean="0">
                              <a:solidFill>
                                <a:schemeClr val="tx1"/>
                              </a:solidFill>
                              <a:latin typeface="SamsungOne 400" panose="020B0503030303020204" pitchFamily="34" charset="0"/>
                              <a:ea typeface="나눔스퀘어 Bold" panose="020B0600000101010101" pitchFamily="50" charset="-127"/>
                              <a:cs typeface="+mn-cs"/>
                            </a:rPr>
                            <a:t>Cuộn</a:t>
                          </a:r>
                          <a:r>
                            <a:rPr lang="en-US" altLang="ko-KR" sz="1200" kern="1200" dirty="0" smtClean="0">
                              <a:solidFill>
                                <a:schemeClr val="tx1"/>
                              </a:solidFill>
                              <a:latin typeface="SamsungOne 400" panose="020B0503030303020204" pitchFamily="34" charset="0"/>
                              <a:ea typeface="나눔스퀘어 Bold" panose="020B0600000101010101" pitchFamily="50" charset="-127"/>
                              <a:cs typeface="+mn-cs"/>
                            </a:rPr>
                            <a:t> 6 con </a:t>
                          </a:r>
                          <a:r>
                            <a:rPr lang="en-US" altLang="ko-KR" sz="1200" kern="1200" dirty="0" err="1" smtClean="0">
                              <a:solidFill>
                                <a:schemeClr val="tx1"/>
                              </a:solidFill>
                              <a:latin typeface="SamsungOne 400" panose="020B0503030303020204" pitchFamily="34" charset="0"/>
                              <a:ea typeface="나눔스퀘어 Bold" panose="020B0600000101010101" pitchFamily="50" charset="-127"/>
                              <a:cs typeface="+mn-cs"/>
                            </a:rPr>
                            <a:t>xúc</a:t>
                          </a:r>
                          <a:r>
                            <a:rPr lang="en-US" altLang="ko-KR"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altLang="ko-KR" sz="1200" kern="1200" dirty="0" err="1" smtClean="0">
                              <a:solidFill>
                                <a:schemeClr val="tx1"/>
                              </a:solidFill>
                              <a:latin typeface="SamsungOne 400" panose="020B0503030303020204" pitchFamily="34" charset="0"/>
                              <a:ea typeface="나눔스퀘어 Bold" panose="020B0600000101010101" pitchFamily="50" charset="-127"/>
                              <a:cs typeface="+mn-cs"/>
                            </a:rPr>
                            <a:t>xắc</a:t>
                          </a:r>
                          <a:endParaRPr lang="en-US" altLang="ko-KR" sz="1200" kern="1200" dirty="0">
                            <a:solidFill>
                              <a:schemeClr val="tx1"/>
                            </a:solidFill>
                            <a:latin typeface="SamsungOne 400" panose="020B0503030303020204" pitchFamily="34" charset="0"/>
                            <a:ea typeface="나눔스퀘어 Bold" panose="020B0600000101010101"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7885" t="-71429" r="-100000" b="-242857"/>
                          </a:stretch>
                        </a:blipFill>
                      </a:tcPr>
                    </a:tc>
                    <a:tc>
                      <a:txBody>
                        <a:bodyPr/>
                        <a:lstStyle/>
                        <a:p>
                          <a:endParaRPr lang="en-US"/>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78227" t="-71429" r="-193" b="-242857"/>
                          </a:stretch>
                        </a:blipFill>
                      </a:tcPr>
                    </a:tc>
                    <a:extLst>
                      <a:ext uri="{0D108BD9-81ED-4DB2-BD59-A6C34878D82A}">
                        <a16:rowId xmlns:a16="http://schemas.microsoft.com/office/drawing/2014/main" val="1156156180"/>
                      </a:ext>
                    </a:extLst>
                  </a:tr>
                  <a:tr h="505051">
                    <a:tc>
                      <a:txBody>
                        <a:bodyPr/>
                        <a:lstStyle/>
                        <a:p>
                          <a:pPr algn="ctr" fontAlgn="t"/>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Lật</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đầu</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trên</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đồng</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xu</a:t>
                          </a:r>
                          <a:endParaRPr lang="en-US" sz="1200" kern="1200" dirty="0">
                            <a:solidFill>
                              <a:schemeClr val="tx1"/>
                            </a:solidFill>
                            <a:latin typeface="SamsungOne 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7885" t="-173494" r="-100000" b="-145783"/>
                          </a:stretch>
                        </a:blipFill>
                      </a:tcPr>
                    </a:tc>
                    <a:tc>
                      <a:txBody>
                        <a:bodyPr/>
                        <a:lstStyle/>
                        <a:p>
                          <a:endParaRPr lang="en-US"/>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78227" t="-173494" r="-193" b="-145783"/>
                          </a:stretch>
                        </a:blipFill>
                      </a:tcPr>
                    </a:tc>
                    <a:extLst>
                      <a:ext uri="{0D108BD9-81ED-4DB2-BD59-A6C34878D82A}">
                        <a16:rowId xmlns:a16="http://schemas.microsoft.com/office/drawing/2014/main" val="1888611143"/>
                      </a:ext>
                    </a:extLst>
                  </a:tr>
                  <a:tr h="505051">
                    <a:tc>
                      <a:txBody>
                        <a:bodyPr/>
                        <a:lstStyle/>
                        <a:p>
                          <a:pPr algn="ctr" fontAlgn="t"/>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Nhận</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và</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Ace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trong</a:t>
                          </a:r>
                          <a:r>
                            <a:rPr lang="en-US" sz="1200" kern="1200" dirty="0" smtClean="0">
                              <a:solidFill>
                                <a:schemeClr val="tx1"/>
                              </a:solidFill>
                              <a:latin typeface="SamsungOne 400" panose="020B0503030303020204" pitchFamily="34" charset="0"/>
                              <a:ea typeface="나눔스퀘어 Bold" panose="020B0600000101010101" pitchFamily="50" charset="-127"/>
                              <a:cs typeface="+mn-cs"/>
                            </a:rPr>
                            <a:t> </a:t>
                          </a:r>
                          <a:r>
                            <a:rPr lang="en-US" sz="1200" kern="1200" dirty="0" err="1" smtClean="0">
                              <a:solidFill>
                                <a:schemeClr val="tx1"/>
                              </a:solidFill>
                              <a:latin typeface="SamsungOne 400" panose="020B0503030303020204" pitchFamily="34" charset="0"/>
                              <a:ea typeface="나눔스퀘어 Bold" panose="020B0600000101010101" pitchFamily="50" charset="-127"/>
                              <a:cs typeface="+mn-cs"/>
                            </a:rPr>
                            <a:t>thẻ</a:t>
                          </a:r>
                          <a:endParaRPr lang="en-US" sz="1200" kern="1200" dirty="0">
                            <a:solidFill>
                              <a:schemeClr val="tx1"/>
                            </a:solidFill>
                            <a:latin typeface="SamsungOne 400" panose="020B0503030303020204" pitchFamily="34" charset="0"/>
                            <a:ea typeface="나눔스퀘어 Bold" panose="020B0600000101010101"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7885" t="-273494" r="-100000" b="-45783"/>
                          </a:stretch>
                        </a:blipFill>
                      </a:tcPr>
                    </a:tc>
                    <a:tc>
                      <a:txBody>
                        <a:bodyPr/>
                        <a:lstStyle/>
                        <a:p>
                          <a:endParaRPr lang="en-US"/>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78227" t="-273494" r="-193" b="-45783"/>
                          </a:stretch>
                        </a:blipFill>
                      </a:tcPr>
                    </a:tc>
                    <a:extLst>
                      <a:ext uri="{0D108BD9-81ED-4DB2-BD59-A6C34878D82A}">
                        <a16:rowId xmlns:a16="http://schemas.microsoft.com/office/drawing/2014/main" val="1536061635"/>
                      </a:ext>
                    </a:extLst>
                  </a:tr>
                </a:tbl>
              </a:graphicData>
            </a:graphic>
          </p:graphicFrame>
        </mc:Fallback>
      </mc:AlternateContent>
    </p:spTree>
    <p:extLst>
      <p:ext uri="{BB962C8B-B14F-4D97-AF65-F5344CB8AC3E}">
        <p14:creationId xmlns:p14="http://schemas.microsoft.com/office/powerpoint/2010/main" val="188207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Học máy &amp; Mô hình</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vi-VN" altLang="ko-KR" dirty="0">
                <a:ea typeface="SamsungOneKorean 400" panose="020B0503030303020204" pitchFamily="50" charset="-127"/>
              </a:rPr>
              <a:t>Bài</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
        <p:nvSpPr>
          <p:cNvPr id="6" name="직사각형 5">
            <a:extLst>
              <a:ext uri="{FF2B5EF4-FFF2-40B4-BE49-F238E27FC236}">
                <a16:creationId xmlns:a16="http://schemas.microsoft.com/office/drawing/2014/main" id="{13818A29-2D84-447C-BE43-3CC1B16AFD49}"/>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1.1. </a:t>
            </a:r>
            <a:r>
              <a:rPr lang="vi-VN" altLang="ko-KR" dirty="0">
                <a:solidFill>
                  <a:schemeClr val="tx1">
                    <a:lumMod val="75000"/>
                    <a:lumOff val="25000"/>
                  </a:schemeClr>
                </a:solidFill>
                <a:latin typeface="SamsungOne-700" panose="020B0803030303020204" pitchFamily="34" charset="0"/>
                <a:ea typeface="SamsungOneKorean 400" panose="020B0503030303020204" pitchFamily="50" charset="-127"/>
              </a:rPr>
              <a:t>Kiến thức cơ bản về học máy </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CA5509B7-6BC8-4438-BC34-E89B26A1C26C}"/>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Korean 400" panose="020B0503030303020204" pitchFamily="50" charset="-127"/>
              </a:rPr>
              <a:t>1.2.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Học</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máy</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trong</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đám</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mây</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công</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cộng</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924905"/>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Apache Spark ML </a:t>
              </a: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Tree>
    <p:extLst>
      <p:ext uri="{BB962C8B-B14F-4D97-AF65-F5344CB8AC3E}">
        <p14:creationId xmlns:p14="http://schemas.microsoft.com/office/powerpoint/2010/main" val="218381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(4/6)</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1" y="2226568"/>
                <a:ext cx="7786325" cy="2601464"/>
              </a:xfrm>
            </p:spPr>
            <p:txBody>
              <a:bodyPr/>
              <a:lstStyle/>
              <a:p>
                <a:r>
                  <a:rPr lang="en-US" altLang="ko-KR" dirty="0" err="1"/>
                  <a:t>Hồi</a:t>
                </a:r>
                <a:r>
                  <a:rPr lang="en-US" altLang="ko-KR" dirty="0"/>
                  <a:t> </a:t>
                </a:r>
                <a:r>
                  <a:rPr lang="en-US" altLang="ko-KR" dirty="0" err="1"/>
                  <a:t>quy</a:t>
                </a:r>
                <a:r>
                  <a:rPr lang="en-US" altLang="ko-KR" dirty="0"/>
                  <a:t> logistic </a:t>
                </a:r>
                <a:r>
                  <a:rPr lang="en-US" altLang="ko-KR" dirty="0" err="1"/>
                  <a:t>để</a:t>
                </a:r>
                <a:r>
                  <a:rPr lang="en-US" altLang="ko-KR" dirty="0"/>
                  <a:t> </a:t>
                </a:r>
                <a:r>
                  <a:rPr lang="en-US" altLang="ko-KR" dirty="0" err="1"/>
                  <a:t>phân</a:t>
                </a:r>
                <a:r>
                  <a:rPr lang="en-US" altLang="ko-KR" dirty="0"/>
                  <a:t> </a:t>
                </a:r>
                <a:r>
                  <a:rPr lang="en-US" altLang="ko-KR" dirty="0" err="1"/>
                  <a:t>phối</a:t>
                </a:r>
                <a:r>
                  <a:rPr lang="en-US" altLang="ko-KR" dirty="0"/>
                  <a:t> Bernoulli</a:t>
                </a:r>
              </a:p>
              <a:p>
                <a:pPr lvl="1"/>
                <a:r>
                  <a:rPr lang="vi-VN" altLang="ko-KR" dirty="0"/>
                  <a:t>Ước tính không xác định </a:t>
                </a:r>
                <a:r>
                  <a:rPr lang="ko-KR" altLang="vi-VN" dirty="0"/>
                  <a:t>𝑝 </a:t>
                </a:r>
                <a:r>
                  <a:rPr lang="vi-VN" altLang="ko-KR" dirty="0"/>
                  <a:t>Đối với bất kỳ sự kết hợp tuyến tính nhất định của các biến độc lập</a:t>
                </a:r>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oMath>
                </a14:m>
                <a:r>
                  <a:rPr lang="en-US" altLang="ko-KR" dirty="0"/>
                  <a:t>.</a:t>
                </a:r>
              </a:p>
              <a:p>
                <a:pPr lvl="1"/>
                <a:r>
                  <a:rPr lang="en-US" altLang="ko-KR" dirty="0" err="1"/>
                  <a:t>Nhãn</a:t>
                </a:r>
                <a:r>
                  <a:rPr lang="en-US" altLang="ko-KR" dirty="0"/>
                  <a:t> </a:t>
                </a:r>
                <a:r>
                  <a:rPr lang="ko-KR" altLang="en-US" dirty="0"/>
                  <a:t>𝑦</a:t>
                </a:r>
                <a:r>
                  <a:rPr lang="en-US" altLang="ko-KR" dirty="0"/>
                  <a:t>_</a:t>
                </a:r>
                <a:r>
                  <a:rPr lang="ko-KR" altLang="en-US" dirty="0"/>
                  <a:t>𝑖 </a:t>
                </a:r>
                <a:r>
                  <a:rPr lang="en-US" altLang="ko-KR" dirty="0" err="1"/>
                  <a:t>trong</a:t>
                </a:r>
                <a:r>
                  <a:rPr lang="en-US" altLang="ko-KR" dirty="0"/>
                  <a:t> </a:t>
                </a:r>
                <a:r>
                  <a:rPr lang="en-US" altLang="ko-KR" dirty="0" err="1"/>
                  <a:t>hồi</a:t>
                </a:r>
                <a:r>
                  <a:rPr lang="en-US" altLang="ko-KR" dirty="0"/>
                  <a:t> </a:t>
                </a:r>
                <a:r>
                  <a:rPr lang="en-US" altLang="ko-KR" dirty="0" err="1"/>
                  <a:t>quy</a:t>
                </a:r>
                <a:r>
                  <a:rPr lang="en-US" altLang="ko-KR" dirty="0"/>
                  <a:t> logistic </a:t>
                </a:r>
                <a:r>
                  <a:rPr lang="en-US" altLang="ko-KR" dirty="0" err="1"/>
                  <a:t>tuân</a:t>
                </a:r>
                <a:r>
                  <a:rPr lang="en-US" altLang="ko-KR" dirty="0"/>
                  <a:t> </a:t>
                </a:r>
                <a:r>
                  <a:rPr lang="en-US" altLang="ko-KR" dirty="0" err="1"/>
                  <a:t>theo</a:t>
                </a:r>
                <a:r>
                  <a:rPr lang="en-US" altLang="ko-KR" dirty="0"/>
                  <a:t> </a:t>
                </a:r>
                <a:r>
                  <a:rPr lang="en-US" altLang="ko-KR" dirty="0" err="1"/>
                  <a:t>phân</a:t>
                </a:r>
                <a:r>
                  <a:rPr lang="en-US" altLang="ko-KR" dirty="0"/>
                  <a:t> </a:t>
                </a:r>
                <a:r>
                  <a:rPr lang="en-US" altLang="ko-KR" dirty="0" err="1"/>
                  <a:t>phối</a:t>
                </a:r>
                <a:r>
                  <a:rPr lang="en-US" altLang="ko-KR" dirty="0"/>
                  <a:t> Bernoulli </a:t>
                </a:r>
                <a:r>
                  <a:rPr lang="en-US" altLang="ko-KR" dirty="0" err="1"/>
                  <a:t>có</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không</a:t>
                </a:r>
                <a:r>
                  <a:rPr lang="en-US" altLang="ko-KR" dirty="0"/>
                  <a:t> </a:t>
                </a:r>
                <a:r>
                  <a:rPr lang="en-US" altLang="ko-KR" dirty="0" err="1"/>
                  <a:t>xác</a:t>
                </a:r>
                <a:r>
                  <a:rPr lang="en-US" altLang="ko-KR" dirty="0"/>
                  <a:t> </a:t>
                </a:r>
                <a:r>
                  <a:rPr lang="en-US" altLang="ko-KR" dirty="0" err="1"/>
                  <a:t>định</a:t>
                </a:r>
                <a:r>
                  <a:rPr lang="en-US" altLang="ko-KR" dirty="0"/>
                  <a:t>, </a:t>
                </a:r>
                <a:r>
                  <a:rPr lang="ko-KR" altLang="en-US" dirty="0"/>
                  <a:t>𝑝</a:t>
                </a:r>
                <a:endParaRPr lang="en-US" altLang="ko-KR" dirty="0"/>
              </a:p>
              <a:p>
                <a:pPr lvl="1"/>
                <a:r>
                  <a:rPr lang="vi-VN" altLang="ko-KR" dirty="0"/>
                  <a:t>Phân phối Bernoulli chỉ là một trường hợp đặc biệt của phân phối nhị thức khi </a:t>
                </a:r>
                <a:r>
                  <a:rPr lang="ko-KR" altLang="vi-VN" dirty="0"/>
                  <a:t>𝑛 </a:t>
                </a:r>
                <a:r>
                  <a:rPr lang="vi-VN" altLang="ko-KR" dirty="0"/>
                  <a:t>= 1</a:t>
                </a:r>
                <a:endParaRPr lang="en-US" altLang="ko-KR" dirty="0"/>
              </a:p>
              <a:p>
                <a:pPr lvl="1"/>
                <a:r>
                  <a:rPr lang="fr-FR" altLang="ko-KR" dirty="0" err="1"/>
                  <a:t>Thành</a:t>
                </a:r>
                <a:r>
                  <a:rPr lang="fr-FR" altLang="ko-KR" dirty="0"/>
                  <a:t> </a:t>
                </a:r>
                <a:r>
                  <a:rPr lang="fr-FR" altLang="ko-KR" dirty="0" err="1"/>
                  <a:t>công</a:t>
                </a:r>
                <a:r>
                  <a:rPr lang="fr-FR" altLang="ko-KR" dirty="0"/>
                  <a:t> là 1 </a:t>
                </a:r>
                <a:r>
                  <a:rPr lang="fr-FR" altLang="ko-KR" dirty="0" err="1"/>
                  <a:t>và</a:t>
                </a:r>
                <a:r>
                  <a:rPr lang="fr-FR" altLang="ko-KR" dirty="0"/>
                  <a:t> </a:t>
                </a:r>
                <a:r>
                  <a:rPr lang="fr-FR" altLang="ko-KR" dirty="0" err="1"/>
                  <a:t>thất</a:t>
                </a:r>
                <a:r>
                  <a:rPr lang="fr-FR" altLang="ko-KR" dirty="0"/>
                  <a:t> </a:t>
                </a:r>
                <a:r>
                  <a:rPr lang="fr-FR" altLang="ko-KR" dirty="0" err="1"/>
                  <a:t>bại</a:t>
                </a:r>
                <a:r>
                  <a:rPr lang="fr-FR" altLang="ko-KR" dirty="0"/>
                  <a:t> là 0</a:t>
                </a:r>
                <a:endParaRPr lang="en-US" altLang="ko-KR" dirty="0"/>
              </a:p>
              <a:p>
                <a:pPr lvl="1"/>
                <a:r>
                  <a:rPr lang="en-US" altLang="ko-KR" dirty="0" err="1"/>
                  <a:t>Xác</a:t>
                </a:r>
                <a:r>
                  <a:rPr lang="en-US" altLang="ko-KR" dirty="0"/>
                  <a:t> </a:t>
                </a:r>
                <a:r>
                  <a:rPr lang="en-US" altLang="ko-KR" dirty="0" err="1"/>
                  <a:t>suất</a:t>
                </a:r>
                <a:r>
                  <a:rPr lang="en-US" altLang="ko-KR" dirty="0"/>
                  <a:t> </a:t>
                </a:r>
                <a:r>
                  <a:rPr lang="en-US" altLang="ko-KR" dirty="0" err="1"/>
                  <a:t>thành</a:t>
                </a:r>
                <a:r>
                  <a:rPr lang="en-US" altLang="ko-KR" dirty="0"/>
                  <a:t> </a:t>
                </a:r>
                <a:r>
                  <a:rPr lang="en-US" altLang="ko-KR" dirty="0" err="1"/>
                  <a:t>công</a:t>
                </a:r>
                <a:r>
                  <a:rPr lang="en-US" altLang="ko-KR" dirty="0"/>
                  <a:t> </a:t>
                </a:r>
                <a:r>
                  <a:rPr lang="en-US" altLang="ko-KR" dirty="0" err="1"/>
                  <a:t>là</a:t>
                </a:r>
                <a:r>
                  <a:rPr lang="en-US" altLang="ko-KR" dirty="0"/>
                  <a:t> </a:t>
                </a:r>
                <a:r>
                  <a:rPr lang="ko-KR" altLang="en-US" dirty="0"/>
                  <a:t>𝑝 </a:t>
                </a:r>
                <a:r>
                  <a:rPr lang="en-US" altLang="ko-KR" dirty="0" err="1"/>
                  <a:t>và</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thất</a:t>
                </a:r>
                <a:r>
                  <a:rPr lang="en-US" altLang="ko-KR" dirty="0"/>
                  <a:t> </a:t>
                </a:r>
                <a:r>
                  <a:rPr lang="en-US" altLang="ko-KR" dirty="0" err="1"/>
                  <a:t>bại</a:t>
                </a:r>
                <a:r>
                  <a:rPr lang="en-US" altLang="ko-KR" dirty="0"/>
                  <a:t> </a:t>
                </a:r>
                <a:r>
                  <a:rPr lang="en-US" altLang="ko-KR" dirty="0" err="1"/>
                  <a:t>là</a:t>
                </a:r>
                <a:r>
                  <a:rPr lang="en-US" altLang="ko-KR" dirty="0"/>
                  <a:t> 1 - </a:t>
                </a:r>
                <a:r>
                  <a:rPr lang="ko-KR" altLang="en-US" dirty="0"/>
                  <a:t>𝑝</a:t>
                </a:r>
                <a:endParaRPr lang="en-US" altLang="ko-KR" dirty="0"/>
              </a:p>
              <a:p>
                <a:pPr lvl="1"/>
                <a:r>
                  <a:rPr lang="en-US" altLang="ko-KR" dirty="0" err="1"/>
                  <a:t>Chúng</a:t>
                </a:r>
                <a:r>
                  <a:rPr lang="en-US" altLang="ko-KR" dirty="0"/>
                  <a:t> </a:t>
                </a:r>
                <a:r>
                  <a:rPr lang="en-US" altLang="ko-KR" dirty="0" err="1"/>
                  <a:t>tôi</a:t>
                </a:r>
                <a:r>
                  <a:rPr lang="en-US" altLang="ko-KR" dirty="0"/>
                  <a:t> </a:t>
                </a:r>
                <a:r>
                  <a:rPr lang="en-US" altLang="ko-KR" dirty="0" err="1"/>
                  <a:t>cần</a:t>
                </a:r>
                <a:r>
                  <a:rPr lang="en-US" altLang="ko-KR" dirty="0"/>
                  <a:t> </a:t>
                </a:r>
                <a:r>
                  <a:rPr lang="en-US" altLang="ko-KR" dirty="0" err="1"/>
                  <a:t>một</a:t>
                </a:r>
                <a:r>
                  <a:rPr lang="en-US" altLang="ko-KR" dirty="0"/>
                  <a:t> </a:t>
                </a:r>
                <a:r>
                  <a:rPr lang="en-US" altLang="ko-KR" dirty="0" err="1"/>
                  <a:t>cách</a:t>
                </a:r>
                <a:r>
                  <a:rPr lang="en-US" altLang="ko-KR" dirty="0"/>
                  <a:t> </a:t>
                </a:r>
                <a:r>
                  <a:rPr lang="en-US" altLang="ko-KR" dirty="0" err="1"/>
                  <a:t>để</a:t>
                </a:r>
                <a:r>
                  <a:rPr lang="en-US" altLang="ko-KR" dirty="0"/>
                  <a:t> </a:t>
                </a:r>
                <a:r>
                  <a:rPr lang="en-US" altLang="ko-KR" dirty="0" err="1"/>
                  <a:t>liên</a:t>
                </a:r>
                <a:r>
                  <a:rPr lang="en-US" altLang="ko-KR" dirty="0"/>
                  <a:t> </a:t>
                </a:r>
                <a:r>
                  <a:rPr lang="en-US" altLang="ko-KR" dirty="0" err="1"/>
                  <a:t>kết</a:t>
                </a:r>
                <a:r>
                  <a:rPr lang="en-US" altLang="ko-KR" dirty="0"/>
                  <a:t> </a:t>
                </a:r>
                <a:r>
                  <a:rPr lang="en-US" altLang="ko-KR" dirty="0" err="1"/>
                  <a:t>các</a:t>
                </a:r>
                <a:r>
                  <a:rPr lang="en-US" altLang="ko-KR" dirty="0"/>
                  <a:t> </a:t>
                </a:r>
                <a:r>
                  <a:rPr lang="en-US" altLang="ko-KR" dirty="0" err="1"/>
                  <a:t>tính</a:t>
                </a:r>
                <a:r>
                  <a:rPr lang="en-US" altLang="ko-KR" dirty="0"/>
                  <a:t> </a:t>
                </a:r>
                <a:r>
                  <a:rPr lang="en-US" altLang="ko-KR" dirty="0" err="1"/>
                  <a:t>năng</a:t>
                </a:r>
                <a:r>
                  <a:rPr lang="en-US" altLang="ko-KR" dirty="0"/>
                  <a:t> </a:t>
                </a:r>
                <a:r>
                  <a:rPr lang="ko-KR" altLang="en-US" dirty="0"/>
                  <a:t>𝑥</a:t>
                </a:r>
                <a:r>
                  <a:rPr lang="en-US" altLang="ko-KR" dirty="0"/>
                  <a:t>_</a:t>
                </a:r>
                <a:r>
                  <a:rPr lang="ko-KR" altLang="en-US" dirty="0"/>
                  <a:t>𝑖 </a:t>
                </a:r>
                <a:r>
                  <a:rPr lang="en-US" altLang="ko-KR" dirty="0" err="1"/>
                  <a:t>với</a:t>
                </a:r>
                <a:r>
                  <a:rPr lang="en-US" altLang="ko-KR" dirty="0"/>
                  <a:t> </a:t>
                </a:r>
                <a:r>
                  <a:rPr lang="en-US" altLang="ko-KR" dirty="0" err="1"/>
                  <a:t>phân</a:t>
                </a:r>
                <a:r>
                  <a:rPr lang="en-US" altLang="ko-KR" dirty="0"/>
                  <a:t> </a:t>
                </a:r>
                <a:r>
                  <a:rPr lang="en-US" altLang="ko-KR" dirty="0" err="1"/>
                  <a:t>phối</a:t>
                </a:r>
                <a:r>
                  <a:rPr lang="en-US" altLang="ko-KR" dirty="0"/>
                  <a:t> Bernoulli</a:t>
                </a:r>
              </a:p>
            </p:txBody>
          </p:sp>
        </mc:Choice>
        <mc:Fallback xmlns="">
          <p:sp>
            <p:nvSpPr>
              <p:cNvPr id="9" name="텍스트 개체 틀 8">
                <a:extLst>
                  <a:ext uri="{FF2B5EF4-FFF2-40B4-BE49-F238E27FC236}">
                    <a16:creationId xmlns:a16="http://schemas.microsoft.com/office/drawing/2014/main" id="{010C68CC-7310-4008-B70F-D68E053345A2}"/>
                  </a:ext>
                </a:extLst>
              </p:cNvPr>
              <p:cNvSpPr>
                <a:spLocks noGrp="1" noRot="1" noChangeAspect="1" noMove="1" noResize="1" noEditPoints="1" noAdjustHandles="1" noChangeArrowheads="1" noChangeShapeType="1" noTextEdit="1"/>
              </p:cNvSpPr>
              <p:nvPr>
                <p:ph type="body" sz="quarter" idx="15"/>
              </p:nvPr>
            </p:nvSpPr>
            <p:spPr>
              <a:xfrm>
                <a:off x="535871" y="2226568"/>
                <a:ext cx="7786325" cy="2601464"/>
              </a:xfrm>
              <a:blipFill>
                <a:blip r:embed="rId3"/>
                <a:stretch>
                  <a:fillRect l="-78" t="-1874"/>
                </a:stretch>
              </a:blipFill>
            </p:spPr>
            <p:txBody>
              <a:bodyPr/>
              <a:lstStyle/>
              <a:p>
                <a:r>
                  <a:rPr lang="en-US">
                    <a:noFill/>
                  </a:rPr>
                  <a:t> </a:t>
                </a:r>
              </a:p>
            </p:txBody>
          </p:sp>
        </mc:Fallback>
      </mc:AlternateContent>
    </p:spTree>
    <p:extLst>
      <p:ext uri="{BB962C8B-B14F-4D97-AF65-F5344CB8AC3E}">
        <p14:creationId xmlns:p14="http://schemas.microsoft.com/office/powerpoint/2010/main" val="372198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(5/6)</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mc:AlternateContent xmlns:mc="http://schemas.openxmlformats.org/markup-compatibility/2006" xmlns:a14="http://schemas.microsoft.com/office/drawing/2010/main">
        <mc:Choice Requires="a14">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en-US" altLang="ko-KR" dirty="0"/>
                  <a:t>Hàm logit</a:t>
                </a:r>
              </a:p>
              <a:p>
                <a:pPr lvl="1"/>
                <a:r>
                  <a:rPr lang="en-US" altLang="ko-KR" dirty="0" err="1"/>
                  <a:t>Nhật</a:t>
                </a:r>
                <a:r>
                  <a:rPr lang="en-US" altLang="ko-KR" dirty="0"/>
                  <a:t> </a:t>
                </a:r>
                <a:r>
                  <a:rPr lang="en-US" altLang="ko-KR" dirty="0" err="1"/>
                  <a:t>ký</a:t>
                </a:r>
                <a:r>
                  <a:rPr lang="en-US" altLang="ko-KR" dirty="0"/>
                  <a:t> </a:t>
                </a:r>
                <a:r>
                  <a:rPr lang="en-US" altLang="ko-KR" dirty="0" err="1"/>
                  <a:t>tự</a:t>
                </a:r>
                <a:r>
                  <a:rPr lang="en-US" altLang="ko-KR" dirty="0"/>
                  <a:t> </a:t>
                </a:r>
                <a:r>
                  <a:rPr lang="en-US" altLang="ko-KR" dirty="0" err="1"/>
                  <a:t>nhiên</a:t>
                </a:r>
                <a:r>
                  <a:rPr lang="en-US" altLang="ko-KR" dirty="0"/>
                  <a:t> </a:t>
                </a:r>
                <a:r>
                  <a:rPr lang="en-US" altLang="ko-KR" dirty="0" err="1"/>
                  <a:t>của</a:t>
                </a:r>
                <a:r>
                  <a:rPr lang="en-US" altLang="ko-KR" dirty="0"/>
                  <a:t> </a:t>
                </a:r>
                <a:r>
                  <a:rPr lang="en-US" altLang="ko-KR" dirty="0" err="1"/>
                  <a:t>tỷ</a:t>
                </a:r>
                <a:r>
                  <a:rPr lang="en-US" altLang="ko-KR" dirty="0"/>
                  <a:t> </a:t>
                </a:r>
                <a:r>
                  <a:rPr lang="en-US" altLang="ko-KR" dirty="0" err="1"/>
                  <a:t>lệ</a:t>
                </a:r>
                <a:r>
                  <a:rPr lang="en-US" altLang="ko-KR" dirty="0"/>
                  <a:t> </a:t>
                </a:r>
                <a:r>
                  <a:rPr lang="en-US" altLang="ko-KR" dirty="0" err="1"/>
                  <a:t>chênh</a:t>
                </a:r>
                <a:r>
                  <a:rPr lang="en-US" altLang="ko-KR" dirty="0"/>
                  <a:t> </a:t>
                </a:r>
                <a:r>
                  <a:rPr lang="en-US" altLang="ko-KR" dirty="0" err="1"/>
                  <a:t>lệch</a:t>
                </a:r>
                <a:r>
                  <a:rPr lang="en-US" altLang="ko-KR" dirty="0"/>
                  <a:t> </a:t>
                </a:r>
                <a:r>
                  <a:rPr lang="en-US" altLang="ko-KR" dirty="0" err="1"/>
                  <a:t>là</a:t>
                </a:r>
                <a:r>
                  <a:rPr lang="en-US" altLang="ko-KR" dirty="0"/>
                  <a:t> </a:t>
                </a:r>
                <a:r>
                  <a:rPr lang="en-US" altLang="ko-KR" dirty="0" err="1"/>
                  <a:t>hàm</a:t>
                </a:r>
                <a:r>
                  <a:rPr lang="en-US" altLang="ko-KR" dirty="0"/>
                  <a:t> logit</a:t>
                </a:r>
              </a:p>
              <a:p>
                <a:pPr lvl="1"/>
                <a:r>
                  <a:rPr lang="en-US" altLang="ko-KR" dirty="0" err="1"/>
                  <a:t>Hàm</a:t>
                </a:r>
                <a:r>
                  <a:rPr lang="en-US" altLang="ko-KR" dirty="0"/>
                  <a:t> logit </a:t>
                </a:r>
                <a:r>
                  <a:rPr lang="en-US" altLang="ko-KR" dirty="0" err="1"/>
                  <a:t>là</a:t>
                </a:r>
                <a:r>
                  <a:rPr lang="en-US" altLang="ko-KR" dirty="0"/>
                  <a:t> </a:t>
                </a:r>
                <a14:m>
                  <m:oMath xmlns:m="http://schemas.openxmlformats.org/officeDocument/2006/math">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d>
                          <m:dPr>
                            <m:ctrlPr>
                              <a:rPr lang="en-US" altLang="ko-KR" i="1">
                                <a:latin typeface="Cambria Math" panose="02040503050406030204" pitchFamily="18" charset="0"/>
                              </a:rPr>
                            </m:ctrlPr>
                          </m:dPr>
                          <m:e>
                            <m:r>
                              <a:rPr lang="en-US" altLang="ko-KR" i="1">
                                <a:latin typeface="Cambria Math" panose="02040503050406030204" pitchFamily="18" charset="0"/>
                              </a:rPr>
                              <m:t>𝑜𝑑𝑑𝑠</m:t>
                            </m:r>
                          </m:e>
                        </m:d>
                      </m:e>
                    </m:func>
                  </m:oMath>
                </a14:m>
                <a:r>
                  <a:rPr lang="en-US" altLang="ko-KR" dirty="0"/>
                  <a:t> hoặc </a:t>
                </a:r>
                <a14:m>
                  <m:oMath xmlns:m="http://schemas.openxmlformats.org/officeDocument/2006/math">
                    <m:r>
                      <m:rPr>
                        <m:sty m:val="p"/>
                      </m:rPr>
                      <a:rPr lang="en-US" altLang="ko-KR">
                        <a:latin typeface="Cambria Math" panose="02040503050406030204" pitchFamily="18" charset="0"/>
                      </a:rPr>
                      <m:t>ln</m:t>
                    </m:r>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𝑝</m:t>
                        </m:r>
                      </m:num>
                      <m:den>
                        <m:r>
                          <a:rPr lang="en-US" altLang="ko-KR" i="1">
                            <a:latin typeface="Cambria Math" panose="02040503050406030204" pitchFamily="18" charset="0"/>
                          </a:rPr>
                          <m:t>1−</m:t>
                        </m:r>
                        <m:r>
                          <a:rPr lang="en-US" altLang="ko-KR" i="1">
                            <a:latin typeface="Cambria Math" panose="02040503050406030204" pitchFamily="18" charset="0"/>
                          </a:rPr>
                          <m:t>𝑝</m:t>
                        </m:r>
                      </m:den>
                    </m:f>
                  </m:oMath>
                </a14:m>
                <a:r>
                  <a:rPr lang="en-US" altLang="ko-KR" dirty="0"/>
                  <a:t>) </a:t>
                </a:r>
                <a:r>
                  <a:rPr lang="en-US" altLang="ko-KR" dirty="0" err="1"/>
                  <a:t>hoặc</a:t>
                </a:r>
                <a:r>
                  <a:rPr lang="en-US" altLang="ko-KR" dirty="0"/>
                  <a:t>  </a:t>
                </a:r>
                <a14:m>
                  <m:oMath xmlns:m="http://schemas.openxmlformats.org/officeDocument/2006/math">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ln</m:t>
                        </m:r>
                      </m:fName>
                      <m:e>
                        <m:d>
                          <m:dPr>
                            <m:ctrlPr>
                              <a:rPr lang="en-US" altLang="ko-KR" i="1">
                                <a:latin typeface="Cambria Math" panose="02040503050406030204" pitchFamily="18" charset="0"/>
                              </a:rPr>
                            </m:ctrlPr>
                          </m:dPr>
                          <m:e>
                            <m:r>
                              <a:rPr lang="en-US" altLang="ko-KR" i="1">
                                <a:latin typeface="Cambria Math" panose="02040503050406030204" pitchFamily="18" charset="0"/>
                              </a:rPr>
                              <m:t>𝑝</m:t>
                            </m:r>
                          </m:e>
                        </m:d>
                      </m:e>
                    </m:func>
                    <m:r>
                      <a:rPr lang="en-US" altLang="ko-KR" i="1">
                        <a:latin typeface="Cambria Math" panose="02040503050406030204" pitchFamily="18" charset="0"/>
                      </a:rPr>
                      <m:t> −</m:t>
                    </m:r>
                    <m:r>
                      <m:rPr>
                        <m:sty m:val="p"/>
                      </m:rPr>
                      <a:rPr lang="en-US" altLang="ko-KR">
                        <a:latin typeface="Cambria Math" panose="02040503050406030204" pitchFamily="18" charset="0"/>
                      </a:rPr>
                      <m:t>ln</m:t>
                    </m:r>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oMath>
                </a14:m>
                <a:endParaRPr lang="en-US" altLang="ko-KR" dirty="0"/>
              </a:p>
              <a:p>
                <a:pPr lvl="1"/>
                <a:r>
                  <a:rPr lang="en-US" altLang="ko-KR" dirty="0" err="1"/>
                  <a:t>Và</a:t>
                </a:r>
                <a:r>
                  <a:rPr lang="en-US" altLang="ko-KR" dirty="0"/>
                  <a:t> </a:t>
                </a:r>
                <a:r>
                  <a:rPr lang="en-US" altLang="ko-KR" dirty="0" err="1"/>
                  <a:t>nghịch</a:t>
                </a:r>
                <a:r>
                  <a:rPr lang="en-US" altLang="ko-KR" dirty="0"/>
                  <a:t> </a:t>
                </a:r>
                <a:r>
                  <a:rPr lang="en-US" altLang="ko-KR" dirty="0" err="1"/>
                  <a:t>đảo</a:t>
                </a:r>
                <a:r>
                  <a:rPr lang="en-US" altLang="ko-KR" dirty="0"/>
                  <a:t> </a:t>
                </a:r>
                <a:r>
                  <a:rPr lang="en-US" altLang="ko-KR" dirty="0" err="1"/>
                  <a:t>cho</a:t>
                </a:r>
                <a:r>
                  <a:rPr lang="en-US" altLang="ko-KR" dirty="0"/>
                  <a:t> </a:t>
                </a:r>
                <a:r>
                  <a:rPr lang="en-US" altLang="ko-KR" dirty="0" err="1"/>
                  <a:t>thấy</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trên</a:t>
                </a:r>
                <a:r>
                  <a:rPr lang="en-US" altLang="ko-KR" dirty="0"/>
                  <a:t> </a:t>
                </a:r>
                <a:r>
                  <a:rPr lang="en-US" altLang="ko-KR" dirty="0" err="1"/>
                  <a:t>trục</a:t>
                </a:r>
                <a:r>
                  <a:rPr lang="en-US" altLang="ko-KR" dirty="0"/>
                  <a:t> Y</a:t>
                </a:r>
              </a:p>
            </p:txBody>
          </p:sp>
        </mc:Choice>
        <mc:Fallback xmlns="">
          <p:sp>
            <p:nvSpPr>
              <p:cNvPr id="9" name="텍스트 개체 틀 8">
                <a:extLst>
                  <a:ext uri="{FF2B5EF4-FFF2-40B4-BE49-F238E27FC236}">
                    <a16:creationId xmlns:a16="http://schemas.microsoft.com/office/drawing/2014/main" id="{010C68CC-7310-4008-B70F-D68E053345A2}"/>
                  </a:ext>
                </a:extLst>
              </p:cNvPr>
              <p:cNvSpPr>
                <a:spLocks noGrp="1" noRot="1" noChangeAspect="1" noMove="1" noResize="1" noEditPoints="1" noAdjustHandles="1" noChangeArrowheads="1" noChangeShapeType="1" noTextEdit="1"/>
              </p:cNvSpPr>
              <p:nvPr>
                <p:ph type="body" sz="quarter" idx="15"/>
              </p:nvPr>
            </p:nvSpPr>
            <p:spPr>
              <a:xfrm>
                <a:off x="535872" y="2226568"/>
                <a:ext cx="7620576" cy="2601464"/>
              </a:xfrm>
              <a:blipFill>
                <a:blip r:embed="rId3"/>
                <a:stretch>
                  <a:fillRect l="-80" t="-1874"/>
                </a:stretch>
              </a:blipFill>
            </p:spPr>
            <p:txBody>
              <a:bodyPr/>
              <a:lstStyle/>
              <a:p>
                <a:r>
                  <a:rPr lang="en-US">
                    <a:noFill/>
                  </a:rPr>
                  <a:t> </a:t>
                </a:r>
              </a:p>
            </p:txBody>
          </p:sp>
        </mc:Fallback>
      </mc:AlternateContent>
      <p:pic>
        <p:nvPicPr>
          <p:cNvPr id="10" name="Picture 4" descr="http://s3.amazonaws.com/cdn.graphpad.com/faq/1465/images/1465LogitLayout.png">
            <a:extLst>
              <a:ext uri="{FF2B5EF4-FFF2-40B4-BE49-F238E27FC236}">
                <a16:creationId xmlns:a16="http://schemas.microsoft.com/office/drawing/2014/main" id="{D5F49409-7741-524D-BD72-75D699D0F8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74" b="5652"/>
          <a:stretch/>
        </p:blipFill>
        <p:spPr bwMode="auto">
          <a:xfrm>
            <a:off x="535872" y="3553605"/>
            <a:ext cx="6582558" cy="254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16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Hồi</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quy</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logistic (6/6)</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985047"/>
          </a:xfrm>
        </p:spPr>
        <p:txBody>
          <a:bodyPr/>
          <a:lstStyle/>
          <a:p>
            <a:r>
              <a:rPr lang="en-US" altLang="ko-KR" dirty="0" err="1"/>
              <a:t>Hồi</a:t>
            </a:r>
            <a:r>
              <a:rPr lang="en-US" altLang="ko-KR" dirty="0"/>
              <a:t> </a:t>
            </a:r>
            <a:r>
              <a:rPr lang="en-US" altLang="ko-KR" dirty="0" err="1"/>
              <a:t>quy</a:t>
            </a:r>
            <a:r>
              <a:rPr lang="en-US" altLang="ko-KR" dirty="0"/>
              <a:t> logistic </a:t>
            </a:r>
            <a:r>
              <a:rPr lang="en-US" altLang="ko-KR" dirty="0" err="1"/>
              <a:t>sử</a:t>
            </a:r>
            <a:r>
              <a:rPr lang="en-US" altLang="ko-KR" dirty="0"/>
              <a:t> </a:t>
            </a:r>
            <a:r>
              <a:rPr lang="en-US" altLang="ko-KR" dirty="0" err="1"/>
              <a:t>dụng</a:t>
            </a:r>
            <a:r>
              <a:rPr lang="en-US" altLang="ko-KR" dirty="0"/>
              <a:t> logit </a:t>
            </a:r>
            <a:r>
              <a:rPr lang="en-US" altLang="ko-KR" dirty="0" err="1"/>
              <a:t>nghịch</a:t>
            </a:r>
            <a:r>
              <a:rPr lang="en-US" altLang="ko-KR" dirty="0"/>
              <a:t> </a:t>
            </a:r>
            <a:r>
              <a:rPr lang="en-US" altLang="ko-KR" dirty="0" err="1"/>
              <a:t>đảo</a:t>
            </a:r>
            <a:endParaRPr lang="en-US" altLang="ko-KR" dirty="0"/>
          </a:p>
          <a:p>
            <a:pPr lvl="1"/>
            <a:r>
              <a:rPr lang="en-US" altLang="ko-KR" dirty="0" err="1"/>
              <a:t>Hàm</a:t>
            </a:r>
            <a:r>
              <a:rPr lang="en-US" altLang="ko-KR" dirty="0"/>
              <a:t> logit </a:t>
            </a:r>
            <a:r>
              <a:rPr lang="en-US" altLang="ko-KR" dirty="0" err="1"/>
              <a:t>nghịch</a:t>
            </a:r>
            <a:r>
              <a:rPr lang="en-US" altLang="ko-KR" dirty="0"/>
              <a:t> </a:t>
            </a:r>
            <a:r>
              <a:rPr lang="en-US" altLang="ko-KR" dirty="0" err="1"/>
              <a:t>đảo</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thành</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của</a:t>
            </a:r>
            <a:r>
              <a:rPr lang="en-US" altLang="ko-KR" dirty="0"/>
              <a:t> </a:t>
            </a:r>
            <a:r>
              <a:rPr lang="en-US" altLang="ko-KR" dirty="0" err="1"/>
              <a:t>nhãn</a:t>
            </a:r>
            <a:endParaRPr lang="en-US" altLang="ko-KR" dirty="0"/>
          </a:p>
          <a:p>
            <a:pPr lvl="1"/>
            <a:endParaRPr lang="en-US" altLang="ko-KR" dirty="0"/>
          </a:p>
          <a:p>
            <a:pPr lvl="1"/>
            <a:endParaRPr lang="en-US" altLang="ko-KR" dirty="0"/>
          </a:p>
          <a:p>
            <a:pPr lvl="1"/>
            <a:endParaRPr lang="en-US" altLang="ko-KR" dirty="0"/>
          </a:p>
          <a:p>
            <a:endParaRPr lang="en-US" altLang="ko-KR" dirty="0"/>
          </a:p>
          <a:p>
            <a:endParaRPr lang="en-US" altLang="ko-KR" dirty="0"/>
          </a:p>
          <a:p>
            <a:r>
              <a:rPr lang="en-US" altLang="ko-KR" dirty="0" err="1"/>
              <a:t>Ưu</a:t>
            </a:r>
            <a:r>
              <a:rPr lang="en-US" altLang="ko-KR" dirty="0"/>
              <a:t> </a:t>
            </a:r>
            <a:r>
              <a:rPr lang="en-US" altLang="ko-KR" dirty="0" err="1"/>
              <a:t>điểm</a:t>
            </a:r>
            <a:r>
              <a:rPr lang="en-US" altLang="ko-KR" dirty="0"/>
              <a:t>:</a:t>
            </a:r>
          </a:p>
          <a:p>
            <a:pPr lvl="1"/>
            <a:r>
              <a:rPr lang="vi-VN" altLang="ko-KR" dirty="0"/>
              <a:t>Đơn giản và tương đối dễ thực hiện</a:t>
            </a:r>
          </a:p>
          <a:p>
            <a:pPr lvl="1"/>
            <a:r>
              <a:rPr lang="vi-VN" altLang="ko-KR" dirty="0"/>
              <a:t>Đào tạo nhanh</a:t>
            </a:r>
            <a:endParaRPr lang="en-US" altLang="ko-KR" dirty="0"/>
          </a:p>
          <a:p>
            <a:r>
              <a:rPr lang="en-US" altLang="ko-KR" dirty="0" err="1"/>
              <a:t>Nhược</a:t>
            </a:r>
            <a:r>
              <a:rPr lang="en-US" altLang="ko-KR" dirty="0"/>
              <a:t> </a:t>
            </a:r>
            <a:r>
              <a:rPr lang="en-US" altLang="ko-KR" dirty="0" err="1"/>
              <a:t>điểm</a:t>
            </a:r>
            <a:r>
              <a:rPr lang="en-US" altLang="ko-KR" dirty="0"/>
              <a:t>:</a:t>
            </a:r>
          </a:p>
          <a:p>
            <a:pPr lvl="1"/>
            <a:r>
              <a:rPr lang="en-US" altLang="ko-KR" dirty="0" err="1"/>
              <a:t>Không</a:t>
            </a:r>
            <a:r>
              <a:rPr lang="en-US" altLang="ko-KR" dirty="0"/>
              <a:t> </a:t>
            </a:r>
            <a:r>
              <a:rPr lang="en-US" altLang="ko-KR" dirty="0" err="1"/>
              <a:t>phải</a:t>
            </a:r>
            <a:r>
              <a:rPr lang="en-US" altLang="ko-KR" dirty="0"/>
              <a:t> </a:t>
            </a:r>
            <a:r>
              <a:rPr lang="en-US" altLang="ko-KR" dirty="0" err="1"/>
              <a:t>trong</a:t>
            </a:r>
            <a:r>
              <a:rPr lang="en-US" altLang="ko-KR" dirty="0"/>
              <a:t> </a:t>
            </a:r>
            <a:r>
              <a:rPr lang="en-US" altLang="ko-KR" dirty="0" err="1"/>
              <a:t>số</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chính</a:t>
            </a:r>
            <a:r>
              <a:rPr lang="en-US" altLang="ko-KR" dirty="0"/>
              <a:t> </a:t>
            </a:r>
            <a:r>
              <a:rPr lang="en-US" altLang="ko-KR" dirty="0" err="1"/>
              <a:t>xác</a:t>
            </a:r>
            <a:r>
              <a:rPr lang="en-US" altLang="ko-KR" dirty="0"/>
              <a:t> </a:t>
            </a:r>
            <a:r>
              <a:rPr lang="en-US" altLang="ko-KR" dirty="0" err="1"/>
              <a:t>nhất</a:t>
            </a:r>
            <a:endParaRPr lang="en-US" altLang="ko-KR" dirty="0"/>
          </a:p>
          <a:p>
            <a:pPr lvl="1"/>
            <a:r>
              <a:rPr lang="en-US" altLang="ko-KR" dirty="0" err="1"/>
              <a:t>Giả</a:t>
            </a:r>
            <a:r>
              <a:rPr lang="en-US" altLang="ko-KR" dirty="0"/>
              <a:t> </a:t>
            </a:r>
            <a:r>
              <a:rPr lang="en-US" altLang="ko-KR" dirty="0" err="1"/>
              <a:t>sử</a:t>
            </a:r>
            <a:r>
              <a:rPr lang="en-US" altLang="ko-KR" dirty="0"/>
              <a:t> </a:t>
            </a:r>
            <a:r>
              <a:rPr lang="en-US" altLang="ko-KR" dirty="0" err="1"/>
              <a:t>rằng</a:t>
            </a:r>
            <a:r>
              <a:rPr lang="en-US" altLang="ko-KR" dirty="0"/>
              <a:t> </a:t>
            </a:r>
            <a:r>
              <a:rPr lang="en-US" altLang="ko-KR" dirty="0" err="1"/>
              <a:t>các</a:t>
            </a:r>
            <a:r>
              <a:rPr lang="en-US" altLang="ko-KR" dirty="0"/>
              <a:t> </a:t>
            </a:r>
            <a:r>
              <a:rPr lang="en-US" altLang="ko-KR" dirty="0" err="1"/>
              <a:t>biến</a:t>
            </a:r>
            <a:r>
              <a:rPr lang="en-US" altLang="ko-KR" dirty="0"/>
              <a:t> </a:t>
            </a:r>
            <a:r>
              <a:rPr lang="en-US" altLang="ko-KR" dirty="0" err="1"/>
              <a:t>giải</a:t>
            </a:r>
            <a:r>
              <a:rPr lang="en-US" altLang="ko-KR" dirty="0"/>
              <a:t> </a:t>
            </a:r>
            <a:r>
              <a:rPr lang="en-US" altLang="ko-KR" dirty="0" err="1"/>
              <a:t>thích</a:t>
            </a:r>
            <a:r>
              <a:rPr lang="en-US" altLang="ko-KR" dirty="0"/>
              <a:t> </a:t>
            </a:r>
            <a:r>
              <a:rPr lang="en-US" altLang="ko-KR" dirty="0" err="1"/>
              <a:t>là</a:t>
            </a:r>
            <a:r>
              <a:rPr lang="en-US" altLang="ko-KR" dirty="0"/>
              <a:t> </a:t>
            </a:r>
            <a:r>
              <a:rPr lang="en-US" altLang="ko-KR" dirty="0" err="1"/>
              <a:t>độc</a:t>
            </a:r>
            <a:r>
              <a:rPr lang="en-US" altLang="ko-KR" dirty="0"/>
              <a:t> </a:t>
            </a:r>
            <a:r>
              <a:rPr lang="en-US" altLang="ko-KR" dirty="0" err="1"/>
              <a:t>lập</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đa</a:t>
            </a:r>
            <a:r>
              <a:rPr lang="en-US" altLang="ko-KR" dirty="0"/>
              <a:t> </a:t>
            </a:r>
            <a:r>
              <a:rPr lang="en-US" altLang="ko-KR" dirty="0" err="1"/>
              <a:t>colinearity</a:t>
            </a:r>
            <a:endParaRPr lang="en-US" altLang="ko-KR" dirty="0"/>
          </a:p>
          <a:p>
            <a:pPr lvl="1"/>
            <a:endParaRPr lang="ko-KR" altLang="en-US" dirty="0"/>
          </a:p>
        </p:txBody>
      </p:sp>
      <p:pic>
        <p:nvPicPr>
          <p:cNvPr id="2" name="그림 1">
            <a:extLst>
              <a:ext uri="{FF2B5EF4-FFF2-40B4-BE49-F238E27FC236}">
                <a16:creationId xmlns:a16="http://schemas.microsoft.com/office/drawing/2014/main" id="{6A4BC8D8-8E06-724E-B3A4-8E6DDFCACB0C}"/>
              </a:ext>
            </a:extLst>
          </p:cNvPr>
          <p:cNvPicPr>
            <a:picLocks noChangeAspect="1"/>
          </p:cNvPicPr>
          <p:nvPr/>
        </p:nvPicPr>
        <p:blipFill>
          <a:blip r:embed="rId3"/>
          <a:stretch>
            <a:fillRect/>
          </a:stretch>
        </p:blipFill>
        <p:spPr>
          <a:xfrm>
            <a:off x="740780" y="2801158"/>
            <a:ext cx="6235443" cy="1751231"/>
          </a:xfrm>
          <a:prstGeom prst="rect">
            <a:avLst/>
          </a:prstGeom>
        </p:spPr>
      </p:pic>
      <p:sp>
        <p:nvSpPr>
          <p:cNvPr id="83" name="Right Arrow 130">
            <a:extLst>
              <a:ext uri="{FF2B5EF4-FFF2-40B4-BE49-F238E27FC236}">
                <a16:creationId xmlns:a16="http://schemas.microsoft.com/office/drawing/2014/main" id="{E50CD4FA-D960-724A-860C-BEF4C77B00A1}"/>
              </a:ext>
            </a:extLst>
          </p:cNvPr>
          <p:cNvSpPr/>
          <p:nvPr/>
        </p:nvSpPr>
        <p:spPr>
          <a:xfrm>
            <a:off x="3320271" y="3279693"/>
            <a:ext cx="538230" cy="4088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3" name="TextBox 2"/>
          <p:cNvSpPr txBox="1"/>
          <p:nvPr/>
        </p:nvSpPr>
        <p:spPr>
          <a:xfrm>
            <a:off x="1500554" y="4219090"/>
            <a:ext cx="1091966" cy="261610"/>
          </a:xfrm>
          <a:prstGeom prst="rect">
            <a:avLst/>
          </a:prstGeom>
          <a:solidFill>
            <a:schemeClr val="bg1"/>
          </a:solidFill>
        </p:spPr>
        <p:txBody>
          <a:bodyPr wrap="none" rtlCol="0">
            <a:spAutoFit/>
          </a:bodyPr>
          <a:lstStyle/>
          <a:p>
            <a:r>
              <a:rPr lang="en-US" sz="1100" dirty="0" err="1">
                <a:latin typeface="+mn-lt"/>
              </a:rPr>
              <a:t>Điểm</a:t>
            </a:r>
            <a:r>
              <a:rPr lang="en-US" sz="1100" dirty="0">
                <a:latin typeface="+mn-lt"/>
              </a:rPr>
              <a:t> </a:t>
            </a:r>
            <a:r>
              <a:rPr lang="en-US" sz="1100" dirty="0" err="1">
                <a:latin typeface="+mn-lt"/>
              </a:rPr>
              <a:t>tín</a:t>
            </a:r>
            <a:r>
              <a:rPr lang="en-US" sz="1100" dirty="0">
                <a:latin typeface="+mn-lt"/>
              </a:rPr>
              <a:t> </a:t>
            </a:r>
            <a:r>
              <a:rPr lang="en-US" sz="1100" dirty="0" err="1">
                <a:latin typeface="+mn-lt"/>
              </a:rPr>
              <a:t>dụng</a:t>
            </a:r>
            <a:endParaRPr lang="en-US" sz="1100" dirty="0">
              <a:latin typeface="+mn-lt"/>
            </a:endParaRPr>
          </a:p>
        </p:txBody>
      </p:sp>
      <p:sp>
        <p:nvSpPr>
          <p:cNvPr id="10" name="TextBox 9"/>
          <p:cNvSpPr txBox="1"/>
          <p:nvPr/>
        </p:nvSpPr>
        <p:spPr>
          <a:xfrm>
            <a:off x="5275385" y="4219090"/>
            <a:ext cx="1091966" cy="261610"/>
          </a:xfrm>
          <a:prstGeom prst="rect">
            <a:avLst/>
          </a:prstGeom>
          <a:solidFill>
            <a:schemeClr val="bg1"/>
          </a:solidFill>
        </p:spPr>
        <p:txBody>
          <a:bodyPr wrap="none" rtlCol="0">
            <a:spAutoFit/>
          </a:bodyPr>
          <a:lstStyle/>
          <a:p>
            <a:r>
              <a:rPr lang="en-US" sz="1100" dirty="0" err="1">
                <a:latin typeface="+mn-lt"/>
              </a:rPr>
              <a:t>Điểm</a:t>
            </a:r>
            <a:r>
              <a:rPr lang="en-US" sz="1100" dirty="0">
                <a:latin typeface="+mn-lt"/>
              </a:rPr>
              <a:t> </a:t>
            </a:r>
            <a:r>
              <a:rPr lang="en-US" sz="1100" dirty="0" err="1">
                <a:latin typeface="+mn-lt"/>
              </a:rPr>
              <a:t>tín</a:t>
            </a:r>
            <a:r>
              <a:rPr lang="en-US" sz="1100" dirty="0">
                <a:latin typeface="+mn-lt"/>
              </a:rPr>
              <a:t> </a:t>
            </a:r>
            <a:r>
              <a:rPr lang="en-US" sz="1100" dirty="0" err="1">
                <a:latin typeface="+mn-lt"/>
              </a:rPr>
              <a:t>dụng</a:t>
            </a:r>
            <a:endParaRPr lang="en-US" sz="1100" dirty="0">
              <a:latin typeface="+mn-lt"/>
            </a:endParaRPr>
          </a:p>
        </p:txBody>
      </p:sp>
      <p:sp>
        <p:nvSpPr>
          <p:cNvPr id="11" name="TextBox 10"/>
          <p:cNvSpPr txBox="1"/>
          <p:nvPr/>
        </p:nvSpPr>
        <p:spPr>
          <a:xfrm>
            <a:off x="464320" y="2972756"/>
            <a:ext cx="523220" cy="1046120"/>
          </a:xfrm>
          <a:prstGeom prst="rect">
            <a:avLst/>
          </a:prstGeom>
          <a:solidFill>
            <a:schemeClr val="bg1"/>
          </a:solidFill>
        </p:spPr>
        <p:txBody>
          <a:bodyPr vert="vert270" wrap="none" rtlCol="0">
            <a:spAutoFit/>
          </a:bodyPr>
          <a:lstStyle/>
          <a:p>
            <a:pPr algn="ctr"/>
            <a:r>
              <a:rPr lang="vi-VN" sz="1100" dirty="0">
                <a:latin typeface="+mn-lt"/>
                <a:ea typeface="Gulim"/>
              </a:rPr>
              <a:t>Khoản vay </a:t>
            </a:r>
            <a:endParaRPr lang="en-US" sz="1100" dirty="0">
              <a:latin typeface="+mn-lt"/>
              <a:ea typeface="Gulim"/>
            </a:endParaRPr>
          </a:p>
          <a:p>
            <a:pPr algn="ctr"/>
            <a:r>
              <a:rPr lang="vi-VN" sz="1100" dirty="0">
                <a:latin typeface="+mn-lt"/>
                <a:ea typeface="Gulim"/>
              </a:rPr>
              <a:t>được phê duyệt</a:t>
            </a:r>
            <a:endParaRPr lang="en-US" sz="1100" dirty="0">
              <a:latin typeface="+mn-lt"/>
              <a:ea typeface="Gulim"/>
            </a:endParaRPr>
          </a:p>
        </p:txBody>
      </p:sp>
      <p:sp>
        <p:nvSpPr>
          <p:cNvPr id="12" name="TextBox 11"/>
          <p:cNvSpPr txBox="1"/>
          <p:nvPr/>
        </p:nvSpPr>
        <p:spPr>
          <a:xfrm>
            <a:off x="4204867" y="2908936"/>
            <a:ext cx="523220" cy="1310154"/>
          </a:xfrm>
          <a:prstGeom prst="rect">
            <a:avLst/>
          </a:prstGeom>
          <a:solidFill>
            <a:schemeClr val="bg1"/>
          </a:solidFill>
        </p:spPr>
        <p:txBody>
          <a:bodyPr vert="vert270" wrap="square" rtlCol="0">
            <a:spAutoFit/>
          </a:bodyPr>
          <a:lstStyle/>
          <a:p>
            <a:pPr algn="ctr"/>
            <a:r>
              <a:rPr lang="en-US" sz="1100" dirty="0">
                <a:latin typeface="+mn-lt"/>
              </a:rPr>
              <a:t>P (</a:t>
            </a:r>
            <a:r>
              <a:rPr lang="vi-VN" sz="1100" dirty="0">
                <a:latin typeface="+mn-lt"/>
              </a:rPr>
              <a:t>Khoản vay </a:t>
            </a:r>
            <a:endParaRPr lang="en-US" sz="1100" dirty="0">
              <a:latin typeface="+mn-lt"/>
            </a:endParaRPr>
          </a:p>
          <a:p>
            <a:pPr algn="ctr"/>
            <a:r>
              <a:rPr lang="vi-VN" sz="1100" dirty="0">
                <a:latin typeface="+mn-lt"/>
              </a:rPr>
              <a:t>được phê duyệt</a:t>
            </a:r>
            <a:r>
              <a:rPr lang="en-US" sz="1100" dirty="0">
                <a:latin typeface="+mn-lt"/>
              </a:rPr>
              <a:t>)</a:t>
            </a:r>
          </a:p>
        </p:txBody>
      </p:sp>
    </p:spTree>
    <p:extLst>
      <p:ext uri="{BB962C8B-B14F-4D97-AF65-F5344CB8AC3E}">
        <p14:creationId xmlns:p14="http://schemas.microsoft.com/office/powerpoint/2010/main" val="3428290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lvl="0" defTabSz="457200" latinLnBrk="0">
              <a:defRPr/>
            </a:pP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a:t>
            </a:r>
            <a:r>
              <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(1/7)</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Phân cụm K-M</a:t>
            </a:r>
            <a:r>
              <a:rPr lang="en-US" altLang="ko-KR" dirty="0" err="1"/>
              <a:t>ean</a:t>
            </a:r>
            <a:r>
              <a:rPr lang="vi-VN" altLang="ko-KR" dirty="0"/>
              <a:t> là một thuật toán học không được giám sát, nhóm tập dữ liệu không nhãn thành các cụm khác nhau</a:t>
            </a:r>
            <a:endParaRPr lang="en-US" altLang="ko-KR" dirty="0"/>
          </a:p>
          <a:p>
            <a:pPr lvl="1"/>
            <a:r>
              <a:rPr lang="en" altLang="ko-KR" dirty="0"/>
              <a:t> </a:t>
            </a:r>
            <a:r>
              <a:rPr lang="vi-VN" altLang="ko-KR" dirty="0"/>
              <a:t>Cụm đề cập đến một tập hợp các điểm dữ liệu được tổng hợp với nhau vì một số điểm tương đồng nhất định</a:t>
            </a:r>
          </a:p>
          <a:p>
            <a:pPr lvl="1"/>
            <a:r>
              <a:rPr lang="vi-VN" altLang="ko-KR" dirty="0"/>
              <a:t>Ở đây </a:t>
            </a:r>
            <a:r>
              <a:rPr lang="en-US" altLang="ko-KR" dirty="0"/>
              <a:t>K</a:t>
            </a:r>
            <a:r>
              <a:rPr lang="vi-VN" altLang="ko-KR" dirty="0"/>
              <a:t> xác định số lượng cụm được xác định trước cần được tạo trong quá trình</a:t>
            </a:r>
            <a:endParaRPr lang="en-US" altLang="ko-KR" dirty="0"/>
          </a:p>
          <a:p>
            <a:pPr>
              <a:spcAft>
                <a:spcPts val="600"/>
              </a:spcAft>
            </a:pPr>
            <a:r>
              <a:rPr lang="en-US" altLang="ko-KR" dirty="0" err="1">
                <a:solidFill>
                  <a:schemeClr val="tx1">
                    <a:lumMod val="85000"/>
                    <a:lumOff val="15000"/>
                  </a:schemeClr>
                </a:solidFill>
              </a:rPr>
              <a:t>Phân</a:t>
            </a:r>
            <a:r>
              <a:rPr lang="en-US" altLang="ko-KR" dirty="0">
                <a:solidFill>
                  <a:schemeClr val="tx1">
                    <a:lumMod val="85000"/>
                    <a:lumOff val="15000"/>
                  </a:schemeClr>
                </a:solidFill>
              </a:rPr>
              <a:t> </a:t>
            </a:r>
            <a:r>
              <a:rPr lang="en-US" altLang="ko-KR" dirty="0" err="1">
                <a:solidFill>
                  <a:schemeClr val="tx1">
                    <a:lumMod val="85000"/>
                    <a:lumOff val="15000"/>
                  </a:schemeClr>
                </a:solidFill>
              </a:rPr>
              <a:t>cụm</a:t>
            </a:r>
            <a:r>
              <a:rPr lang="en-US" altLang="ko-KR" dirty="0">
                <a:solidFill>
                  <a:schemeClr val="tx1">
                    <a:lumMod val="85000"/>
                    <a:lumOff val="15000"/>
                  </a:schemeClr>
                </a:solidFill>
              </a:rPr>
              <a:t> K-means</a:t>
            </a:r>
          </a:p>
          <a:p>
            <a:pPr lvl="1"/>
            <a:r>
              <a:rPr lang="vi-VN" altLang="ko-KR" dirty="0"/>
              <a:t>Có một quặng hơn các biến giải thích </a:t>
            </a:r>
            <a:r>
              <a:rPr lang="ko-KR" altLang="vi-VN" dirty="0"/>
              <a:t>𝑋</a:t>
            </a:r>
            <a:r>
              <a:rPr lang="vi-VN" altLang="ko-KR" dirty="0"/>
              <a:t>1, </a:t>
            </a:r>
            <a:r>
              <a:rPr lang="ko-KR" altLang="vi-VN" dirty="0"/>
              <a:t>𝑋</a:t>
            </a:r>
            <a:r>
              <a:rPr lang="vi-VN" altLang="ko-KR" dirty="0"/>
              <a:t>2,</a:t>
            </a:r>
            <a:r>
              <a:rPr lang="en-US" altLang="ko-KR" dirty="0"/>
              <a:t>…, 𝑋𝑑</a:t>
            </a:r>
          </a:p>
          <a:p>
            <a:pPr lvl="1"/>
            <a:r>
              <a:rPr lang="vi-VN" altLang="ko-KR" dirty="0"/>
              <a:t>Không có biến phản hồi. Do đó, đây là một thuật toán học tập không giám sát</a:t>
            </a:r>
            <a:endParaRPr lang="en-US" altLang="ko-KR" dirty="0"/>
          </a:p>
          <a:p>
            <a:pPr lvl="1"/>
            <a:r>
              <a:rPr lang="vi-VN" altLang="ko-KR" dirty="0"/>
              <a:t>Nó sắp xếp bộ dữ liệu không được gắn nhãn thành nhiều cụm</a:t>
            </a:r>
            <a:endParaRPr lang="en-US" altLang="ko-KR" dirty="0"/>
          </a:p>
          <a:p>
            <a:r>
              <a:rPr lang="en-US" altLang="ko-KR" dirty="0" err="1"/>
              <a:t>Mục</a:t>
            </a:r>
            <a:r>
              <a:rPr lang="en-US" altLang="ko-KR" dirty="0"/>
              <a:t> </a:t>
            </a:r>
            <a:r>
              <a:rPr lang="en-US" altLang="ko-KR" dirty="0" err="1"/>
              <a:t>đích</a:t>
            </a:r>
            <a:r>
              <a:rPr lang="en-US" altLang="ko-KR" dirty="0"/>
              <a:t> </a:t>
            </a:r>
            <a:r>
              <a:rPr lang="en-US" altLang="ko-KR" dirty="0" err="1"/>
              <a:t>của</a:t>
            </a:r>
            <a:r>
              <a:rPr lang="en-US" altLang="ko-KR" dirty="0"/>
              <a:t> </a:t>
            </a:r>
            <a:r>
              <a:rPr lang="en-US" altLang="ko-KR" dirty="0" err="1"/>
              <a:t>phân</a:t>
            </a:r>
            <a:r>
              <a:rPr lang="en-US" altLang="ko-KR" dirty="0"/>
              <a:t> </a:t>
            </a:r>
            <a:r>
              <a:rPr lang="en-US" altLang="ko-KR" dirty="0" err="1"/>
              <a:t>cụm</a:t>
            </a:r>
            <a:r>
              <a:rPr lang="en-US" altLang="ko-KR" dirty="0"/>
              <a:t> K-Means</a:t>
            </a:r>
            <a:endParaRPr lang="en-US" altLang="ko-KR" dirty="0">
              <a:solidFill>
                <a:schemeClr val="tx1">
                  <a:lumMod val="85000"/>
                  <a:lumOff val="15000"/>
                </a:schemeClr>
              </a:solidFill>
            </a:endParaRPr>
          </a:p>
          <a:p>
            <a:pPr lvl="1"/>
            <a:r>
              <a:rPr lang="vi-VN" altLang="ko-KR" dirty="0"/>
              <a:t>Cụm các quan sát trong </a:t>
            </a:r>
            <a:r>
              <a:rPr lang="ko-KR" altLang="vi-VN" dirty="0"/>
              <a:t>𝑘 </a:t>
            </a:r>
            <a:r>
              <a:rPr lang="vi-VN" altLang="ko-KR" dirty="0"/>
              <a:t>cụm</a:t>
            </a:r>
          </a:p>
          <a:p>
            <a:pPr lvl="1"/>
            <a:r>
              <a:rPr lang="vi-VN" altLang="ko-KR" dirty="0"/>
              <a:t>Tìm các </a:t>
            </a:r>
            <a:r>
              <a:rPr lang="en-US" altLang="ko-KR" dirty="0" err="1"/>
              <a:t>tâm</a:t>
            </a:r>
            <a:r>
              <a:rPr lang="vi-VN" altLang="ko-KR" dirty="0"/>
              <a:t> (có nghĩa là cụm) đặc trưng cho các cụm</a:t>
            </a:r>
            <a:endParaRPr lang="ko-KR" altLang="en-US" dirty="0"/>
          </a:p>
        </p:txBody>
      </p:sp>
      <p:grpSp>
        <p:nvGrpSpPr>
          <p:cNvPr id="11" name="그룹 10">
            <a:extLst>
              <a:ext uri="{FF2B5EF4-FFF2-40B4-BE49-F238E27FC236}">
                <a16:creationId xmlns:a16="http://schemas.microsoft.com/office/drawing/2014/main" id="{102FEAE9-0222-4FF9-8611-98461160EAF9}"/>
              </a:ext>
            </a:extLst>
          </p:cNvPr>
          <p:cNvGrpSpPr/>
          <p:nvPr/>
        </p:nvGrpSpPr>
        <p:grpSpPr>
          <a:xfrm>
            <a:off x="7019251" y="4283800"/>
            <a:ext cx="2136230" cy="1863467"/>
            <a:chOff x="7019251" y="4283800"/>
            <a:chExt cx="2136230" cy="1863467"/>
          </a:xfrm>
        </p:grpSpPr>
        <p:grpSp>
          <p:nvGrpSpPr>
            <p:cNvPr id="12" name="그룹 11">
              <a:extLst>
                <a:ext uri="{FF2B5EF4-FFF2-40B4-BE49-F238E27FC236}">
                  <a16:creationId xmlns:a16="http://schemas.microsoft.com/office/drawing/2014/main" id="{8968AC5E-2C56-478C-A672-3A51B9A03808}"/>
                </a:ext>
              </a:extLst>
            </p:cNvPr>
            <p:cNvGrpSpPr/>
            <p:nvPr/>
          </p:nvGrpSpPr>
          <p:grpSpPr>
            <a:xfrm>
              <a:off x="7019251" y="4283800"/>
              <a:ext cx="2136230" cy="1452773"/>
              <a:chOff x="6509750" y="4580980"/>
              <a:chExt cx="2136230" cy="1452773"/>
            </a:xfrm>
          </p:grpSpPr>
          <p:sp>
            <p:nvSpPr>
              <p:cNvPr id="14" name="Oval 65">
                <a:extLst>
                  <a:ext uri="{FF2B5EF4-FFF2-40B4-BE49-F238E27FC236}">
                    <a16:creationId xmlns:a16="http://schemas.microsoft.com/office/drawing/2014/main" id="{64E107E3-EC7C-44CE-867B-7E626927C88C}"/>
                  </a:ext>
                </a:extLst>
              </p:cNvPr>
              <p:cNvSpPr/>
              <p:nvPr/>
            </p:nvSpPr>
            <p:spPr>
              <a:xfrm>
                <a:off x="7810728" y="4612039"/>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5" name="Oval 65">
                <a:extLst>
                  <a:ext uri="{FF2B5EF4-FFF2-40B4-BE49-F238E27FC236}">
                    <a16:creationId xmlns:a16="http://schemas.microsoft.com/office/drawing/2014/main" id="{CE82F324-7290-44DB-9D65-021BDC073D89}"/>
                  </a:ext>
                </a:extLst>
              </p:cNvPr>
              <p:cNvSpPr/>
              <p:nvPr/>
            </p:nvSpPr>
            <p:spPr>
              <a:xfrm>
                <a:off x="8103622" y="4585845"/>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6" name="Oval 65">
                <a:extLst>
                  <a:ext uri="{FF2B5EF4-FFF2-40B4-BE49-F238E27FC236}">
                    <a16:creationId xmlns:a16="http://schemas.microsoft.com/office/drawing/2014/main" id="{84927C3C-EA28-44C8-93C0-38A662A9B49B}"/>
                  </a:ext>
                </a:extLst>
              </p:cNvPr>
              <p:cNvSpPr/>
              <p:nvPr/>
            </p:nvSpPr>
            <p:spPr>
              <a:xfrm>
                <a:off x="8273750" y="4612039"/>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7" name="Oval 65">
                <a:extLst>
                  <a:ext uri="{FF2B5EF4-FFF2-40B4-BE49-F238E27FC236}">
                    <a16:creationId xmlns:a16="http://schemas.microsoft.com/office/drawing/2014/main" id="{D11DAC10-5318-4A30-9870-4B9BEB4925EC}"/>
                  </a:ext>
                </a:extLst>
              </p:cNvPr>
              <p:cNvSpPr/>
              <p:nvPr/>
            </p:nvSpPr>
            <p:spPr>
              <a:xfrm>
                <a:off x="8396516" y="4707834"/>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8" name="Oval 65">
                <a:extLst>
                  <a:ext uri="{FF2B5EF4-FFF2-40B4-BE49-F238E27FC236}">
                    <a16:creationId xmlns:a16="http://schemas.microsoft.com/office/drawing/2014/main" id="{FBC774A7-B852-4204-91C7-DCA1AC28094A}"/>
                  </a:ext>
                </a:extLst>
              </p:cNvPr>
              <p:cNvSpPr/>
              <p:nvPr/>
            </p:nvSpPr>
            <p:spPr>
              <a:xfrm>
                <a:off x="8046700" y="476583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19" name="Oval 65">
                <a:extLst>
                  <a:ext uri="{FF2B5EF4-FFF2-40B4-BE49-F238E27FC236}">
                    <a16:creationId xmlns:a16="http://schemas.microsoft.com/office/drawing/2014/main" id="{491C7E12-01EF-47F5-B1E0-F9F2F12F3071}"/>
                  </a:ext>
                </a:extLst>
              </p:cNvPr>
              <p:cNvSpPr/>
              <p:nvPr/>
            </p:nvSpPr>
            <p:spPr>
              <a:xfrm>
                <a:off x="8247231" y="478964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0" name="Oval 65">
                <a:extLst>
                  <a:ext uri="{FF2B5EF4-FFF2-40B4-BE49-F238E27FC236}">
                    <a16:creationId xmlns:a16="http://schemas.microsoft.com/office/drawing/2014/main" id="{516B1EB6-C26E-47E6-AD13-948BC166AEF8}"/>
                  </a:ext>
                </a:extLst>
              </p:cNvPr>
              <p:cNvSpPr/>
              <p:nvPr/>
            </p:nvSpPr>
            <p:spPr>
              <a:xfrm>
                <a:off x="8126251" y="4906250"/>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1" name="Oval 65">
                <a:extLst>
                  <a:ext uri="{FF2B5EF4-FFF2-40B4-BE49-F238E27FC236}">
                    <a16:creationId xmlns:a16="http://schemas.microsoft.com/office/drawing/2014/main" id="{FE529004-679B-4A55-933A-5462FA6A2027}"/>
                  </a:ext>
                </a:extLst>
              </p:cNvPr>
              <p:cNvSpPr/>
              <p:nvPr/>
            </p:nvSpPr>
            <p:spPr>
              <a:xfrm>
                <a:off x="8386860" y="4845772"/>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2" name="Oval 65">
                <a:extLst>
                  <a:ext uri="{FF2B5EF4-FFF2-40B4-BE49-F238E27FC236}">
                    <a16:creationId xmlns:a16="http://schemas.microsoft.com/office/drawing/2014/main" id="{0CD0CBAC-1A6A-4629-888B-E4874728DE60}"/>
                  </a:ext>
                </a:extLst>
              </p:cNvPr>
              <p:cNvSpPr/>
              <p:nvPr/>
            </p:nvSpPr>
            <p:spPr>
              <a:xfrm>
                <a:off x="8444190" y="4967244"/>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3" name="Oval 65">
                <a:extLst>
                  <a:ext uri="{FF2B5EF4-FFF2-40B4-BE49-F238E27FC236}">
                    <a16:creationId xmlns:a16="http://schemas.microsoft.com/office/drawing/2014/main" id="{F3CACDC4-B453-4BFE-A40A-4B73982068AA}"/>
                  </a:ext>
                </a:extLst>
              </p:cNvPr>
              <p:cNvSpPr/>
              <p:nvPr/>
            </p:nvSpPr>
            <p:spPr>
              <a:xfrm>
                <a:off x="8292759" y="5017113"/>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4" name="Oval 65">
                <a:extLst>
                  <a:ext uri="{FF2B5EF4-FFF2-40B4-BE49-F238E27FC236}">
                    <a16:creationId xmlns:a16="http://schemas.microsoft.com/office/drawing/2014/main" id="{C61095CD-B8E5-4A3C-9E58-3892B0FF0EFB}"/>
                  </a:ext>
                </a:extLst>
              </p:cNvPr>
              <p:cNvSpPr/>
              <p:nvPr/>
            </p:nvSpPr>
            <p:spPr>
              <a:xfrm>
                <a:off x="8142221" y="5216813"/>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5" name="Oval 65">
                <a:extLst>
                  <a:ext uri="{FF2B5EF4-FFF2-40B4-BE49-F238E27FC236}">
                    <a16:creationId xmlns:a16="http://schemas.microsoft.com/office/drawing/2014/main" id="{70862549-103F-4607-BC48-B8F13388B059}"/>
                  </a:ext>
                </a:extLst>
              </p:cNvPr>
              <p:cNvSpPr/>
              <p:nvPr/>
            </p:nvSpPr>
            <p:spPr>
              <a:xfrm>
                <a:off x="8523214" y="5314444"/>
                <a:ext cx="122766" cy="121989"/>
              </a:xfrm>
              <a:prstGeom prst="ellipse">
                <a:avLst/>
              </a:prstGeom>
              <a:solidFill>
                <a:srgbClr val="C5D1F7">
                  <a:alpha val="50000"/>
                </a:srgbClr>
              </a:solidFill>
              <a:ln w="1270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6" name="Oval 65">
                <a:extLst>
                  <a:ext uri="{FF2B5EF4-FFF2-40B4-BE49-F238E27FC236}">
                    <a16:creationId xmlns:a16="http://schemas.microsoft.com/office/drawing/2014/main" id="{7118D8CE-D688-4B01-97B3-099E4474B748}"/>
                  </a:ext>
                </a:extLst>
              </p:cNvPr>
              <p:cNvSpPr/>
              <p:nvPr/>
            </p:nvSpPr>
            <p:spPr>
              <a:xfrm>
                <a:off x="8351773" y="5809744"/>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7" name="Oval 65">
                <a:extLst>
                  <a:ext uri="{FF2B5EF4-FFF2-40B4-BE49-F238E27FC236}">
                    <a16:creationId xmlns:a16="http://schemas.microsoft.com/office/drawing/2014/main" id="{C73AE8F6-A8B2-4E0D-B2E5-21BA88760521}"/>
                  </a:ext>
                </a:extLst>
              </p:cNvPr>
              <p:cNvSpPr/>
              <p:nvPr/>
            </p:nvSpPr>
            <p:spPr>
              <a:xfrm>
                <a:off x="7948086" y="5770819"/>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8" name="Oval 65">
                <a:extLst>
                  <a:ext uri="{FF2B5EF4-FFF2-40B4-BE49-F238E27FC236}">
                    <a16:creationId xmlns:a16="http://schemas.microsoft.com/office/drawing/2014/main" id="{EF321122-7DCC-4CDA-ACCC-8827A4C7514F}"/>
                  </a:ext>
                </a:extLst>
              </p:cNvPr>
              <p:cNvSpPr/>
              <p:nvPr/>
            </p:nvSpPr>
            <p:spPr>
              <a:xfrm>
                <a:off x="7961130" y="5584687"/>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29" name="Oval 65">
                <a:extLst>
                  <a:ext uri="{FF2B5EF4-FFF2-40B4-BE49-F238E27FC236}">
                    <a16:creationId xmlns:a16="http://schemas.microsoft.com/office/drawing/2014/main" id="{D990E6DE-B57D-4C74-B222-2F2982FBB687}"/>
                  </a:ext>
                </a:extLst>
              </p:cNvPr>
              <p:cNvSpPr/>
              <p:nvPr/>
            </p:nvSpPr>
            <p:spPr>
              <a:xfrm>
                <a:off x="7838364" y="5402261"/>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0" name="Oval 65">
                <a:extLst>
                  <a:ext uri="{FF2B5EF4-FFF2-40B4-BE49-F238E27FC236}">
                    <a16:creationId xmlns:a16="http://schemas.microsoft.com/office/drawing/2014/main" id="{39766911-A199-4659-9B0A-1F360AF500D7}"/>
                  </a:ext>
                </a:extLst>
              </p:cNvPr>
              <p:cNvSpPr/>
              <p:nvPr/>
            </p:nvSpPr>
            <p:spPr>
              <a:xfrm>
                <a:off x="7630218" y="5208056"/>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1" name="Oval 65">
                <a:extLst>
                  <a:ext uri="{FF2B5EF4-FFF2-40B4-BE49-F238E27FC236}">
                    <a16:creationId xmlns:a16="http://schemas.microsoft.com/office/drawing/2014/main" id="{A4084BF4-04AB-466F-98A8-5A04C13BDB55}"/>
                  </a:ext>
                </a:extLst>
              </p:cNvPr>
              <p:cNvSpPr/>
              <p:nvPr/>
            </p:nvSpPr>
            <p:spPr>
              <a:xfrm>
                <a:off x="7691601" y="5485436"/>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2" name="Oval 65">
                <a:extLst>
                  <a:ext uri="{FF2B5EF4-FFF2-40B4-BE49-F238E27FC236}">
                    <a16:creationId xmlns:a16="http://schemas.microsoft.com/office/drawing/2014/main" id="{678E411E-0B6B-4B95-87F1-604A86750A0F}"/>
                  </a:ext>
                </a:extLst>
              </p:cNvPr>
              <p:cNvSpPr/>
              <p:nvPr/>
            </p:nvSpPr>
            <p:spPr>
              <a:xfrm>
                <a:off x="7793786" y="5607425"/>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3" name="Oval 65">
                <a:extLst>
                  <a:ext uri="{FF2B5EF4-FFF2-40B4-BE49-F238E27FC236}">
                    <a16:creationId xmlns:a16="http://schemas.microsoft.com/office/drawing/2014/main" id="{5BCFEB8D-2551-4BC0-B059-DE2310250DAF}"/>
                  </a:ext>
                </a:extLst>
              </p:cNvPr>
              <p:cNvSpPr/>
              <p:nvPr/>
            </p:nvSpPr>
            <p:spPr>
              <a:xfrm>
                <a:off x="7776981" y="5749749"/>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4" name="Oval 65">
                <a:extLst>
                  <a:ext uri="{FF2B5EF4-FFF2-40B4-BE49-F238E27FC236}">
                    <a16:creationId xmlns:a16="http://schemas.microsoft.com/office/drawing/2014/main" id="{B5275F7A-8875-4E19-9130-83697157A244}"/>
                  </a:ext>
                </a:extLst>
              </p:cNvPr>
              <p:cNvSpPr/>
              <p:nvPr/>
            </p:nvSpPr>
            <p:spPr>
              <a:xfrm>
                <a:off x="7728517" y="5911764"/>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5" name="Oval 65">
                <a:extLst>
                  <a:ext uri="{FF2B5EF4-FFF2-40B4-BE49-F238E27FC236}">
                    <a16:creationId xmlns:a16="http://schemas.microsoft.com/office/drawing/2014/main" id="{04AD44AC-71E7-4B3B-B19A-2C2EAC9061E0}"/>
                  </a:ext>
                </a:extLst>
              </p:cNvPr>
              <p:cNvSpPr/>
              <p:nvPr/>
            </p:nvSpPr>
            <p:spPr>
              <a:xfrm>
                <a:off x="7581582" y="5849803"/>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6" name="Oval 65">
                <a:extLst>
                  <a:ext uri="{FF2B5EF4-FFF2-40B4-BE49-F238E27FC236}">
                    <a16:creationId xmlns:a16="http://schemas.microsoft.com/office/drawing/2014/main" id="{A39572CB-B5FD-4BB0-82B0-D5F75AB65ADD}"/>
                  </a:ext>
                </a:extLst>
              </p:cNvPr>
              <p:cNvSpPr/>
              <p:nvPr/>
            </p:nvSpPr>
            <p:spPr>
              <a:xfrm>
                <a:off x="7612058" y="5665428"/>
                <a:ext cx="122766" cy="121989"/>
              </a:xfrm>
              <a:prstGeom prst="ellipse">
                <a:avLst/>
              </a:prstGeom>
              <a:solidFill>
                <a:srgbClr val="FFB0B0">
                  <a:alpha val="50000"/>
                </a:srgbClr>
              </a:solidFill>
              <a:ln w="127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7" name="Oval 65">
                <a:extLst>
                  <a:ext uri="{FF2B5EF4-FFF2-40B4-BE49-F238E27FC236}">
                    <a16:creationId xmlns:a16="http://schemas.microsoft.com/office/drawing/2014/main" id="{AC041EB2-6CD9-4CDF-AED2-F35C386F17DB}"/>
                  </a:ext>
                </a:extLst>
              </p:cNvPr>
              <p:cNvSpPr/>
              <p:nvPr/>
            </p:nvSpPr>
            <p:spPr>
              <a:xfrm>
                <a:off x="7129517" y="5402260"/>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8" name="Oval 65">
                <a:extLst>
                  <a:ext uri="{FF2B5EF4-FFF2-40B4-BE49-F238E27FC236}">
                    <a16:creationId xmlns:a16="http://schemas.microsoft.com/office/drawing/2014/main" id="{69BC8610-3CBE-4BC2-AAC5-70CD57D311B5}"/>
                  </a:ext>
                </a:extLst>
              </p:cNvPr>
              <p:cNvSpPr/>
              <p:nvPr/>
            </p:nvSpPr>
            <p:spPr>
              <a:xfrm>
                <a:off x="6762823" y="5597162"/>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39" name="Oval 65">
                <a:extLst>
                  <a:ext uri="{FF2B5EF4-FFF2-40B4-BE49-F238E27FC236}">
                    <a16:creationId xmlns:a16="http://schemas.microsoft.com/office/drawing/2014/main" id="{691D20FD-6852-4025-AA39-18FB400881FF}"/>
                  </a:ext>
                </a:extLst>
              </p:cNvPr>
              <p:cNvSpPr/>
              <p:nvPr/>
            </p:nvSpPr>
            <p:spPr>
              <a:xfrm>
                <a:off x="7434549" y="4965213"/>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0" name="Oval 65">
                <a:extLst>
                  <a:ext uri="{FF2B5EF4-FFF2-40B4-BE49-F238E27FC236}">
                    <a16:creationId xmlns:a16="http://schemas.microsoft.com/office/drawing/2014/main" id="{80D929D4-6F34-45E6-8D77-B1F9C2DA0917}"/>
                  </a:ext>
                </a:extLst>
              </p:cNvPr>
              <p:cNvSpPr/>
              <p:nvPr/>
            </p:nvSpPr>
            <p:spPr>
              <a:xfrm>
                <a:off x="7061508" y="5074102"/>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1" name="Oval 65">
                <a:extLst>
                  <a:ext uri="{FF2B5EF4-FFF2-40B4-BE49-F238E27FC236}">
                    <a16:creationId xmlns:a16="http://schemas.microsoft.com/office/drawing/2014/main" id="{CB3B295B-7F71-4DDB-9FF3-8F3D0899B989}"/>
                  </a:ext>
                </a:extLst>
              </p:cNvPr>
              <p:cNvSpPr/>
              <p:nvPr/>
            </p:nvSpPr>
            <p:spPr>
              <a:xfrm>
                <a:off x="7000125" y="4990110"/>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2" name="Oval 65">
                <a:extLst>
                  <a:ext uri="{FF2B5EF4-FFF2-40B4-BE49-F238E27FC236}">
                    <a16:creationId xmlns:a16="http://schemas.microsoft.com/office/drawing/2014/main" id="{2CF46557-0687-468F-B27B-B351BB127E5B}"/>
                  </a:ext>
                </a:extLst>
              </p:cNvPr>
              <p:cNvSpPr/>
              <p:nvPr/>
            </p:nvSpPr>
            <p:spPr>
              <a:xfrm>
                <a:off x="6833286" y="5155818"/>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3" name="Oval 65">
                <a:extLst>
                  <a:ext uri="{FF2B5EF4-FFF2-40B4-BE49-F238E27FC236}">
                    <a16:creationId xmlns:a16="http://schemas.microsoft.com/office/drawing/2014/main" id="{4406D379-455B-4ECE-8EB7-4A26AB6B4F84}"/>
                  </a:ext>
                </a:extLst>
              </p:cNvPr>
              <p:cNvSpPr/>
              <p:nvPr/>
            </p:nvSpPr>
            <p:spPr>
              <a:xfrm>
                <a:off x="6864027" y="5033829"/>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4" name="Oval 65">
                <a:extLst>
                  <a:ext uri="{FF2B5EF4-FFF2-40B4-BE49-F238E27FC236}">
                    <a16:creationId xmlns:a16="http://schemas.microsoft.com/office/drawing/2014/main" id="{9D96E23E-8B26-4E99-8E05-B80064DDFDF3}"/>
                  </a:ext>
                </a:extLst>
              </p:cNvPr>
              <p:cNvSpPr/>
              <p:nvPr/>
            </p:nvSpPr>
            <p:spPr>
              <a:xfrm>
                <a:off x="6681944" y="5074102"/>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5" name="Oval 65">
                <a:extLst>
                  <a:ext uri="{FF2B5EF4-FFF2-40B4-BE49-F238E27FC236}">
                    <a16:creationId xmlns:a16="http://schemas.microsoft.com/office/drawing/2014/main" id="{B590A914-E3D5-452E-B070-D9773B1FA2FE}"/>
                  </a:ext>
                </a:extLst>
              </p:cNvPr>
              <p:cNvSpPr/>
              <p:nvPr/>
            </p:nvSpPr>
            <p:spPr>
              <a:xfrm>
                <a:off x="6537307" y="4990110"/>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6" name="Oval 65">
                <a:extLst>
                  <a:ext uri="{FF2B5EF4-FFF2-40B4-BE49-F238E27FC236}">
                    <a16:creationId xmlns:a16="http://schemas.microsoft.com/office/drawing/2014/main" id="{B16D4FF7-5553-4791-A5EF-06CA8D6949B5}"/>
                  </a:ext>
                </a:extLst>
              </p:cNvPr>
              <p:cNvSpPr/>
              <p:nvPr/>
            </p:nvSpPr>
            <p:spPr>
              <a:xfrm>
                <a:off x="6709811" y="4904218"/>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7" name="Oval 65">
                <a:extLst>
                  <a:ext uri="{FF2B5EF4-FFF2-40B4-BE49-F238E27FC236}">
                    <a16:creationId xmlns:a16="http://schemas.microsoft.com/office/drawing/2014/main" id="{1B75E832-7B7C-42AF-84C1-22A5FD454386}"/>
                  </a:ext>
                </a:extLst>
              </p:cNvPr>
              <p:cNvSpPr/>
              <p:nvPr/>
            </p:nvSpPr>
            <p:spPr>
              <a:xfrm>
                <a:off x="6843646" y="4874151"/>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8" name="Oval 65">
                <a:extLst>
                  <a:ext uri="{FF2B5EF4-FFF2-40B4-BE49-F238E27FC236}">
                    <a16:creationId xmlns:a16="http://schemas.microsoft.com/office/drawing/2014/main" id="{C5715CBC-B4F5-4BFC-AC39-0F696C5D50B3}"/>
                  </a:ext>
                </a:extLst>
              </p:cNvPr>
              <p:cNvSpPr/>
              <p:nvPr/>
            </p:nvSpPr>
            <p:spPr>
              <a:xfrm>
                <a:off x="6903056" y="4740658"/>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49" name="Oval 65">
                <a:extLst>
                  <a:ext uri="{FF2B5EF4-FFF2-40B4-BE49-F238E27FC236}">
                    <a16:creationId xmlns:a16="http://schemas.microsoft.com/office/drawing/2014/main" id="{017326B7-B24C-492A-BAC6-1B2DA7838607}"/>
                  </a:ext>
                </a:extLst>
              </p:cNvPr>
              <p:cNvSpPr/>
              <p:nvPr/>
            </p:nvSpPr>
            <p:spPr>
              <a:xfrm>
                <a:off x="7006751" y="4647891"/>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0" name="Oval 65">
                <a:extLst>
                  <a:ext uri="{FF2B5EF4-FFF2-40B4-BE49-F238E27FC236}">
                    <a16:creationId xmlns:a16="http://schemas.microsoft.com/office/drawing/2014/main" id="{0DC35383-1B9D-4E03-BDA9-3507D919CB83}"/>
                  </a:ext>
                </a:extLst>
              </p:cNvPr>
              <p:cNvSpPr/>
              <p:nvPr/>
            </p:nvSpPr>
            <p:spPr>
              <a:xfrm>
                <a:off x="7068134" y="4791516"/>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1" name="Oval 65">
                <a:extLst>
                  <a:ext uri="{FF2B5EF4-FFF2-40B4-BE49-F238E27FC236}">
                    <a16:creationId xmlns:a16="http://schemas.microsoft.com/office/drawing/2014/main" id="{67825A4B-4CDB-4485-BFC8-48397DA1DFAE}"/>
                  </a:ext>
                </a:extLst>
              </p:cNvPr>
              <p:cNvSpPr/>
              <p:nvPr/>
            </p:nvSpPr>
            <p:spPr>
              <a:xfrm>
                <a:off x="6864027" y="4580980"/>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2" name="Oval 65">
                <a:extLst>
                  <a:ext uri="{FF2B5EF4-FFF2-40B4-BE49-F238E27FC236}">
                    <a16:creationId xmlns:a16="http://schemas.microsoft.com/office/drawing/2014/main" id="{6ABDD89A-5462-4AD1-842D-35AF8840F360}"/>
                  </a:ext>
                </a:extLst>
              </p:cNvPr>
              <p:cNvSpPr/>
              <p:nvPr/>
            </p:nvSpPr>
            <p:spPr>
              <a:xfrm>
                <a:off x="6727878" y="4708885"/>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3" name="Oval 65">
                <a:extLst>
                  <a:ext uri="{FF2B5EF4-FFF2-40B4-BE49-F238E27FC236}">
                    <a16:creationId xmlns:a16="http://schemas.microsoft.com/office/drawing/2014/main" id="{AD486CAF-B3D0-4899-91BD-BEE578A2D495}"/>
                  </a:ext>
                </a:extLst>
              </p:cNvPr>
              <p:cNvSpPr/>
              <p:nvPr/>
            </p:nvSpPr>
            <p:spPr>
              <a:xfrm>
                <a:off x="6548160" y="4782229"/>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sp>
            <p:nvSpPr>
              <p:cNvPr id="54" name="Oval 65">
                <a:extLst>
                  <a:ext uri="{FF2B5EF4-FFF2-40B4-BE49-F238E27FC236}">
                    <a16:creationId xmlns:a16="http://schemas.microsoft.com/office/drawing/2014/main" id="{51E847B3-B1DE-4B41-BE76-DBBD839F95AB}"/>
                  </a:ext>
                </a:extLst>
              </p:cNvPr>
              <p:cNvSpPr/>
              <p:nvPr/>
            </p:nvSpPr>
            <p:spPr>
              <a:xfrm>
                <a:off x="6509750" y="4580980"/>
                <a:ext cx="122766" cy="121989"/>
              </a:xfrm>
              <a:prstGeom prst="ellipse">
                <a:avLst/>
              </a:prstGeom>
              <a:solidFill>
                <a:srgbClr val="60C4D2">
                  <a:alpha val="50000"/>
                </a:srgbClr>
              </a:solidFill>
              <a:ln w="12700">
                <a:solidFill>
                  <a:srgbClr val="60C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mn-cs"/>
                </a:endParaRPr>
              </a:p>
            </p:txBody>
          </p:sp>
        </p:grpSp>
        <p:sp>
          <p:nvSpPr>
            <p:cNvPr id="13" name="직사각형 12">
              <a:extLst>
                <a:ext uri="{FF2B5EF4-FFF2-40B4-BE49-F238E27FC236}">
                  <a16:creationId xmlns:a16="http://schemas.microsoft.com/office/drawing/2014/main" id="{89F1346B-B4B3-4D1F-86FA-3FE40C0E8E11}"/>
                </a:ext>
              </a:extLst>
            </p:cNvPr>
            <p:cNvSpPr/>
            <p:nvPr/>
          </p:nvSpPr>
          <p:spPr>
            <a:xfrm>
              <a:off x="7635961" y="5839490"/>
              <a:ext cx="955711" cy="307777"/>
            </a:xfrm>
            <a:prstGeom prst="rect">
              <a:avLst/>
            </a:prstGeom>
          </p:spPr>
          <p:txBody>
            <a:bodyPr wrap="none">
              <a:spAutoFit/>
            </a:bodyPr>
            <a:lstStyle/>
            <a:p>
              <a:r>
                <a:rPr lang="en-US" altLang="ko-KR" sz="1400" dirty="0">
                  <a:solidFill>
                    <a:srgbClr val="1F45BC"/>
                  </a:solidFill>
                  <a:latin typeface="SamsungOne-400" panose="020B0503030303020204" pitchFamily="34" charset="0"/>
                  <a:ea typeface="SamsungOne-400" panose="020B0503030303020204" pitchFamily="34" charset="0"/>
                </a:rPr>
                <a:t>3</a:t>
              </a:r>
              <a:r>
                <a:rPr lang="ko-KR" altLang="en-US" sz="1400" dirty="0">
                  <a:solidFill>
                    <a:srgbClr val="1F45BC"/>
                  </a:solidFill>
                  <a:latin typeface="SamsungOne-400" panose="020B0503030303020204" pitchFamily="34" charset="0"/>
                  <a:ea typeface="SamsungOne-400" panose="020B0503030303020204"/>
                </a:rPr>
                <a:t> </a:t>
              </a:r>
              <a:r>
                <a:rPr lang="en-US" altLang="ko-KR" sz="1400" dirty="0">
                  <a:solidFill>
                    <a:srgbClr val="1F45BC"/>
                  </a:solidFill>
                  <a:latin typeface="SamsungOne-400" panose="020B0503030303020204" pitchFamily="34" charset="0"/>
                  <a:ea typeface="SamsungOne-400" panose="020B0503030303020204" pitchFamily="34" charset="0"/>
                </a:rPr>
                <a:t>clusters</a:t>
              </a:r>
              <a:endParaRPr lang="ko-KR" altLang="en-US" dirty="0">
                <a:solidFill>
                  <a:srgbClr val="1F45BC"/>
                </a:solidFill>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2396840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(2/7)</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3690756"/>
          </a:xfrm>
        </p:spPr>
        <p:txBody>
          <a:bodyPr/>
          <a:lstStyle/>
          <a:p>
            <a:pPr>
              <a:spcAft>
                <a:spcPts val="600"/>
              </a:spcAft>
            </a:pPr>
            <a:r>
              <a:rPr lang="vi-VN" altLang="ko-KR" dirty="0">
                <a:solidFill>
                  <a:schemeClr val="tx1">
                    <a:lumMod val="85000"/>
                    <a:lumOff val="15000"/>
                  </a:schemeClr>
                </a:solidFill>
              </a:rPr>
              <a:t>Thuật toán K-Mean hoạt động như thế nào</a:t>
            </a:r>
            <a:endParaRPr lang="en-US" altLang="ko-KR" dirty="0">
              <a:solidFill>
                <a:schemeClr val="tx1">
                  <a:lumMod val="85000"/>
                  <a:lumOff val="15000"/>
                </a:schemeClr>
              </a:solidFill>
            </a:endParaRPr>
          </a:p>
          <a:p>
            <a:pPr marL="520700" lvl="1" indent="-342900">
              <a:buFont typeface="+mj-ea"/>
              <a:buAutoNum type="circleNumDbPlain"/>
            </a:pPr>
            <a:r>
              <a:rPr lang="vi-VN" altLang="ko-KR" dirty="0"/>
              <a:t>Chọn số K để xác định số lượng cụm</a:t>
            </a:r>
          </a:p>
          <a:p>
            <a:pPr marL="520700" lvl="1" indent="-342900">
              <a:buFont typeface="+mj-ea"/>
              <a:buAutoNum type="circleNumDbPlain"/>
            </a:pPr>
            <a:r>
              <a:rPr lang="vi-VN" altLang="ko-KR" dirty="0"/>
              <a:t>Chọn điểm K hoặc Centroid tùy ý. (Nó có thể khác với bộ dữ liệu đầu vào)</a:t>
            </a:r>
          </a:p>
          <a:p>
            <a:pPr marL="520700" lvl="1" indent="-342900">
              <a:buFont typeface="+mj-ea"/>
              <a:buAutoNum type="circleNumDbPlain"/>
            </a:pPr>
            <a:r>
              <a:rPr lang="vi-VN" altLang="ko-KR" dirty="0"/>
              <a:t>Chỉ định tất cả các điểm dữ liệu cho Centroid gần nhất của họ. Nó sẽ tạo ra các cụm k được xác định trước</a:t>
            </a:r>
          </a:p>
          <a:p>
            <a:pPr marL="520700" lvl="1" indent="-342900">
              <a:buFont typeface="+mj-ea"/>
              <a:buAutoNum type="circleNumDbPlain"/>
            </a:pPr>
            <a:r>
              <a:rPr lang="vi-VN" altLang="ko-KR" dirty="0"/>
              <a:t>Tính phương sai và đặt một tâm mới của mỗi cụm</a:t>
            </a:r>
          </a:p>
          <a:p>
            <a:pPr marL="520700" lvl="1" indent="-342900">
              <a:buFont typeface="+mj-ea"/>
              <a:buAutoNum type="circleNumDbPlain"/>
            </a:pPr>
            <a:r>
              <a:rPr lang="vi-VN" altLang="ko-KR" dirty="0"/>
              <a:t>Lặp lại bước thứ ba. Tiếp tục phân công lại từng điểm dữ liệu cho cụm gần nhất mới nhất</a:t>
            </a:r>
          </a:p>
          <a:p>
            <a:pPr marL="520700" lvl="1" indent="-342900">
              <a:buFont typeface="+mj-ea"/>
              <a:buAutoNum type="circleNumDbPlain"/>
            </a:pPr>
            <a:r>
              <a:rPr lang="vi-VN" altLang="ko-KR" dirty="0"/>
              <a:t>Nếu có bất kỳ sự phân công lại xảy ra, sau đó chuyển sang bước 4; khác, kết thúc</a:t>
            </a:r>
          </a:p>
          <a:p>
            <a:pPr marL="520700" lvl="1" indent="-342900">
              <a:buFont typeface="+mj-ea"/>
              <a:buAutoNum type="circleNumDbPlain"/>
            </a:pPr>
            <a:r>
              <a:rPr lang="vi-VN" altLang="ko-KR" dirty="0"/>
              <a:t>Cuối cùng, mô hình đã sẵn sàng</a:t>
            </a:r>
            <a:endParaRPr lang="en-US" altLang="ko-KR" dirty="0"/>
          </a:p>
        </p:txBody>
      </p:sp>
    </p:spTree>
    <p:extLst>
      <p:ext uri="{BB962C8B-B14F-4D97-AF65-F5344CB8AC3E}">
        <p14:creationId xmlns:p14="http://schemas.microsoft.com/office/powerpoint/2010/main" val="3094652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(3/7)</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2581401" cy="1043105"/>
          </a:xfrm>
        </p:spPr>
        <p:txBody>
          <a:bodyPr/>
          <a:lstStyle/>
          <a:p>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ban </a:t>
            </a:r>
            <a:r>
              <a:rPr lang="en-US" altLang="ko-KR" dirty="0" err="1"/>
              <a:t>đầu</a:t>
            </a:r>
            <a:endParaRPr lang="en-US" altLang="ko-KR" dirty="0"/>
          </a:p>
          <a:p>
            <a:pPr lvl="1"/>
            <a:r>
              <a:rPr lang="vi-VN" altLang="ko-KR" dirty="0"/>
              <a:t>Số lượng cụm đầu vào k</a:t>
            </a:r>
          </a:p>
          <a:p>
            <a:pPr lvl="1"/>
            <a:r>
              <a:rPr lang="vi-VN" altLang="ko-KR" dirty="0"/>
              <a:t>Chỉ định các </a:t>
            </a:r>
            <a:r>
              <a:rPr lang="en-US" altLang="ko-KR" dirty="0" err="1"/>
              <a:t>điểm</a:t>
            </a:r>
            <a:r>
              <a:rPr lang="en-US" altLang="ko-KR" dirty="0"/>
              <a:t> </a:t>
            </a:r>
            <a:r>
              <a:rPr lang="en-US" altLang="ko-KR" dirty="0" err="1"/>
              <a:t>đại</a:t>
            </a:r>
            <a:r>
              <a:rPr lang="en-US" altLang="ko-KR" dirty="0"/>
              <a:t> </a:t>
            </a:r>
            <a:r>
              <a:rPr lang="en-US" altLang="ko-KR" dirty="0" err="1"/>
              <a:t>diện</a:t>
            </a:r>
            <a:r>
              <a:rPr lang="vi-VN" altLang="ko-KR" dirty="0"/>
              <a:t> k một cách ngẫu nhiên</a:t>
            </a:r>
            <a:endParaRPr lang="en-US" altLang="ko-KR" dirty="0"/>
          </a:p>
        </p:txBody>
      </p:sp>
      <p:pic>
        <p:nvPicPr>
          <p:cNvPr id="10" name="Picture 8" descr="Screen Shot 2015-06-26 at 1.41.11 PM.png">
            <a:extLst>
              <a:ext uri="{FF2B5EF4-FFF2-40B4-BE49-F238E27FC236}">
                <a16:creationId xmlns:a16="http://schemas.microsoft.com/office/drawing/2014/main" id="{7113D837-43DE-7047-9728-9B6D9A8DD7A9}"/>
              </a:ext>
            </a:extLst>
          </p:cNvPr>
          <p:cNvPicPr>
            <a:picLocks noChangeAspect="1"/>
          </p:cNvPicPr>
          <p:nvPr/>
        </p:nvPicPr>
        <p:blipFill>
          <a:blip r:embed="rId3"/>
          <a:stretch>
            <a:fillRect/>
          </a:stretch>
        </p:blipFill>
        <p:spPr>
          <a:xfrm>
            <a:off x="3802042" y="2226568"/>
            <a:ext cx="5530358" cy="3978171"/>
          </a:xfrm>
          <a:prstGeom prst="rect">
            <a:avLst/>
          </a:prstGeom>
        </p:spPr>
      </p:pic>
      <p:sp>
        <p:nvSpPr>
          <p:cNvPr id="11" name="Oval 2">
            <a:extLst>
              <a:ext uri="{FF2B5EF4-FFF2-40B4-BE49-F238E27FC236}">
                <a16:creationId xmlns:a16="http://schemas.microsoft.com/office/drawing/2014/main" id="{9271AEED-E07D-C24F-A4D1-5077607CDEE5}"/>
              </a:ext>
            </a:extLst>
          </p:cNvPr>
          <p:cNvSpPr/>
          <p:nvPr/>
        </p:nvSpPr>
        <p:spPr>
          <a:xfrm>
            <a:off x="5662952" y="3340994"/>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2" name="Oval 7">
            <a:extLst>
              <a:ext uri="{FF2B5EF4-FFF2-40B4-BE49-F238E27FC236}">
                <a16:creationId xmlns:a16="http://schemas.microsoft.com/office/drawing/2014/main" id="{CC5FBA05-8435-A241-8956-6217E5AB3480}"/>
              </a:ext>
            </a:extLst>
          </p:cNvPr>
          <p:cNvSpPr/>
          <p:nvPr/>
        </p:nvSpPr>
        <p:spPr>
          <a:xfrm>
            <a:off x="5786777" y="4271190"/>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3" name="Oval 9">
            <a:extLst>
              <a:ext uri="{FF2B5EF4-FFF2-40B4-BE49-F238E27FC236}">
                <a16:creationId xmlns:a16="http://schemas.microsoft.com/office/drawing/2014/main" id="{A046762F-650F-1C47-84DC-2FC552353D6D}"/>
              </a:ext>
            </a:extLst>
          </p:cNvPr>
          <p:cNvSpPr/>
          <p:nvPr/>
        </p:nvSpPr>
        <p:spPr>
          <a:xfrm>
            <a:off x="7018986" y="4117162"/>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4" name="Oval 10">
            <a:extLst>
              <a:ext uri="{FF2B5EF4-FFF2-40B4-BE49-F238E27FC236}">
                <a16:creationId xmlns:a16="http://schemas.microsoft.com/office/drawing/2014/main" id="{7401EE04-B8AF-A24B-91DC-7BA1543F27FC}"/>
              </a:ext>
            </a:extLst>
          </p:cNvPr>
          <p:cNvSpPr/>
          <p:nvPr/>
        </p:nvSpPr>
        <p:spPr>
          <a:xfrm>
            <a:off x="6502544" y="5476221"/>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5" name="Oval 14">
            <a:extLst>
              <a:ext uri="{FF2B5EF4-FFF2-40B4-BE49-F238E27FC236}">
                <a16:creationId xmlns:a16="http://schemas.microsoft.com/office/drawing/2014/main" id="{6A389CBE-B76F-6B4E-99DE-AE3957935FAF}"/>
              </a:ext>
            </a:extLst>
          </p:cNvPr>
          <p:cNvSpPr/>
          <p:nvPr/>
        </p:nvSpPr>
        <p:spPr>
          <a:xfrm>
            <a:off x="6493483" y="4488639"/>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Tree>
    <p:extLst>
      <p:ext uri="{BB962C8B-B14F-4D97-AF65-F5344CB8AC3E}">
        <p14:creationId xmlns:p14="http://schemas.microsoft.com/office/powerpoint/2010/main" val="2862988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(4/7)</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2581401" cy="1043105"/>
          </a:xfrm>
        </p:spPr>
        <p:txBody>
          <a:bodyPr/>
          <a:lstStyle/>
          <a:p>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a:t>
            </a:r>
            <a:r>
              <a:rPr lang="en-US" altLang="ko-KR" dirty="0" err="1"/>
              <a:t>gán</a:t>
            </a:r>
            <a:endParaRPr lang="en-US" altLang="ko-KR" dirty="0"/>
          </a:p>
          <a:p>
            <a:pPr lvl="1"/>
            <a:r>
              <a:rPr lang="en-US" altLang="ko-KR" dirty="0" err="1"/>
              <a:t>Gán</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điểm</a:t>
            </a:r>
            <a:r>
              <a:rPr lang="en-US" altLang="ko-KR" dirty="0"/>
              <a:t> </a:t>
            </a:r>
            <a:r>
              <a:rPr lang="en-US" altLang="ko-KR" dirty="0" err="1"/>
              <a:t>cho</a:t>
            </a:r>
            <a:r>
              <a:rPr lang="en-US" altLang="ko-KR" dirty="0"/>
              <a:t> </a:t>
            </a:r>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a:t>
            </a:r>
            <a:r>
              <a:rPr lang="en-US" altLang="ko-KR" dirty="0" err="1"/>
              <a:t>gần</a:t>
            </a:r>
            <a:r>
              <a:rPr lang="en-US" altLang="ko-KR" dirty="0"/>
              <a:t> </a:t>
            </a:r>
            <a:r>
              <a:rPr lang="en-US" altLang="ko-KR" dirty="0" err="1"/>
              <a:t>nhất</a:t>
            </a:r>
            <a:endParaRPr lang="en-US" altLang="ko-KR" dirty="0"/>
          </a:p>
        </p:txBody>
      </p:sp>
      <p:pic>
        <p:nvPicPr>
          <p:cNvPr id="16" name="Picture 8" descr="Screen Shot 2015-06-26 at 1.41.11 PM.png">
            <a:extLst>
              <a:ext uri="{FF2B5EF4-FFF2-40B4-BE49-F238E27FC236}">
                <a16:creationId xmlns:a16="http://schemas.microsoft.com/office/drawing/2014/main" id="{8626AE01-D3F8-E742-8DD9-E9AE81504F33}"/>
              </a:ext>
            </a:extLst>
          </p:cNvPr>
          <p:cNvPicPr>
            <a:picLocks noChangeAspect="1"/>
          </p:cNvPicPr>
          <p:nvPr/>
        </p:nvPicPr>
        <p:blipFill>
          <a:blip r:embed="rId3"/>
          <a:stretch>
            <a:fillRect/>
          </a:stretch>
        </p:blipFill>
        <p:spPr>
          <a:xfrm>
            <a:off x="3937642" y="2226568"/>
            <a:ext cx="5530358" cy="3978171"/>
          </a:xfrm>
          <a:prstGeom prst="rect">
            <a:avLst/>
          </a:prstGeom>
        </p:spPr>
      </p:pic>
      <p:sp>
        <p:nvSpPr>
          <p:cNvPr id="17" name="Oval 2">
            <a:extLst>
              <a:ext uri="{FF2B5EF4-FFF2-40B4-BE49-F238E27FC236}">
                <a16:creationId xmlns:a16="http://schemas.microsoft.com/office/drawing/2014/main" id="{1FABE9AD-873F-394B-BE0D-A17480C72F6F}"/>
              </a:ext>
            </a:extLst>
          </p:cNvPr>
          <p:cNvSpPr/>
          <p:nvPr/>
        </p:nvSpPr>
        <p:spPr>
          <a:xfrm>
            <a:off x="5798552" y="3340994"/>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8" name="Oval 7">
            <a:extLst>
              <a:ext uri="{FF2B5EF4-FFF2-40B4-BE49-F238E27FC236}">
                <a16:creationId xmlns:a16="http://schemas.microsoft.com/office/drawing/2014/main" id="{0DCCBA95-4161-3148-A0AD-6C685EA659A2}"/>
              </a:ext>
            </a:extLst>
          </p:cNvPr>
          <p:cNvSpPr/>
          <p:nvPr/>
        </p:nvSpPr>
        <p:spPr>
          <a:xfrm>
            <a:off x="5922377" y="4271190"/>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9" name="Oval 9">
            <a:extLst>
              <a:ext uri="{FF2B5EF4-FFF2-40B4-BE49-F238E27FC236}">
                <a16:creationId xmlns:a16="http://schemas.microsoft.com/office/drawing/2014/main" id="{857D63FC-6665-1745-BEB5-E1FEEABEA2FE}"/>
              </a:ext>
            </a:extLst>
          </p:cNvPr>
          <p:cNvSpPr/>
          <p:nvPr/>
        </p:nvSpPr>
        <p:spPr>
          <a:xfrm>
            <a:off x="7154586" y="4117162"/>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0" name="Oval 10">
            <a:extLst>
              <a:ext uri="{FF2B5EF4-FFF2-40B4-BE49-F238E27FC236}">
                <a16:creationId xmlns:a16="http://schemas.microsoft.com/office/drawing/2014/main" id="{3443C0D1-DA91-FF44-B793-F3863F83E8B5}"/>
              </a:ext>
            </a:extLst>
          </p:cNvPr>
          <p:cNvSpPr/>
          <p:nvPr/>
        </p:nvSpPr>
        <p:spPr>
          <a:xfrm>
            <a:off x="6638144" y="5476221"/>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1" name="Oval 14">
            <a:extLst>
              <a:ext uri="{FF2B5EF4-FFF2-40B4-BE49-F238E27FC236}">
                <a16:creationId xmlns:a16="http://schemas.microsoft.com/office/drawing/2014/main" id="{5F829D6D-1ED1-8D4F-8A34-A609B479CF8A}"/>
              </a:ext>
            </a:extLst>
          </p:cNvPr>
          <p:cNvSpPr/>
          <p:nvPr/>
        </p:nvSpPr>
        <p:spPr>
          <a:xfrm>
            <a:off x="6629083" y="4488639"/>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cxnSp>
        <p:nvCxnSpPr>
          <p:cNvPr id="22" name="Straight Connector 4">
            <a:extLst>
              <a:ext uri="{FF2B5EF4-FFF2-40B4-BE49-F238E27FC236}">
                <a16:creationId xmlns:a16="http://schemas.microsoft.com/office/drawing/2014/main" id="{CA843F2D-DD3F-424D-BF01-88D34C6877D9}"/>
              </a:ext>
            </a:extLst>
          </p:cNvPr>
          <p:cNvCxnSpPr/>
          <p:nvPr/>
        </p:nvCxnSpPr>
        <p:spPr>
          <a:xfrm flipV="1">
            <a:off x="6629082" y="2489319"/>
            <a:ext cx="1217112" cy="156626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5">
            <a:extLst>
              <a:ext uri="{FF2B5EF4-FFF2-40B4-BE49-F238E27FC236}">
                <a16:creationId xmlns:a16="http://schemas.microsoft.com/office/drawing/2014/main" id="{7EEDD2E2-750F-BE43-A646-7BC66F90F5C5}"/>
              </a:ext>
            </a:extLst>
          </p:cNvPr>
          <p:cNvCxnSpPr/>
          <p:nvPr/>
        </p:nvCxnSpPr>
        <p:spPr>
          <a:xfrm flipH="1" flipV="1">
            <a:off x="4965753" y="3449719"/>
            <a:ext cx="1663329" cy="60586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18">
            <a:extLst>
              <a:ext uri="{FF2B5EF4-FFF2-40B4-BE49-F238E27FC236}">
                <a16:creationId xmlns:a16="http://schemas.microsoft.com/office/drawing/2014/main" id="{5A6E6FC6-81F2-0545-A18C-1963E11F1D77}"/>
              </a:ext>
            </a:extLst>
          </p:cNvPr>
          <p:cNvCxnSpPr/>
          <p:nvPr/>
        </p:nvCxnSpPr>
        <p:spPr>
          <a:xfrm flipH="1" flipV="1">
            <a:off x="6629082" y="4031761"/>
            <a:ext cx="1217112" cy="144445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0">
            <a:extLst>
              <a:ext uri="{FF2B5EF4-FFF2-40B4-BE49-F238E27FC236}">
                <a16:creationId xmlns:a16="http://schemas.microsoft.com/office/drawing/2014/main" id="{1F095B1F-FAC0-9147-B261-63D2B379DC27}"/>
              </a:ext>
            </a:extLst>
          </p:cNvPr>
          <p:cNvCxnSpPr/>
          <p:nvPr/>
        </p:nvCxnSpPr>
        <p:spPr>
          <a:xfrm flipV="1">
            <a:off x="6057528" y="4733359"/>
            <a:ext cx="1079691" cy="63657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0046AF13-5548-4445-8A32-B56FBE6E9051}"/>
              </a:ext>
            </a:extLst>
          </p:cNvPr>
          <p:cNvCxnSpPr/>
          <p:nvPr/>
        </p:nvCxnSpPr>
        <p:spPr>
          <a:xfrm flipV="1">
            <a:off x="5416502" y="4061040"/>
            <a:ext cx="1217112" cy="144965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219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(5/7)</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2803935" cy="1043105"/>
          </a:xfrm>
        </p:spPr>
        <p:txBody>
          <a:bodyPr/>
          <a:lstStyle/>
          <a:p>
            <a:r>
              <a:rPr lang="en-US" altLang="ko-KR" dirty="0"/>
              <a:t>Di </a:t>
            </a:r>
            <a:r>
              <a:rPr lang="en-US" altLang="ko-KR" dirty="0" err="1"/>
              <a:t>chuyển</a:t>
            </a:r>
            <a:r>
              <a:rPr lang="en-US" altLang="ko-KR" dirty="0"/>
              <a:t> </a:t>
            </a:r>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a:t>
            </a:r>
            <a:r>
              <a:rPr lang="en-US" altLang="ko-KR" dirty="0" err="1"/>
              <a:t>đến</a:t>
            </a:r>
            <a:r>
              <a:rPr lang="en-US" altLang="ko-KR" dirty="0"/>
              <a:t> </a:t>
            </a:r>
            <a:r>
              <a:rPr lang="en-US" altLang="ko-KR" dirty="0" err="1"/>
              <a:t>giữa</a:t>
            </a:r>
            <a:endParaRPr lang="en-US" altLang="ko-KR" dirty="0"/>
          </a:p>
          <a:p>
            <a:pPr lvl="1"/>
            <a:r>
              <a:rPr lang="en-US" altLang="ko-KR" dirty="0" err="1"/>
              <a:t>Thay</a:t>
            </a:r>
            <a:r>
              <a:rPr lang="en-US" altLang="ko-KR" dirty="0"/>
              <a:t> </a:t>
            </a:r>
            <a:r>
              <a:rPr lang="en-US" altLang="ko-KR" dirty="0" err="1"/>
              <a:t>đổi</a:t>
            </a:r>
            <a:r>
              <a:rPr lang="en-US" altLang="ko-KR" dirty="0"/>
              <a:t> </a:t>
            </a:r>
            <a:r>
              <a:rPr lang="en-US" altLang="ko-KR" dirty="0" err="1"/>
              <a:t>các</a:t>
            </a:r>
            <a:r>
              <a:rPr lang="en-US" altLang="ko-KR" dirty="0"/>
              <a:t> </a:t>
            </a:r>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a:t>
            </a:r>
            <a:r>
              <a:rPr lang="en-US" altLang="ko-KR" dirty="0" err="1"/>
              <a:t>cụm</a:t>
            </a:r>
            <a:r>
              <a:rPr lang="en-US" altLang="ko-KR" dirty="0"/>
              <a:t> ở </a:t>
            </a:r>
            <a:r>
              <a:rPr lang="en-US" altLang="ko-KR" dirty="0" err="1"/>
              <a:t>giữa</a:t>
            </a:r>
            <a:r>
              <a:rPr lang="en-US" altLang="ko-KR" dirty="0"/>
              <a:t> </a:t>
            </a:r>
            <a:r>
              <a:rPr lang="en-US" altLang="ko-KR" dirty="0" err="1"/>
              <a:t>các</a:t>
            </a:r>
            <a:r>
              <a:rPr lang="en-US" altLang="ko-KR" dirty="0"/>
              <a:t> </a:t>
            </a:r>
            <a:r>
              <a:rPr lang="en-US" altLang="ko-KR" dirty="0" err="1"/>
              <a:t>điểm</a:t>
            </a:r>
            <a:r>
              <a:rPr lang="en-US" altLang="ko-KR" dirty="0"/>
              <a:t> </a:t>
            </a:r>
            <a:r>
              <a:rPr lang="en-US" altLang="ko-KR" dirty="0" err="1"/>
              <a:t>của</a:t>
            </a:r>
            <a:r>
              <a:rPr lang="en-US" altLang="ko-KR" dirty="0"/>
              <a:t> </a:t>
            </a:r>
            <a:r>
              <a:rPr lang="en-US" altLang="ko-KR" dirty="0" err="1"/>
              <a:t>nó</a:t>
            </a:r>
            <a:endParaRPr lang="en-US" altLang="ko-KR" dirty="0"/>
          </a:p>
        </p:txBody>
      </p:sp>
      <p:pic>
        <p:nvPicPr>
          <p:cNvPr id="16" name="Picture 8" descr="Screen Shot 2015-06-26 at 1.41.11 PM.png">
            <a:extLst>
              <a:ext uri="{FF2B5EF4-FFF2-40B4-BE49-F238E27FC236}">
                <a16:creationId xmlns:a16="http://schemas.microsoft.com/office/drawing/2014/main" id="{AA6CEBC2-E363-7346-BA9A-7F391AD544DE}"/>
              </a:ext>
            </a:extLst>
          </p:cNvPr>
          <p:cNvPicPr>
            <a:picLocks noChangeAspect="1"/>
          </p:cNvPicPr>
          <p:nvPr/>
        </p:nvPicPr>
        <p:blipFill>
          <a:blip r:embed="rId3"/>
          <a:stretch>
            <a:fillRect/>
          </a:stretch>
        </p:blipFill>
        <p:spPr>
          <a:xfrm>
            <a:off x="3607842" y="2226568"/>
            <a:ext cx="5530358" cy="3978171"/>
          </a:xfrm>
          <a:prstGeom prst="rect">
            <a:avLst/>
          </a:prstGeom>
        </p:spPr>
      </p:pic>
      <p:sp>
        <p:nvSpPr>
          <p:cNvPr id="17" name="Oval 2">
            <a:extLst>
              <a:ext uri="{FF2B5EF4-FFF2-40B4-BE49-F238E27FC236}">
                <a16:creationId xmlns:a16="http://schemas.microsoft.com/office/drawing/2014/main" id="{A6E92DD6-6F87-CD4E-A7A3-DAAF1D82AA79}"/>
              </a:ext>
            </a:extLst>
          </p:cNvPr>
          <p:cNvSpPr/>
          <p:nvPr/>
        </p:nvSpPr>
        <p:spPr>
          <a:xfrm>
            <a:off x="5468752" y="3340994"/>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8" name="Oval 7">
            <a:extLst>
              <a:ext uri="{FF2B5EF4-FFF2-40B4-BE49-F238E27FC236}">
                <a16:creationId xmlns:a16="http://schemas.microsoft.com/office/drawing/2014/main" id="{4241B0CD-6AE1-1A45-A600-4814311C9FE6}"/>
              </a:ext>
            </a:extLst>
          </p:cNvPr>
          <p:cNvSpPr/>
          <p:nvPr/>
        </p:nvSpPr>
        <p:spPr>
          <a:xfrm>
            <a:off x="5592577" y="4271190"/>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19" name="Oval 9">
            <a:extLst>
              <a:ext uri="{FF2B5EF4-FFF2-40B4-BE49-F238E27FC236}">
                <a16:creationId xmlns:a16="http://schemas.microsoft.com/office/drawing/2014/main" id="{D5976875-B9DF-2640-9363-DFA226FD5592}"/>
              </a:ext>
            </a:extLst>
          </p:cNvPr>
          <p:cNvSpPr/>
          <p:nvPr/>
        </p:nvSpPr>
        <p:spPr>
          <a:xfrm>
            <a:off x="6824786" y="4117162"/>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0" name="Oval 10">
            <a:extLst>
              <a:ext uri="{FF2B5EF4-FFF2-40B4-BE49-F238E27FC236}">
                <a16:creationId xmlns:a16="http://schemas.microsoft.com/office/drawing/2014/main" id="{0F5C9AED-48E3-DD49-9C12-B1C543C6B4E9}"/>
              </a:ext>
            </a:extLst>
          </p:cNvPr>
          <p:cNvSpPr/>
          <p:nvPr/>
        </p:nvSpPr>
        <p:spPr>
          <a:xfrm>
            <a:off x="6308344" y="5476221"/>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1" name="Oval 14">
            <a:extLst>
              <a:ext uri="{FF2B5EF4-FFF2-40B4-BE49-F238E27FC236}">
                <a16:creationId xmlns:a16="http://schemas.microsoft.com/office/drawing/2014/main" id="{B1173FC0-08DA-D34B-A4EE-3B3CAE11948F}"/>
              </a:ext>
            </a:extLst>
          </p:cNvPr>
          <p:cNvSpPr/>
          <p:nvPr/>
        </p:nvSpPr>
        <p:spPr>
          <a:xfrm>
            <a:off x="6299283" y="4488639"/>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cxnSp>
        <p:nvCxnSpPr>
          <p:cNvPr id="22" name="Straight Connector 4">
            <a:extLst>
              <a:ext uri="{FF2B5EF4-FFF2-40B4-BE49-F238E27FC236}">
                <a16:creationId xmlns:a16="http://schemas.microsoft.com/office/drawing/2014/main" id="{9A0E3DA6-A741-064A-B3BF-E0B0C7556A62}"/>
              </a:ext>
            </a:extLst>
          </p:cNvPr>
          <p:cNvCxnSpPr/>
          <p:nvPr/>
        </p:nvCxnSpPr>
        <p:spPr>
          <a:xfrm flipV="1">
            <a:off x="6299282" y="2489319"/>
            <a:ext cx="1217112" cy="156626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5">
            <a:extLst>
              <a:ext uri="{FF2B5EF4-FFF2-40B4-BE49-F238E27FC236}">
                <a16:creationId xmlns:a16="http://schemas.microsoft.com/office/drawing/2014/main" id="{CFABA113-6680-5348-923B-3BE3CF6B40A8}"/>
              </a:ext>
            </a:extLst>
          </p:cNvPr>
          <p:cNvCxnSpPr/>
          <p:nvPr/>
        </p:nvCxnSpPr>
        <p:spPr>
          <a:xfrm flipH="1" flipV="1">
            <a:off x="4635953" y="3449719"/>
            <a:ext cx="1663329" cy="60586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18">
            <a:extLst>
              <a:ext uri="{FF2B5EF4-FFF2-40B4-BE49-F238E27FC236}">
                <a16:creationId xmlns:a16="http://schemas.microsoft.com/office/drawing/2014/main" id="{E7A35093-92CB-ED46-85CD-50A8D2EDDC74}"/>
              </a:ext>
            </a:extLst>
          </p:cNvPr>
          <p:cNvCxnSpPr/>
          <p:nvPr/>
        </p:nvCxnSpPr>
        <p:spPr>
          <a:xfrm flipH="1" flipV="1">
            <a:off x="6299282" y="4031761"/>
            <a:ext cx="1217112" cy="144445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0">
            <a:extLst>
              <a:ext uri="{FF2B5EF4-FFF2-40B4-BE49-F238E27FC236}">
                <a16:creationId xmlns:a16="http://schemas.microsoft.com/office/drawing/2014/main" id="{99486A33-DD55-284D-B563-2DB78421AFEC}"/>
              </a:ext>
            </a:extLst>
          </p:cNvPr>
          <p:cNvCxnSpPr/>
          <p:nvPr/>
        </p:nvCxnSpPr>
        <p:spPr>
          <a:xfrm flipV="1">
            <a:off x="5727728" y="4733359"/>
            <a:ext cx="1079691" cy="636577"/>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CC6BC29A-53FA-5C40-9C20-BBCF1AC96356}"/>
              </a:ext>
            </a:extLst>
          </p:cNvPr>
          <p:cNvCxnSpPr/>
          <p:nvPr/>
        </p:nvCxnSpPr>
        <p:spPr>
          <a:xfrm flipV="1">
            <a:off x="5086702" y="4061040"/>
            <a:ext cx="1217112" cy="144965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16">
            <a:extLst>
              <a:ext uri="{FF2B5EF4-FFF2-40B4-BE49-F238E27FC236}">
                <a16:creationId xmlns:a16="http://schemas.microsoft.com/office/drawing/2014/main" id="{22071C55-A91C-6949-A259-4A771FE775C6}"/>
              </a:ext>
            </a:extLst>
          </p:cNvPr>
          <p:cNvSpPr/>
          <p:nvPr/>
        </p:nvSpPr>
        <p:spPr>
          <a:xfrm>
            <a:off x="6099955" y="3138646"/>
            <a:ext cx="108725" cy="1087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8" name="Oval 17">
            <a:extLst>
              <a:ext uri="{FF2B5EF4-FFF2-40B4-BE49-F238E27FC236}">
                <a16:creationId xmlns:a16="http://schemas.microsoft.com/office/drawing/2014/main" id="{C3E78842-BE70-574A-B452-B86AE334390A}"/>
              </a:ext>
            </a:extLst>
          </p:cNvPr>
          <p:cNvSpPr/>
          <p:nvPr/>
        </p:nvSpPr>
        <p:spPr>
          <a:xfrm>
            <a:off x="7764045" y="3824210"/>
            <a:ext cx="108725" cy="1087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29" name="Oval 19">
            <a:extLst>
              <a:ext uri="{FF2B5EF4-FFF2-40B4-BE49-F238E27FC236}">
                <a16:creationId xmlns:a16="http://schemas.microsoft.com/office/drawing/2014/main" id="{616066B1-7532-AB42-8B8B-D56E198C5DC6}"/>
              </a:ext>
            </a:extLst>
          </p:cNvPr>
          <p:cNvSpPr/>
          <p:nvPr/>
        </p:nvSpPr>
        <p:spPr>
          <a:xfrm>
            <a:off x="4910027" y="4530919"/>
            <a:ext cx="108725" cy="1087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30" name="Oval 21">
            <a:extLst>
              <a:ext uri="{FF2B5EF4-FFF2-40B4-BE49-F238E27FC236}">
                <a16:creationId xmlns:a16="http://schemas.microsoft.com/office/drawing/2014/main" id="{8B6EB54E-919E-E04A-869D-62ACB3131558}"/>
              </a:ext>
            </a:extLst>
          </p:cNvPr>
          <p:cNvSpPr/>
          <p:nvPr/>
        </p:nvSpPr>
        <p:spPr>
          <a:xfrm>
            <a:off x="6223780" y="4666820"/>
            <a:ext cx="108725" cy="1087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31" name="Oval 23">
            <a:extLst>
              <a:ext uri="{FF2B5EF4-FFF2-40B4-BE49-F238E27FC236}">
                <a16:creationId xmlns:a16="http://schemas.microsoft.com/office/drawing/2014/main" id="{65653C7C-52CD-AA46-8EC2-48BADC0C30E7}"/>
              </a:ext>
            </a:extLst>
          </p:cNvPr>
          <p:cNvSpPr/>
          <p:nvPr/>
        </p:nvSpPr>
        <p:spPr>
          <a:xfrm>
            <a:off x="6685856" y="5174208"/>
            <a:ext cx="108725" cy="1087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cxnSp>
        <p:nvCxnSpPr>
          <p:cNvPr id="32" name="Straight Arrow Connector 5">
            <a:extLst>
              <a:ext uri="{FF2B5EF4-FFF2-40B4-BE49-F238E27FC236}">
                <a16:creationId xmlns:a16="http://schemas.microsoft.com/office/drawing/2014/main" id="{CCFDC0CF-4769-6141-8221-79F4342C1744}"/>
              </a:ext>
            </a:extLst>
          </p:cNvPr>
          <p:cNvCxnSpPr/>
          <p:nvPr/>
        </p:nvCxnSpPr>
        <p:spPr>
          <a:xfrm flipV="1">
            <a:off x="5720174" y="3254922"/>
            <a:ext cx="311073" cy="93623"/>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24">
            <a:extLst>
              <a:ext uri="{FF2B5EF4-FFF2-40B4-BE49-F238E27FC236}">
                <a16:creationId xmlns:a16="http://schemas.microsoft.com/office/drawing/2014/main" id="{2C8EA814-43CB-B541-92BB-DAAEAFD6CE78}"/>
              </a:ext>
            </a:extLst>
          </p:cNvPr>
          <p:cNvCxnSpPr/>
          <p:nvPr/>
        </p:nvCxnSpPr>
        <p:spPr>
          <a:xfrm flipV="1">
            <a:off x="7016321" y="3923037"/>
            <a:ext cx="747723" cy="194125"/>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25">
            <a:extLst>
              <a:ext uri="{FF2B5EF4-FFF2-40B4-BE49-F238E27FC236}">
                <a16:creationId xmlns:a16="http://schemas.microsoft.com/office/drawing/2014/main" id="{DDDEF596-00FF-104A-A771-14D87F7EBC91}"/>
              </a:ext>
            </a:extLst>
          </p:cNvPr>
          <p:cNvCxnSpPr/>
          <p:nvPr/>
        </p:nvCxnSpPr>
        <p:spPr>
          <a:xfrm flipH="1">
            <a:off x="5058010" y="4370227"/>
            <a:ext cx="465103" cy="172774"/>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27">
            <a:extLst>
              <a:ext uri="{FF2B5EF4-FFF2-40B4-BE49-F238E27FC236}">
                <a16:creationId xmlns:a16="http://schemas.microsoft.com/office/drawing/2014/main" id="{2DB67327-2F90-574C-A77A-183481A763BE}"/>
              </a:ext>
            </a:extLst>
          </p:cNvPr>
          <p:cNvCxnSpPr/>
          <p:nvPr/>
        </p:nvCxnSpPr>
        <p:spPr>
          <a:xfrm flipV="1">
            <a:off x="6492572" y="5279622"/>
            <a:ext cx="261996" cy="202529"/>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0">
            <a:extLst>
              <a:ext uri="{FF2B5EF4-FFF2-40B4-BE49-F238E27FC236}">
                <a16:creationId xmlns:a16="http://schemas.microsoft.com/office/drawing/2014/main" id="{517FB96B-9EF1-244A-A65D-2C22499FE527}"/>
              </a:ext>
            </a:extLst>
          </p:cNvPr>
          <p:cNvCxnSpPr/>
          <p:nvPr/>
        </p:nvCxnSpPr>
        <p:spPr>
          <a:xfrm flipV="1">
            <a:off x="6192067" y="4456614"/>
            <a:ext cx="75321" cy="243475"/>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878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(6/7)</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2581401" cy="1043105"/>
          </a:xfrm>
        </p:spPr>
        <p:txBody>
          <a:bodyPr/>
          <a:lstStyle/>
          <a:p>
            <a:r>
              <a:rPr lang="en-US" altLang="ko-KR" dirty="0" err="1"/>
              <a:t>Điểm</a:t>
            </a:r>
            <a:r>
              <a:rPr lang="en-US" altLang="ko-KR" dirty="0"/>
              <a:t> </a:t>
            </a:r>
            <a:r>
              <a:rPr lang="en-US" altLang="ko-KR" dirty="0" err="1"/>
              <a:t>đại</a:t>
            </a:r>
            <a:r>
              <a:rPr lang="en-US" altLang="ko-KR" dirty="0"/>
              <a:t> </a:t>
            </a:r>
            <a:r>
              <a:rPr lang="en-US" altLang="ko-KR" dirty="0" err="1"/>
              <a:t>diện</a:t>
            </a:r>
            <a:r>
              <a:rPr lang="en-US" altLang="ko-KR" dirty="0"/>
              <a:t> ban </a:t>
            </a:r>
            <a:r>
              <a:rPr lang="en-US" altLang="ko-KR" dirty="0" err="1"/>
              <a:t>đầu</a:t>
            </a:r>
            <a:endParaRPr lang="en-US" altLang="ko-KR" dirty="0"/>
          </a:p>
          <a:p>
            <a:pPr lvl="1"/>
            <a:r>
              <a:rPr lang="en-US" altLang="ko-KR" dirty="0" err="1"/>
              <a:t>Lặp</a:t>
            </a:r>
            <a:r>
              <a:rPr lang="en-US" altLang="ko-KR" dirty="0"/>
              <a:t> </a:t>
            </a:r>
            <a:r>
              <a:rPr lang="en-US" altLang="ko-KR" dirty="0" err="1"/>
              <a:t>lại</a:t>
            </a:r>
            <a:r>
              <a:rPr lang="en-US" altLang="ko-KR" dirty="0"/>
              <a:t> </a:t>
            </a:r>
            <a:r>
              <a:rPr lang="en-US" altLang="ko-KR" dirty="0" err="1"/>
              <a:t>cho</a:t>
            </a:r>
            <a:r>
              <a:rPr lang="en-US" altLang="ko-KR" dirty="0"/>
              <a:t> </a:t>
            </a:r>
            <a:r>
              <a:rPr lang="en-US" altLang="ko-KR" dirty="0" err="1"/>
              <a:t>đến</a:t>
            </a:r>
            <a:r>
              <a:rPr lang="en-US" altLang="ko-KR" dirty="0"/>
              <a:t> </a:t>
            </a:r>
            <a:r>
              <a:rPr lang="en-US" altLang="ko-KR" dirty="0" err="1"/>
              <a:t>khi</a:t>
            </a:r>
            <a:r>
              <a:rPr lang="en-US" altLang="ko-KR" dirty="0"/>
              <a:t> </a:t>
            </a:r>
            <a:r>
              <a:rPr lang="en-US" altLang="ko-KR" dirty="0" err="1"/>
              <a:t>hội</a:t>
            </a:r>
            <a:r>
              <a:rPr lang="en-US" altLang="ko-KR" dirty="0"/>
              <a:t> </a:t>
            </a:r>
            <a:r>
              <a:rPr lang="en-US" altLang="ko-KR" dirty="0" err="1"/>
              <a:t>tụ</a:t>
            </a:r>
            <a:endParaRPr lang="en-US" altLang="ko-KR" dirty="0"/>
          </a:p>
        </p:txBody>
      </p:sp>
      <p:pic>
        <p:nvPicPr>
          <p:cNvPr id="37" name="Picture 8" descr="Screen Shot 2015-06-26 at 1.41.11 PM.png">
            <a:extLst>
              <a:ext uri="{FF2B5EF4-FFF2-40B4-BE49-F238E27FC236}">
                <a16:creationId xmlns:a16="http://schemas.microsoft.com/office/drawing/2014/main" id="{0A604E33-902A-9647-B0B0-935331C545B9}"/>
              </a:ext>
            </a:extLst>
          </p:cNvPr>
          <p:cNvPicPr>
            <a:picLocks noChangeAspect="1"/>
          </p:cNvPicPr>
          <p:nvPr/>
        </p:nvPicPr>
        <p:blipFill>
          <a:blip r:embed="rId3"/>
          <a:stretch>
            <a:fillRect/>
          </a:stretch>
        </p:blipFill>
        <p:spPr>
          <a:xfrm>
            <a:off x="3598837" y="2226568"/>
            <a:ext cx="5530358" cy="3978171"/>
          </a:xfrm>
          <a:prstGeom prst="rect">
            <a:avLst/>
          </a:prstGeom>
        </p:spPr>
      </p:pic>
      <p:sp>
        <p:nvSpPr>
          <p:cNvPr id="38" name="Oval 2">
            <a:extLst>
              <a:ext uri="{FF2B5EF4-FFF2-40B4-BE49-F238E27FC236}">
                <a16:creationId xmlns:a16="http://schemas.microsoft.com/office/drawing/2014/main" id="{8D034CF2-25E0-2D40-9015-501E9C5043E5}"/>
              </a:ext>
            </a:extLst>
          </p:cNvPr>
          <p:cNvSpPr/>
          <p:nvPr/>
        </p:nvSpPr>
        <p:spPr>
          <a:xfrm>
            <a:off x="6199674" y="3087303"/>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39" name="Oval 7">
            <a:extLst>
              <a:ext uri="{FF2B5EF4-FFF2-40B4-BE49-F238E27FC236}">
                <a16:creationId xmlns:a16="http://schemas.microsoft.com/office/drawing/2014/main" id="{B00B3CE7-1A06-F24C-A92A-251449B412CC}"/>
              </a:ext>
            </a:extLst>
          </p:cNvPr>
          <p:cNvSpPr/>
          <p:nvPr/>
        </p:nvSpPr>
        <p:spPr>
          <a:xfrm>
            <a:off x="4967467" y="4585282"/>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40" name="Oval 9">
            <a:extLst>
              <a:ext uri="{FF2B5EF4-FFF2-40B4-BE49-F238E27FC236}">
                <a16:creationId xmlns:a16="http://schemas.microsoft.com/office/drawing/2014/main" id="{2C3C6B73-F6E0-8C4F-982C-79148FAC7CBE}"/>
              </a:ext>
            </a:extLst>
          </p:cNvPr>
          <p:cNvSpPr/>
          <p:nvPr/>
        </p:nvSpPr>
        <p:spPr>
          <a:xfrm>
            <a:off x="7821482" y="3365152"/>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41" name="Oval 10">
            <a:extLst>
              <a:ext uri="{FF2B5EF4-FFF2-40B4-BE49-F238E27FC236}">
                <a16:creationId xmlns:a16="http://schemas.microsoft.com/office/drawing/2014/main" id="{5165938A-32CB-3B4E-85D1-2093AF2D4B89}"/>
              </a:ext>
            </a:extLst>
          </p:cNvPr>
          <p:cNvSpPr/>
          <p:nvPr/>
        </p:nvSpPr>
        <p:spPr>
          <a:xfrm>
            <a:off x="6309653" y="4841995"/>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
        <p:nvSpPr>
          <p:cNvPr id="42" name="Oval 14">
            <a:extLst>
              <a:ext uri="{FF2B5EF4-FFF2-40B4-BE49-F238E27FC236}">
                <a16:creationId xmlns:a16="http://schemas.microsoft.com/office/drawing/2014/main" id="{CEAEF9AE-6BD1-1C43-9E7B-B9E06FA0A39A}"/>
              </a:ext>
            </a:extLst>
          </p:cNvPr>
          <p:cNvSpPr/>
          <p:nvPr/>
        </p:nvSpPr>
        <p:spPr>
          <a:xfrm>
            <a:off x="6993968" y="4509778"/>
            <a:ext cx="108725" cy="108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ourier New" panose="02070309020205020404" pitchFamily="49" charset="0"/>
            </a:endParaRPr>
          </a:p>
        </p:txBody>
      </p:sp>
    </p:spTree>
    <p:extLst>
      <p:ext uri="{BB962C8B-B14F-4D97-AF65-F5344CB8AC3E}">
        <p14:creationId xmlns:p14="http://schemas.microsoft.com/office/powerpoint/2010/main" val="3486473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cụm</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K-Means (7/7)</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4111171"/>
          </a:xfrm>
        </p:spPr>
        <p:txBody>
          <a:bodyPr/>
          <a:lstStyle/>
          <a:p>
            <a:r>
              <a:rPr lang="vi-VN" altLang="ko-KR" dirty="0"/>
              <a:t>Các mục nhóm dựa trên các đặc điểm tương tự</a:t>
            </a:r>
            <a:endParaRPr lang="en-US" altLang="ko-KR" dirty="0"/>
          </a:p>
          <a:p>
            <a:pPr lvl="1"/>
            <a:r>
              <a:rPr lang="vi-VN" altLang="ko-KR" dirty="0"/>
              <a:t>Nhập số lượng cụm (k) và khởi tạo ngẫu nhiên các trung tâm</a:t>
            </a:r>
          </a:p>
          <a:p>
            <a:pPr lvl="1"/>
            <a:r>
              <a:rPr lang="vi-VN" altLang="ko-KR" dirty="0"/>
              <a:t>Chỉ định mọi điểm trong dữ liệu cho một trong những trung tâm gần nhất</a:t>
            </a:r>
          </a:p>
          <a:p>
            <a:pPr lvl="1"/>
            <a:r>
              <a:rPr lang="vi-VN" altLang="ko-KR" dirty="0"/>
              <a:t>Đối với mỗi trung tâm cụm, hãy di chuyển trung tâm đến giữa cụm đó (trung bình)</a:t>
            </a:r>
          </a:p>
          <a:p>
            <a:pPr lvl="1"/>
            <a:r>
              <a:rPr lang="vi-VN" altLang="ko-KR" dirty="0"/>
              <a:t>Gán lại từng điểm cho trung tâm gần nhất mới nhất</a:t>
            </a:r>
          </a:p>
          <a:p>
            <a:pPr lvl="1"/>
            <a:r>
              <a:rPr lang="vi-VN" altLang="ko-KR" dirty="0"/>
              <a:t>Lặp lại cho đến khi hội tụ</a:t>
            </a:r>
            <a:endParaRPr lang="en-US" altLang="ko-KR" dirty="0">
              <a:solidFill>
                <a:schemeClr val="tx1">
                  <a:lumMod val="85000"/>
                  <a:lumOff val="15000"/>
                </a:schemeClr>
              </a:solidFill>
            </a:endParaRPr>
          </a:p>
          <a:p>
            <a:r>
              <a:rPr lang="en-US" altLang="ko-KR" dirty="0" err="1">
                <a:solidFill>
                  <a:schemeClr val="tx1">
                    <a:lumMod val="85000"/>
                    <a:lumOff val="15000"/>
                  </a:schemeClr>
                </a:solidFill>
              </a:rPr>
              <a:t>Ưu</a:t>
            </a:r>
            <a:r>
              <a:rPr lang="en-US" altLang="ko-KR" dirty="0">
                <a:solidFill>
                  <a:schemeClr val="tx1">
                    <a:lumMod val="85000"/>
                    <a:lumOff val="15000"/>
                  </a:schemeClr>
                </a:solidFill>
              </a:rPr>
              <a:t> </a:t>
            </a:r>
            <a:r>
              <a:rPr lang="en-US" altLang="ko-KR" dirty="0" err="1">
                <a:solidFill>
                  <a:schemeClr val="tx1">
                    <a:lumMod val="85000"/>
                    <a:lumOff val="15000"/>
                  </a:schemeClr>
                </a:solidFill>
              </a:rPr>
              <a:t>điểm</a:t>
            </a:r>
            <a:r>
              <a:rPr lang="en-US" altLang="ko-KR" dirty="0">
                <a:solidFill>
                  <a:schemeClr val="tx1">
                    <a:lumMod val="85000"/>
                    <a:lumOff val="15000"/>
                  </a:schemeClr>
                </a:solidFill>
              </a:rPr>
              <a:t>:</a:t>
            </a:r>
          </a:p>
          <a:p>
            <a:pPr lvl="1"/>
            <a:r>
              <a:rPr lang="en-US" altLang="ko-KR" dirty="0" err="1">
                <a:solidFill>
                  <a:schemeClr val="tx1">
                    <a:lumMod val="85000"/>
                    <a:lumOff val="15000"/>
                  </a:schemeClr>
                </a:solidFill>
              </a:rPr>
              <a:t>Giải</a:t>
            </a:r>
            <a:r>
              <a:rPr lang="en-US" altLang="ko-KR" dirty="0">
                <a:solidFill>
                  <a:schemeClr val="tx1">
                    <a:lumMod val="85000"/>
                    <a:lumOff val="15000"/>
                  </a:schemeClr>
                </a:solidFill>
              </a:rPr>
              <a:t> </a:t>
            </a:r>
            <a:r>
              <a:rPr lang="en-US" altLang="ko-KR" dirty="0" err="1">
                <a:solidFill>
                  <a:schemeClr val="tx1">
                    <a:lumMod val="85000"/>
                    <a:lumOff val="15000"/>
                  </a:schemeClr>
                </a:solidFill>
              </a:rPr>
              <a:t>thích</a:t>
            </a:r>
            <a:r>
              <a:rPr lang="en-US" altLang="ko-KR" dirty="0">
                <a:solidFill>
                  <a:schemeClr val="tx1">
                    <a:lumMod val="85000"/>
                    <a:lumOff val="15000"/>
                  </a:schemeClr>
                </a:solidFill>
              </a:rPr>
              <a:t> </a:t>
            </a:r>
            <a:r>
              <a:rPr lang="en-US" altLang="ko-KR" dirty="0" err="1">
                <a:solidFill>
                  <a:schemeClr val="tx1">
                    <a:lumMod val="85000"/>
                    <a:lumOff val="15000"/>
                  </a:schemeClr>
                </a:solidFill>
              </a:rPr>
              <a:t>trực</a:t>
            </a:r>
            <a:r>
              <a:rPr lang="en-US" altLang="ko-KR" dirty="0">
                <a:solidFill>
                  <a:schemeClr val="tx1">
                    <a:lumMod val="85000"/>
                    <a:lumOff val="15000"/>
                  </a:schemeClr>
                </a:solidFill>
              </a:rPr>
              <a:t> </a:t>
            </a:r>
            <a:r>
              <a:rPr lang="en-US" altLang="ko-KR" dirty="0" err="1">
                <a:solidFill>
                  <a:schemeClr val="tx1">
                    <a:lumMod val="85000"/>
                    <a:lumOff val="15000"/>
                  </a:schemeClr>
                </a:solidFill>
              </a:rPr>
              <a:t>quan</a:t>
            </a:r>
            <a:r>
              <a:rPr lang="en-US" altLang="ko-KR" dirty="0">
                <a:solidFill>
                  <a:schemeClr val="tx1">
                    <a:lumMod val="85000"/>
                    <a:lumOff val="15000"/>
                  </a:schemeClr>
                </a:solidFill>
              </a:rPr>
              <a:t> </a:t>
            </a:r>
            <a:r>
              <a:rPr lang="en-US" altLang="ko-KR" dirty="0" err="1">
                <a:solidFill>
                  <a:schemeClr val="tx1">
                    <a:lumMod val="85000"/>
                    <a:lumOff val="15000"/>
                  </a:schemeClr>
                </a:solidFill>
              </a:rPr>
              <a:t>về</a:t>
            </a:r>
            <a:r>
              <a:rPr lang="en-US" altLang="ko-KR" dirty="0">
                <a:solidFill>
                  <a:schemeClr val="tx1">
                    <a:lumMod val="85000"/>
                    <a:lumOff val="15000"/>
                  </a:schemeClr>
                </a:solidFill>
              </a:rPr>
              <a:t> </a:t>
            </a:r>
            <a:r>
              <a:rPr lang="en-US" altLang="ko-KR" dirty="0" err="1">
                <a:solidFill>
                  <a:schemeClr val="tx1">
                    <a:lumMod val="85000"/>
                    <a:lumOff val="15000"/>
                  </a:schemeClr>
                </a:solidFill>
              </a:rPr>
              <a:t>kết</a:t>
            </a:r>
            <a:r>
              <a:rPr lang="en-US" altLang="ko-KR" dirty="0">
                <a:solidFill>
                  <a:schemeClr val="tx1">
                    <a:lumMod val="85000"/>
                    <a:lumOff val="15000"/>
                  </a:schemeClr>
                </a:solidFill>
              </a:rPr>
              <a:t> </a:t>
            </a:r>
            <a:r>
              <a:rPr lang="en-US" altLang="ko-KR" dirty="0" err="1">
                <a:solidFill>
                  <a:schemeClr val="tx1">
                    <a:lumMod val="85000"/>
                    <a:lumOff val="15000"/>
                  </a:schemeClr>
                </a:solidFill>
              </a:rPr>
              <a:t>quả</a:t>
            </a:r>
            <a:endParaRPr lang="en-US" altLang="ko-KR" dirty="0">
              <a:solidFill>
                <a:schemeClr val="tx1">
                  <a:lumMod val="85000"/>
                  <a:lumOff val="15000"/>
                </a:schemeClr>
              </a:solidFill>
            </a:endParaRPr>
          </a:p>
          <a:p>
            <a:pPr lvl="1"/>
            <a:r>
              <a:rPr lang="en-US" altLang="ko-KR" dirty="0" err="1">
                <a:solidFill>
                  <a:schemeClr val="tx1">
                    <a:lumMod val="85000"/>
                    <a:lumOff val="15000"/>
                  </a:schemeClr>
                </a:solidFill>
              </a:rPr>
              <a:t>Nhanh</a:t>
            </a:r>
            <a:r>
              <a:rPr lang="en-US" altLang="ko-KR" dirty="0">
                <a:solidFill>
                  <a:schemeClr val="tx1">
                    <a:lumMod val="85000"/>
                    <a:lumOff val="15000"/>
                  </a:schemeClr>
                </a:solidFill>
              </a:rPr>
              <a:t> </a:t>
            </a:r>
            <a:r>
              <a:rPr lang="en-US" altLang="ko-KR" dirty="0" err="1">
                <a:solidFill>
                  <a:schemeClr val="tx1">
                    <a:lumMod val="85000"/>
                    <a:lumOff val="15000"/>
                  </a:schemeClr>
                </a:solidFill>
              </a:rPr>
              <a:t>chóng</a:t>
            </a:r>
            <a:r>
              <a:rPr lang="en-US" altLang="ko-KR" dirty="0">
                <a:solidFill>
                  <a:schemeClr val="tx1">
                    <a:lumMod val="85000"/>
                    <a:lumOff val="15000"/>
                  </a:schemeClr>
                </a:solidFill>
              </a:rPr>
              <a:t> </a:t>
            </a:r>
            <a:r>
              <a:rPr lang="en-US" altLang="ko-KR" dirty="0" err="1">
                <a:solidFill>
                  <a:schemeClr val="tx1">
                    <a:lumMod val="85000"/>
                    <a:lumOff val="15000"/>
                  </a:schemeClr>
                </a:solidFill>
              </a:rPr>
              <a:t>và</a:t>
            </a:r>
            <a:r>
              <a:rPr lang="en-US" altLang="ko-KR" dirty="0">
                <a:solidFill>
                  <a:schemeClr val="tx1">
                    <a:lumMod val="85000"/>
                    <a:lumOff val="15000"/>
                  </a:schemeClr>
                </a:solidFill>
              </a:rPr>
              <a:t> </a:t>
            </a:r>
            <a:r>
              <a:rPr lang="en-US" altLang="ko-KR" dirty="0" err="1">
                <a:solidFill>
                  <a:schemeClr val="tx1">
                    <a:lumMod val="85000"/>
                    <a:lumOff val="15000"/>
                  </a:schemeClr>
                </a:solidFill>
              </a:rPr>
              <a:t>dễ</a:t>
            </a:r>
            <a:r>
              <a:rPr lang="en-US" altLang="ko-KR" dirty="0">
                <a:solidFill>
                  <a:schemeClr val="tx1">
                    <a:lumMod val="85000"/>
                    <a:lumOff val="15000"/>
                  </a:schemeClr>
                </a:solidFill>
              </a:rPr>
              <a:t> </a:t>
            </a:r>
            <a:r>
              <a:rPr lang="en-US" altLang="ko-KR" dirty="0" err="1">
                <a:solidFill>
                  <a:schemeClr val="tx1">
                    <a:lumMod val="85000"/>
                    <a:lumOff val="15000"/>
                  </a:schemeClr>
                </a:solidFill>
              </a:rPr>
              <a:t>dàng</a:t>
            </a:r>
            <a:endParaRPr lang="en-US" altLang="ko-KR" dirty="0">
              <a:solidFill>
                <a:schemeClr val="tx1">
                  <a:lumMod val="85000"/>
                  <a:lumOff val="15000"/>
                </a:schemeClr>
              </a:solidFill>
            </a:endParaRPr>
          </a:p>
          <a:p>
            <a:r>
              <a:rPr lang="en-US" altLang="ko-KR" dirty="0" err="1">
                <a:solidFill>
                  <a:schemeClr val="tx1">
                    <a:lumMod val="85000"/>
                    <a:lumOff val="15000"/>
                  </a:schemeClr>
                </a:solidFill>
              </a:rPr>
              <a:t>Nhược</a:t>
            </a:r>
            <a:r>
              <a:rPr lang="en-US" altLang="ko-KR" dirty="0">
                <a:solidFill>
                  <a:schemeClr val="tx1">
                    <a:lumMod val="85000"/>
                    <a:lumOff val="15000"/>
                  </a:schemeClr>
                </a:solidFill>
              </a:rPr>
              <a:t> </a:t>
            </a:r>
            <a:r>
              <a:rPr lang="en-US" altLang="ko-KR" dirty="0" err="1">
                <a:solidFill>
                  <a:schemeClr val="tx1">
                    <a:lumMod val="85000"/>
                    <a:lumOff val="15000"/>
                  </a:schemeClr>
                </a:solidFill>
              </a:rPr>
              <a:t>điểm</a:t>
            </a:r>
            <a:r>
              <a:rPr lang="en-US" altLang="ko-KR" dirty="0">
                <a:solidFill>
                  <a:schemeClr val="tx1">
                    <a:lumMod val="85000"/>
                    <a:lumOff val="15000"/>
                  </a:schemeClr>
                </a:solidFill>
              </a:rPr>
              <a:t>:</a:t>
            </a:r>
          </a:p>
          <a:p>
            <a:pPr lvl="1"/>
            <a:r>
              <a:rPr lang="en-US" altLang="ko-KR" dirty="0" err="1">
                <a:solidFill>
                  <a:schemeClr val="tx1">
                    <a:lumMod val="85000"/>
                    <a:lumOff val="15000"/>
                  </a:schemeClr>
                </a:solidFill>
              </a:rPr>
              <a:t>Nhạy</a:t>
            </a:r>
            <a:r>
              <a:rPr lang="en-US" altLang="ko-KR" dirty="0">
                <a:solidFill>
                  <a:schemeClr val="tx1">
                    <a:lumMod val="85000"/>
                    <a:lumOff val="15000"/>
                  </a:schemeClr>
                </a:solidFill>
              </a:rPr>
              <a:t> </a:t>
            </a:r>
            <a:r>
              <a:rPr lang="en-US" altLang="ko-KR" dirty="0" err="1">
                <a:solidFill>
                  <a:schemeClr val="tx1">
                    <a:lumMod val="85000"/>
                    <a:lumOff val="15000"/>
                  </a:schemeClr>
                </a:solidFill>
              </a:rPr>
              <a:t>cảm</a:t>
            </a:r>
            <a:r>
              <a:rPr lang="en-US" altLang="ko-KR" dirty="0">
                <a:solidFill>
                  <a:schemeClr val="tx1">
                    <a:lumMod val="85000"/>
                    <a:lumOff val="15000"/>
                  </a:schemeClr>
                </a:solidFill>
              </a:rPr>
              <a:t> </a:t>
            </a:r>
            <a:r>
              <a:rPr lang="en-US" altLang="ko-KR" dirty="0" err="1">
                <a:solidFill>
                  <a:schemeClr val="tx1">
                    <a:lumMod val="85000"/>
                    <a:lumOff val="15000"/>
                  </a:schemeClr>
                </a:solidFill>
              </a:rPr>
              <a:t>với</a:t>
            </a:r>
            <a:r>
              <a:rPr lang="en-US" altLang="ko-KR" dirty="0">
                <a:solidFill>
                  <a:schemeClr val="tx1">
                    <a:lumMod val="85000"/>
                    <a:lumOff val="15000"/>
                  </a:schemeClr>
                </a:solidFill>
              </a:rPr>
              <a:t> </a:t>
            </a:r>
            <a:r>
              <a:rPr lang="en-US" altLang="ko-KR" dirty="0" err="1">
                <a:solidFill>
                  <a:schemeClr val="tx1">
                    <a:lumMod val="85000"/>
                    <a:lumOff val="15000"/>
                  </a:schemeClr>
                </a:solidFill>
              </a:rPr>
              <a:t>tiếng</a:t>
            </a:r>
            <a:r>
              <a:rPr lang="en-US" altLang="ko-KR" dirty="0">
                <a:solidFill>
                  <a:schemeClr val="tx1">
                    <a:lumMod val="85000"/>
                    <a:lumOff val="15000"/>
                  </a:schemeClr>
                </a:solidFill>
              </a:rPr>
              <a:t> </a:t>
            </a:r>
            <a:r>
              <a:rPr lang="en-US" altLang="ko-KR" dirty="0" err="1">
                <a:solidFill>
                  <a:schemeClr val="tx1">
                    <a:lumMod val="85000"/>
                    <a:lumOff val="15000"/>
                  </a:schemeClr>
                </a:solidFill>
              </a:rPr>
              <a:t>ồn</a:t>
            </a:r>
            <a:r>
              <a:rPr lang="en-US" altLang="ko-KR" dirty="0">
                <a:solidFill>
                  <a:schemeClr val="tx1">
                    <a:lumMod val="85000"/>
                    <a:lumOff val="15000"/>
                  </a:schemeClr>
                </a:solidFill>
              </a:rPr>
              <a:t> </a:t>
            </a:r>
            <a:r>
              <a:rPr lang="en-US" altLang="ko-KR" dirty="0" err="1">
                <a:solidFill>
                  <a:schemeClr val="tx1">
                    <a:lumMod val="85000"/>
                    <a:lumOff val="15000"/>
                  </a:schemeClr>
                </a:solidFill>
              </a:rPr>
              <a:t>và</a:t>
            </a:r>
            <a:r>
              <a:rPr lang="en-US" altLang="ko-KR" dirty="0">
                <a:solidFill>
                  <a:schemeClr val="tx1">
                    <a:lumMod val="85000"/>
                    <a:lumOff val="15000"/>
                  </a:schemeClr>
                </a:solidFill>
              </a:rPr>
              <a:t> </a:t>
            </a:r>
            <a:r>
              <a:rPr lang="en-US" altLang="ko-KR" dirty="0" err="1">
                <a:solidFill>
                  <a:schemeClr val="tx1">
                    <a:lumMod val="85000"/>
                    <a:lumOff val="15000"/>
                  </a:schemeClr>
                </a:solidFill>
              </a:rPr>
              <a:t>ngoại</a:t>
            </a:r>
            <a:r>
              <a:rPr lang="en-US" altLang="ko-KR" dirty="0">
                <a:solidFill>
                  <a:schemeClr val="tx1">
                    <a:lumMod val="85000"/>
                    <a:lumOff val="15000"/>
                  </a:schemeClr>
                </a:solidFill>
              </a:rPr>
              <a:t> </a:t>
            </a:r>
            <a:r>
              <a:rPr lang="en-US" altLang="ko-KR" dirty="0" err="1">
                <a:solidFill>
                  <a:schemeClr val="tx1">
                    <a:lumMod val="85000"/>
                    <a:lumOff val="15000"/>
                  </a:schemeClr>
                </a:solidFill>
              </a:rPr>
              <a:t>lệ</a:t>
            </a:r>
            <a:r>
              <a:rPr lang="en-US" altLang="ko-KR" dirty="0">
                <a:solidFill>
                  <a:schemeClr val="tx1">
                    <a:lumMod val="85000"/>
                    <a:lumOff val="15000"/>
                  </a:schemeClr>
                </a:solidFill>
              </a:rPr>
              <a:t>.</a:t>
            </a:r>
          </a:p>
          <a:p>
            <a:pPr lvl="1"/>
            <a:r>
              <a:rPr lang="en-US" altLang="ko-KR" dirty="0" err="1">
                <a:solidFill>
                  <a:schemeClr val="tx1">
                    <a:lumMod val="85000"/>
                    <a:lumOff val="15000"/>
                  </a:schemeClr>
                </a:solidFill>
              </a:rPr>
              <a:t>Ranh</a:t>
            </a:r>
            <a:r>
              <a:rPr lang="en-US" altLang="ko-KR" dirty="0">
                <a:solidFill>
                  <a:schemeClr val="tx1">
                    <a:lumMod val="85000"/>
                    <a:lumOff val="15000"/>
                  </a:schemeClr>
                </a:solidFill>
              </a:rPr>
              <a:t> </a:t>
            </a:r>
            <a:r>
              <a:rPr lang="en-US" altLang="ko-KR" dirty="0" err="1">
                <a:solidFill>
                  <a:schemeClr val="tx1">
                    <a:lumMod val="85000"/>
                    <a:lumOff val="15000"/>
                  </a:schemeClr>
                </a:solidFill>
              </a:rPr>
              <a:t>giới</a:t>
            </a:r>
            <a:r>
              <a:rPr lang="en-US" altLang="ko-KR" dirty="0">
                <a:solidFill>
                  <a:schemeClr val="tx1">
                    <a:lumMod val="85000"/>
                    <a:lumOff val="15000"/>
                  </a:schemeClr>
                </a:solidFill>
              </a:rPr>
              <a:t> </a:t>
            </a:r>
            <a:r>
              <a:rPr lang="en-US" altLang="ko-KR" dirty="0" err="1">
                <a:solidFill>
                  <a:schemeClr val="tx1">
                    <a:lumMod val="85000"/>
                    <a:lumOff val="15000"/>
                  </a:schemeClr>
                </a:solidFill>
              </a:rPr>
              <a:t>cụm</a:t>
            </a:r>
            <a:r>
              <a:rPr lang="en-US" altLang="ko-KR" dirty="0">
                <a:solidFill>
                  <a:schemeClr val="tx1">
                    <a:lumMod val="85000"/>
                    <a:lumOff val="15000"/>
                  </a:schemeClr>
                </a:solidFill>
              </a:rPr>
              <a:t> </a:t>
            </a:r>
            <a:r>
              <a:rPr lang="en-US" altLang="ko-KR" dirty="0" err="1">
                <a:solidFill>
                  <a:schemeClr val="tx1">
                    <a:lumMod val="85000"/>
                    <a:lumOff val="15000"/>
                  </a:schemeClr>
                </a:solidFill>
              </a:rPr>
              <a:t>chỉ</a:t>
            </a:r>
            <a:r>
              <a:rPr lang="en-US" altLang="ko-KR" dirty="0">
                <a:solidFill>
                  <a:schemeClr val="tx1">
                    <a:lumMod val="85000"/>
                    <a:lumOff val="15000"/>
                  </a:schemeClr>
                </a:solidFill>
              </a:rPr>
              <a:t> </a:t>
            </a:r>
            <a:r>
              <a:rPr lang="en-US" altLang="ko-KR" dirty="0" err="1">
                <a:solidFill>
                  <a:schemeClr val="tx1">
                    <a:lumMod val="85000"/>
                    <a:lumOff val="15000"/>
                  </a:schemeClr>
                </a:solidFill>
              </a:rPr>
              <a:t>có</a:t>
            </a:r>
            <a:r>
              <a:rPr lang="en-US" altLang="ko-KR" dirty="0">
                <a:solidFill>
                  <a:schemeClr val="tx1">
                    <a:lumMod val="85000"/>
                    <a:lumOff val="15000"/>
                  </a:schemeClr>
                </a:solidFill>
              </a:rPr>
              <a:t> </a:t>
            </a:r>
            <a:r>
              <a:rPr lang="en-US" altLang="ko-KR" dirty="0" err="1">
                <a:solidFill>
                  <a:schemeClr val="tx1">
                    <a:lumMod val="85000"/>
                    <a:lumOff val="15000"/>
                  </a:schemeClr>
                </a:solidFill>
              </a:rPr>
              <a:t>thể</a:t>
            </a:r>
            <a:r>
              <a:rPr lang="en-US" altLang="ko-KR" dirty="0">
                <a:solidFill>
                  <a:schemeClr val="tx1">
                    <a:lumMod val="85000"/>
                    <a:lumOff val="15000"/>
                  </a:schemeClr>
                </a:solidFill>
              </a:rPr>
              <a:t> </a:t>
            </a:r>
            <a:r>
              <a:rPr lang="en-US" altLang="ko-KR" dirty="0" err="1">
                <a:solidFill>
                  <a:schemeClr val="tx1">
                    <a:lumMod val="85000"/>
                    <a:lumOff val="15000"/>
                  </a:schemeClr>
                </a:solidFill>
              </a:rPr>
              <a:t>là</a:t>
            </a:r>
            <a:r>
              <a:rPr lang="en-US" altLang="ko-KR" dirty="0">
                <a:solidFill>
                  <a:schemeClr val="tx1">
                    <a:lumMod val="85000"/>
                    <a:lumOff val="15000"/>
                  </a:schemeClr>
                </a:solidFill>
              </a:rPr>
              <a:t> </a:t>
            </a:r>
            <a:r>
              <a:rPr lang="en-US" altLang="ko-KR" dirty="0" err="1">
                <a:solidFill>
                  <a:schemeClr val="tx1">
                    <a:lumMod val="85000"/>
                    <a:lumOff val="15000"/>
                  </a:schemeClr>
                </a:solidFill>
              </a:rPr>
              <a:t>tuyến</a:t>
            </a:r>
            <a:r>
              <a:rPr lang="en-US" altLang="ko-KR" dirty="0">
                <a:solidFill>
                  <a:schemeClr val="tx1">
                    <a:lumMod val="85000"/>
                    <a:lumOff val="15000"/>
                  </a:schemeClr>
                </a:solidFill>
              </a:rPr>
              <a:t> </a:t>
            </a:r>
            <a:r>
              <a:rPr lang="en-US" altLang="ko-KR" dirty="0" err="1">
                <a:solidFill>
                  <a:schemeClr val="tx1">
                    <a:lumMod val="85000"/>
                    <a:lumOff val="15000"/>
                  </a:schemeClr>
                </a:solidFill>
              </a:rPr>
              <a:t>tính</a:t>
            </a:r>
            <a:endParaRPr lang="en-US" altLang="ko-KR" dirty="0"/>
          </a:p>
          <a:p>
            <a:endParaRPr lang="en-US" altLang="ko-KR" dirty="0"/>
          </a:p>
        </p:txBody>
      </p:sp>
    </p:spTree>
    <p:extLst>
      <p:ext uri="{BB962C8B-B14F-4D97-AF65-F5344CB8AC3E}">
        <p14:creationId xmlns:p14="http://schemas.microsoft.com/office/powerpoint/2010/main" val="301706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Học máy là gì</a:t>
            </a:r>
            <a:r>
              <a:rPr lang="en-US" altLang="ko-KR" dirty="0">
                <a:latin typeface="iCiel Samsung Sharp Sans Bold" pitchFamily="2" charset="0"/>
                <a:ea typeface="iCiel Samsung Sharp Sans Bold" pitchFamily="2" charset="0"/>
                <a:cs typeface="iCiel Samsung Sharp Sans Bold" pitchFamily="2" charset="0"/>
              </a:rPr>
              <a:t>?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102177"/>
          </a:xfrm>
        </p:spPr>
        <p:txBody>
          <a:bodyPr/>
          <a:lstStyle/>
          <a:p>
            <a:r>
              <a:rPr lang="vi-VN" altLang="ko-KR" dirty="0"/>
              <a:t>Các thuật toán và công nghệ cho phép máy tính học hỏi như một nhánh của trí tuệ nhân tạo</a:t>
            </a:r>
          </a:p>
          <a:p>
            <a:r>
              <a:rPr lang="en-US" altLang="ko-KR" dirty="0" err="1"/>
              <a:t>Lĩnh</a:t>
            </a:r>
            <a:r>
              <a:rPr lang="en-US" altLang="ko-KR" dirty="0"/>
              <a:t> </a:t>
            </a:r>
            <a:r>
              <a:rPr lang="en-US" altLang="ko-KR" dirty="0" err="1"/>
              <a:t>vực</a:t>
            </a:r>
            <a:r>
              <a:rPr lang="en-US" altLang="ko-KR" dirty="0"/>
              <a:t> AI </a:t>
            </a:r>
            <a:r>
              <a:rPr lang="en-US" altLang="ko-KR" dirty="0" err="1"/>
              <a:t>dựa</a:t>
            </a:r>
            <a:r>
              <a:rPr lang="en-US" altLang="ko-KR" dirty="0"/>
              <a:t> </a:t>
            </a:r>
            <a:r>
              <a:rPr lang="en-US" altLang="ko-KR" dirty="0" err="1"/>
              <a:t>trên</a:t>
            </a:r>
            <a:r>
              <a:rPr lang="en-US" altLang="ko-KR" dirty="0"/>
              <a:t> </a:t>
            </a:r>
            <a:r>
              <a:rPr lang="en-US" altLang="ko-KR" dirty="0" err="1"/>
              <a:t>học</a:t>
            </a:r>
            <a:r>
              <a:rPr lang="en-US" altLang="ko-KR" dirty="0"/>
              <a:t> </a:t>
            </a:r>
            <a:r>
              <a:rPr lang="en-US" altLang="ko-KR" dirty="0" err="1"/>
              <a:t>tập</a:t>
            </a:r>
            <a:r>
              <a:rPr lang="en-US" altLang="ko-KR" dirty="0"/>
              <a:t> </a:t>
            </a:r>
            <a:r>
              <a:rPr lang="en-US" altLang="ko-KR" dirty="0" err="1"/>
              <a:t>dữ</a:t>
            </a:r>
            <a:r>
              <a:rPr lang="en-US" altLang="ko-KR" dirty="0"/>
              <a:t> </a:t>
            </a:r>
            <a:r>
              <a:rPr lang="en-US" altLang="ko-KR" dirty="0" err="1"/>
              <a:t>liệu</a:t>
            </a:r>
            <a:endParaRPr lang="vi-VN" altLang="ko-KR" dirty="0"/>
          </a:p>
          <a:p>
            <a:r>
              <a:rPr lang="vi-VN" altLang="ko-KR" dirty="0"/>
              <a:t>Các thuật toán và công nghệ cho phép máy tính tự động học các tác vụ cụ thể thông qua kinh nghiệm tích lũy (dữ liệu) mà không cần sự can thiệp của con người</a:t>
            </a:r>
            <a:endParaRPr lang="ko-KR" altLang="en-US" dirty="0"/>
          </a:p>
        </p:txBody>
      </p:sp>
      <p:sp>
        <p:nvSpPr>
          <p:cNvPr id="12" name="TextBox 11">
            <a:extLst>
              <a:ext uri="{FF2B5EF4-FFF2-40B4-BE49-F238E27FC236}">
                <a16:creationId xmlns:a16="http://schemas.microsoft.com/office/drawing/2014/main" id="{4FB0AF32-5B37-41AC-8DFF-382572AE091D}"/>
              </a:ext>
            </a:extLst>
          </p:cNvPr>
          <p:cNvSpPr txBox="1"/>
          <p:nvPr/>
        </p:nvSpPr>
        <p:spPr>
          <a:xfrm>
            <a:off x="6522042" y="5870686"/>
            <a:ext cx="1026243" cy="307777"/>
          </a:xfrm>
          <a:prstGeom prst="rect">
            <a:avLst/>
          </a:prstGeom>
          <a:noFill/>
        </p:spPr>
        <p:txBody>
          <a:bodyPr wrap="none" rtlCol="0">
            <a:spAutoFit/>
          </a:bodyPr>
          <a:lstStyle/>
          <a:p>
            <a:pPr algn="ctr"/>
            <a:r>
              <a:rPr lang="vi-VN" altLang="ko-KR" sz="1400" dirty="0">
                <a:solidFill>
                  <a:srgbClr val="1F45BC"/>
                </a:solidFill>
                <a:latin typeface="iCiel Samsung Sharp Sans Medium" pitchFamily="2" charset="0"/>
                <a:ea typeface="iCiel Samsung Sharp Sans Medium" pitchFamily="2" charset="0"/>
                <a:cs typeface="iCiel Samsung Sharp Sans Medium" pitchFamily="2" charset="0"/>
              </a:rPr>
              <a:t>Học máy</a:t>
            </a:r>
            <a:endParaRPr lang="ko-KR" altLang="en-US" sz="1400" dirty="0">
              <a:solidFill>
                <a:srgbClr val="1F45BC"/>
              </a:solidFill>
              <a:latin typeface="iCiel Samsung Sharp Sans Medium" pitchFamily="2" charset="0"/>
              <a:cs typeface="iCiel Samsung Sharp Sans Medium" pitchFamily="2" charset="0"/>
            </a:endParaRPr>
          </a:p>
        </p:txBody>
      </p:sp>
      <p:grpSp>
        <p:nvGrpSpPr>
          <p:cNvPr id="14" name="그룹 13">
            <a:extLst>
              <a:ext uri="{FF2B5EF4-FFF2-40B4-BE49-F238E27FC236}">
                <a16:creationId xmlns:a16="http://schemas.microsoft.com/office/drawing/2014/main" id="{20B65AE1-DED6-4F9D-9CD0-AB5A2230B241}"/>
              </a:ext>
            </a:extLst>
          </p:cNvPr>
          <p:cNvGrpSpPr/>
          <p:nvPr/>
        </p:nvGrpSpPr>
        <p:grpSpPr>
          <a:xfrm>
            <a:off x="1208123" y="3500386"/>
            <a:ext cx="2678077" cy="2678077"/>
            <a:chOff x="1208123" y="3500386"/>
            <a:chExt cx="2678077" cy="2678077"/>
          </a:xfrm>
        </p:grpSpPr>
        <p:grpSp>
          <p:nvGrpSpPr>
            <p:cNvPr id="15" name="그룹 14">
              <a:extLst>
                <a:ext uri="{FF2B5EF4-FFF2-40B4-BE49-F238E27FC236}">
                  <a16:creationId xmlns:a16="http://schemas.microsoft.com/office/drawing/2014/main" id="{1000B012-C488-4830-92FB-2B1188B84880}"/>
                </a:ext>
              </a:extLst>
            </p:cNvPr>
            <p:cNvGrpSpPr/>
            <p:nvPr/>
          </p:nvGrpSpPr>
          <p:grpSpPr>
            <a:xfrm>
              <a:off x="1208123" y="3500386"/>
              <a:ext cx="2678077" cy="2678077"/>
              <a:chOff x="1208123" y="3500386"/>
              <a:chExt cx="2678077" cy="2678077"/>
            </a:xfrm>
          </p:grpSpPr>
          <p:sp>
            <p:nvSpPr>
              <p:cNvPr id="19" name="타원 18">
                <a:extLst>
                  <a:ext uri="{FF2B5EF4-FFF2-40B4-BE49-F238E27FC236}">
                    <a16:creationId xmlns:a16="http://schemas.microsoft.com/office/drawing/2014/main" id="{8F6D9F7C-02D1-42A4-8395-6987AB929F08}"/>
                  </a:ext>
                </a:extLst>
              </p:cNvPr>
              <p:cNvSpPr/>
              <p:nvPr/>
            </p:nvSpPr>
            <p:spPr>
              <a:xfrm>
                <a:off x="1208123" y="3500386"/>
                <a:ext cx="2678077" cy="2678077"/>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0" name="타원 19">
                <a:extLst>
                  <a:ext uri="{FF2B5EF4-FFF2-40B4-BE49-F238E27FC236}">
                    <a16:creationId xmlns:a16="http://schemas.microsoft.com/office/drawing/2014/main" id="{F2EA4641-0933-4870-8C69-D7822A0D851C}"/>
                  </a:ext>
                </a:extLst>
              </p:cNvPr>
              <p:cNvSpPr/>
              <p:nvPr/>
            </p:nvSpPr>
            <p:spPr>
              <a:xfrm>
                <a:off x="1585145" y="4179417"/>
                <a:ext cx="1924033" cy="1924033"/>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1" name="타원 20">
                <a:extLst>
                  <a:ext uri="{FF2B5EF4-FFF2-40B4-BE49-F238E27FC236}">
                    <a16:creationId xmlns:a16="http://schemas.microsoft.com/office/drawing/2014/main" id="{7F5175DB-BB31-4E8A-88C9-BC220E179B4A}"/>
                  </a:ext>
                </a:extLst>
              </p:cNvPr>
              <p:cNvSpPr/>
              <p:nvPr/>
            </p:nvSpPr>
            <p:spPr>
              <a:xfrm>
                <a:off x="1966421" y="4904716"/>
                <a:ext cx="1161481" cy="1161481"/>
              </a:xfrm>
              <a:prstGeom prst="ellipse">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
          <p:nvSpPr>
            <p:cNvPr id="16" name="직사각형 15">
              <a:extLst>
                <a:ext uri="{FF2B5EF4-FFF2-40B4-BE49-F238E27FC236}">
                  <a16:creationId xmlns:a16="http://schemas.microsoft.com/office/drawing/2014/main" id="{3E359BE6-9960-431D-8916-8606A01814A6}"/>
                </a:ext>
              </a:extLst>
            </p:cNvPr>
            <p:cNvSpPr/>
            <p:nvPr/>
          </p:nvSpPr>
          <p:spPr>
            <a:xfrm>
              <a:off x="1720981" y="3746625"/>
              <a:ext cx="1652375" cy="307777"/>
            </a:xfrm>
            <a:prstGeom prst="rect">
              <a:avLst/>
            </a:prstGeom>
          </p:spPr>
          <p:txBody>
            <a:bodyPr wrap="none">
              <a:spAutoFit/>
            </a:bodyPr>
            <a:lstStyle/>
            <a:p>
              <a:pPr algn="ctr"/>
              <a:r>
                <a:rPr lang="vi-VN" altLang="ko-KR" sz="1400" dirty="0">
                  <a:solidFill>
                    <a:srgbClr val="1F45BC"/>
                  </a:solidFill>
                  <a:latin typeface="iCiel Samsung Sharp Sans Medium" pitchFamily="2" charset="0"/>
                  <a:ea typeface="iCiel Samsung Sharp Sans Medium" pitchFamily="2" charset="0"/>
                  <a:cs typeface="iCiel Samsung Sharp Sans Medium" pitchFamily="2" charset="0"/>
                </a:rPr>
                <a:t>Trí tuệ nhân tạo</a:t>
              </a:r>
              <a:endParaRPr lang="ko-KR" altLang="en-US" sz="1400" dirty="0">
                <a:solidFill>
                  <a:srgbClr val="1F45BC"/>
                </a:solidFill>
                <a:latin typeface="iCiel Samsung Sharp Sans Medium" pitchFamily="2" charset="0"/>
                <a:ea typeface="SamsungOneKorean 400" panose="020B05030303030202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1473B454-5C8E-4A58-8C56-E6414A424E17}"/>
                </a:ext>
              </a:extLst>
            </p:cNvPr>
            <p:cNvSpPr/>
            <p:nvPr/>
          </p:nvSpPr>
          <p:spPr>
            <a:xfrm>
              <a:off x="2034043" y="4494091"/>
              <a:ext cx="1026243" cy="307777"/>
            </a:xfrm>
            <a:prstGeom prst="rect">
              <a:avLst/>
            </a:prstGeom>
          </p:spPr>
          <p:txBody>
            <a:bodyPr wrap="none">
              <a:spAutoFit/>
            </a:bodyPr>
            <a:lstStyle/>
            <a:p>
              <a:pPr algn="ctr"/>
              <a:r>
                <a:rPr lang="vi-VN" altLang="ko-KR" sz="1400" dirty="0">
                  <a:solidFill>
                    <a:srgbClr val="1F45BC"/>
                  </a:solidFill>
                  <a:latin typeface="iCiel Samsung Sharp Sans Medium" pitchFamily="2" charset="0"/>
                  <a:ea typeface="iCiel Samsung Sharp Sans Medium" pitchFamily="2" charset="0"/>
                  <a:cs typeface="iCiel Samsung Sharp Sans Medium" pitchFamily="2" charset="0"/>
                </a:rPr>
                <a:t>Học máy</a:t>
              </a:r>
              <a:endParaRPr lang="en-US" altLang="ko-KR" sz="1400" dirty="0">
                <a:solidFill>
                  <a:srgbClr val="1F45BC"/>
                </a:solidFill>
                <a:latin typeface="iCiel Samsung Sharp Sans Medium" pitchFamily="2" charset="0"/>
                <a:ea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A6C1DE79-7B90-43F8-A76B-FE0462116B54}"/>
                </a:ext>
              </a:extLst>
            </p:cNvPr>
            <p:cNvSpPr/>
            <p:nvPr/>
          </p:nvSpPr>
          <p:spPr>
            <a:xfrm>
              <a:off x="2083409" y="5325621"/>
              <a:ext cx="928460" cy="307777"/>
            </a:xfrm>
            <a:prstGeom prst="rect">
              <a:avLst/>
            </a:prstGeom>
          </p:spPr>
          <p:txBody>
            <a:bodyPr wrap="none">
              <a:spAutoFit/>
            </a:bodyPr>
            <a:lstStyle/>
            <a:p>
              <a:pPr algn="ctr"/>
              <a:r>
                <a:rPr lang="vi-VN" altLang="ko-KR" sz="1400" dirty="0">
                  <a:solidFill>
                    <a:schemeClr val="bg1"/>
                  </a:solidFill>
                  <a:latin typeface="iCiel Samsung Sharp Sans Medium" pitchFamily="2" charset="0"/>
                  <a:ea typeface="iCiel Samsung Sharp Sans Medium" pitchFamily="2" charset="0"/>
                  <a:cs typeface="iCiel Samsung Sharp Sans Medium" pitchFamily="2" charset="0"/>
                </a:rPr>
                <a:t>Học sâu</a:t>
              </a:r>
              <a:endParaRPr lang="ko-KR" altLang="en-US" sz="1400" dirty="0">
                <a:solidFill>
                  <a:schemeClr val="bg1"/>
                </a:solidFill>
                <a:latin typeface="iCiel Samsung Sharp Sans Medium" pitchFamily="2" charset="0"/>
                <a:cs typeface="iCiel Samsung Sharp Sans Medium" pitchFamily="2" charset="0"/>
              </a:endParaRPr>
            </a:p>
          </p:txBody>
        </p:sp>
      </p:grpSp>
      <p:pic>
        <p:nvPicPr>
          <p:cNvPr id="22" name="그림 21">
            <a:extLst>
              <a:ext uri="{FF2B5EF4-FFF2-40B4-BE49-F238E27FC236}">
                <a16:creationId xmlns:a16="http://schemas.microsoft.com/office/drawing/2014/main" id="{30C948EA-0EF4-4223-A926-A50A5FEF6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329" y="3686810"/>
            <a:ext cx="3281671" cy="2029287"/>
          </a:xfrm>
          <a:prstGeom prst="rect">
            <a:avLst/>
          </a:prstGeom>
        </p:spPr>
      </p:pic>
    </p:spTree>
    <p:extLst>
      <p:ext uri="{BB962C8B-B14F-4D97-AF65-F5344CB8AC3E}">
        <p14:creationId xmlns:p14="http://schemas.microsoft.com/office/powerpoint/2010/main" val="1053828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(1/6)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4111602"/>
          </a:xfrm>
        </p:spPr>
        <p:txBody>
          <a:bodyPr/>
          <a:lstStyle/>
          <a:p>
            <a:pPr>
              <a:spcAft>
                <a:spcPts val="600"/>
              </a:spcAft>
            </a:pPr>
            <a:r>
              <a:rPr lang="en-US" altLang="ko-KR" dirty="0" err="1">
                <a:solidFill>
                  <a:schemeClr val="tx1">
                    <a:lumMod val="85000"/>
                    <a:lumOff val="15000"/>
                  </a:schemeClr>
                </a:solidFill>
              </a:rPr>
              <a:t>Mục</a:t>
            </a:r>
            <a:r>
              <a:rPr lang="en-US" altLang="ko-KR" dirty="0">
                <a:solidFill>
                  <a:schemeClr val="tx1">
                    <a:lumMod val="85000"/>
                    <a:lumOff val="15000"/>
                  </a:schemeClr>
                </a:solidFill>
              </a:rPr>
              <a:t> </a:t>
            </a:r>
            <a:r>
              <a:rPr lang="en-US" altLang="ko-KR" dirty="0" err="1">
                <a:solidFill>
                  <a:schemeClr val="tx1">
                    <a:lumMod val="85000"/>
                    <a:lumOff val="15000"/>
                  </a:schemeClr>
                </a:solidFill>
              </a:rPr>
              <a:t>đích</a:t>
            </a:r>
            <a:r>
              <a:rPr lang="en-US" altLang="ko-KR" dirty="0">
                <a:solidFill>
                  <a:schemeClr val="tx1">
                    <a:lumMod val="85000"/>
                    <a:lumOff val="15000"/>
                  </a:schemeClr>
                </a:solidFill>
              </a:rPr>
              <a:t> </a:t>
            </a:r>
            <a:r>
              <a:rPr lang="en-US" altLang="ko-KR" dirty="0" err="1">
                <a:solidFill>
                  <a:schemeClr val="tx1">
                    <a:lumMod val="85000"/>
                    <a:lumOff val="15000"/>
                  </a:schemeClr>
                </a:solidFill>
              </a:rPr>
              <a:t>của</a:t>
            </a:r>
            <a:r>
              <a:rPr lang="en-US" altLang="ko-KR" dirty="0">
                <a:solidFill>
                  <a:schemeClr val="tx1">
                    <a:lumMod val="85000"/>
                    <a:lumOff val="15000"/>
                  </a:schemeClr>
                </a:solidFill>
              </a:rPr>
              <a:t> </a:t>
            </a:r>
            <a:r>
              <a:rPr lang="en-US" altLang="ko-KR" dirty="0" err="1">
                <a:solidFill>
                  <a:schemeClr val="tx1">
                    <a:lumMod val="85000"/>
                    <a:lumOff val="15000"/>
                  </a:schemeClr>
                </a:solidFill>
              </a:rPr>
              <a:t>phân</a:t>
            </a:r>
            <a:r>
              <a:rPr lang="en-US" altLang="ko-KR" dirty="0">
                <a:solidFill>
                  <a:schemeClr val="tx1">
                    <a:lumMod val="85000"/>
                    <a:lumOff val="15000"/>
                  </a:schemeClr>
                </a:solidFill>
              </a:rPr>
              <a:t> </a:t>
            </a:r>
            <a:r>
              <a:rPr lang="en-US" altLang="ko-KR" dirty="0" err="1">
                <a:solidFill>
                  <a:schemeClr val="tx1">
                    <a:lumMod val="85000"/>
                    <a:lumOff val="15000"/>
                  </a:schemeClr>
                </a:solidFill>
              </a:rPr>
              <a:t>tích</a:t>
            </a:r>
            <a:r>
              <a:rPr lang="en-US" altLang="ko-KR" dirty="0">
                <a:solidFill>
                  <a:schemeClr val="tx1">
                    <a:lumMod val="85000"/>
                    <a:lumOff val="15000"/>
                  </a:schemeClr>
                </a:solidFill>
              </a:rPr>
              <a:t> </a:t>
            </a:r>
            <a:r>
              <a:rPr lang="en-US" altLang="ko-KR" dirty="0" err="1">
                <a:solidFill>
                  <a:schemeClr val="tx1">
                    <a:lumMod val="85000"/>
                    <a:lumOff val="15000"/>
                  </a:schemeClr>
                </a:solidFill>
              </a:rPr>
              <a:t>thành</a:t>
            </a:r>
            <a:r>
              <a:rPr lang="en-US" altLang="ko-KR" dirty="0">
                <a:solidFill>
                  <a:schemeClr val="tx1">
                    <a:lumMod val="85000"/>
                    <a:lumOff val="15000"/>
                  </a:schemeClr>
                </a:solidFill>
              </a:rPr>
              <a:t> </a:t>
            </a:r>
            <a:r>
              <a:rPr lang="en-US" altLang="ko-KR" dirty="0" err="1">
                <a:solidFill>
                  <a:schemeClr val="tx1">
                    <a:lumMod val="85000"/>
                    <a:lumOff val="15000"/>
                  </a:schemeClr>
                </a:solidFill>
              </a:rPr>
              <a:t>phần</a:t>
            </a:r>
            <a:r>
              <a:rPr lang="en-US" altLang="ko-KR" dirty="0">
                <a:solidFill>
                  <a:schemeClr val="tx1">
                    <a:lumMod val="85000"/>
                    <a:lumOff val="15000"/>
                  </a:schemeClr>
                </a:solidFill>
              </a:rPr>
              <a:t> </a:t>
            </a:r>
            <a:r>
              <a:rPr lang="en-US" altLang="ko-KR" dirty="0" err="1">
                <a:solidFill>
                  <a:schemeClr val="tx1">
                    <a:lumMod val="85000"/>
                    <a:lumOff val="15000"/>
                  </a:schemeClr>
                </a:solidFill>
              </a:rPr>
              <a:t>chính</a:t>
            </a:r>
            <a:r>
              <a:rPr lang="en-US" altLang="ko-KR" dirty="0">
                <a:solidFill>
                  <a:schemeClr val="tx1">
                    <a:lumMod val="85000"/>
                    <a:lumOff val="15000"/>
                  </a:schemeClr>
                </a:solidFill>
              </a:rPr>
              <a:t> (PCA)</a:t>
            </a:r>
          </a:p>
          <a:p>
            <a:pPr lvl="1">
              <a:spcAft>
                <a:spcPts val="600"/>
              </a:spcAft>
            </a:pPr>
            <a:r>
              <a:rPr lang="vi-VN" altLang="ko-KR" dirty="0">
                <a:solidFill>
                  <a:schemeClr val="tx1">
                    <a:lumMod val="85000"/>
                    <a:lumOff val="15000"/>
                  </a:schemeClr>
                </a:solidFill>
              </a:rPr>
              <a:t>PCA là một thuật toán làm giảm kích thước của dữ liệu chiều cao thành dữ liệu chiều thấp</a:t>
            </a:r>
          </a:p>
          <a:p>
            <a:pPr lvl="1">
              <a:spcAft>
                <a:spcPts val="600"/>
              </a:spcAft>
            </a:pPr>
            <a:r>
              <a:rPr lang="vi-VN" altLang="ko-KR" dirty="0">
                <a:solidFill>
                  <a:schemeClr val="tx1">
                    <a:lumMod val="85000"/>
                    <a:lumOff val="15000"/>
                  </a:schemeClr>
                </a:solidFill>
              </a:rPr>
              <a:t>Chuyển đổi một tập hợp các biến tương quan thành một tập hợp các biến không tương thích khác</a:t>
            </a:r>
          </a:p>
          <a:p>
            <a:pPr lvl="1">
              <a:spcAft>
                <a:spcPts val="600"/>
              </a:spcAft>
            </a:pPr>
            <a:r>
              <a:rPr lang="vi-VN" altLang="ko-KR" dirty="0">
                <a:solidFill>
                  <a:schemeClr val="tx1">
                    <a:lumMod val="85000"/>
                    <a:lumOff val="15000"/>
                  </a:schemeClr>
                </a:solidFill>
              </a:rPr>
              <a:t>Nhận một bộ vectơ trực giao mới (các thành phần chính hoặc PC)</a:t>
            </a:r>
          </a:p>
          <a:p>
            <a:pPr lvl="1">
              <a:spcAft>
                <a:spcPts val="600"/>
              </a:spcAft>
            </a:pPr>
            <a:r>
              <a:rPr lang="vi-VN" altLang="ko-KR" dirty="0">
                <a:solidFill>
                  <a:schemeClr val="tx1">
                    <a:lumMod val="85000"/>
                    <a:lumOff val="15000"/>
                  </a:schemeClr>
                </a:solidFill>
              </a:rPr>
              <a:t>Đặt hàng các biến mới từ phương sai lớn nhất đến phương sai nhỏ nhất</a:t>
            </a:r>
            <a:endParaRPr lang="en-US" altLang="ko-KR" dirty="0">
              <a:solidFill>
                <a:schemeClr val="tx1">
                  <a:lumMod val="85000"/>
                  <a:lumOff val="15000"/>
                </a:schemeClr>
              </a:solidFill>
            </a:endParaRPr>
          </a:p>
          <a:p>
            <a:pPr>
              <a:spcAft>
                <a:spcPts val="600"/>
              </a:spcAft>
            </a:pPr>
            <a:r>
              <a:rPr lang="en-US" altLang="ko-KR" dirty="0" err="1">
                <a:solidFill>
                  <a:schemeClr val="tx1">
                    <a:lumMod val="85000"/>
                    <a:lumOff val="15000"/>
                  </a:schemeClr>
                </a:solidFill>
              </a:rPr>
              <a:t>Ưu</a:t>
            </a:r>
            <a:r>
              <a:rPr lang="en-US" altLang="ko-KR" dirty="0">
                <a:solidFill>
                  <a:schemeClr val="tx1">
                    <a:lumMod val="85000"/>
                    <a:lumOff val="15000"/>
                  </a:schemeClr>
                </a:solidFill>
              </a:rPr>
              <a:t> </a:t>
            </a:r>
            <a:r>
              <a:rPr lang="en-US" altLang="ko-KR" dirty="0" err="1">
                <a:solidFill>
                  <a:schemeClr val="tx1">
                    <a:lumMod val="85000"/>
                    <a:lumOff val="15000"/>
                  </a:schemeClr>
                </a:solidFill>
              </a:rPr>
              <a:t>điểm</a:t>
            </a:r>
            <a:r>
              <a:rPr lang="en-US" altLang="ko-KR" dirty="0">
                <a:solidFill>
                  <a:schemeClr val="tx1">
                    <a:lumMod val="85000"/>
                    <a:lumOff val="15000"/>
                  </a:schemeClr>
                </a:solidFill>
              </a:rPr>
              <a:t>:</a:t>
            </a:r>
          </a:p>
          <a:p>
            <a:pPr lvl="1">
              <a:spcAft>
                <a:spcPts val="600"/>
              </a:spcAft>
            </a:pPr>
            <a:r>
              <a:rPr lang="en-US" altLang="ko-KR" dirty="0" err="1"/>
              <a:t>Dễ</a:t>
            </a:r>
            <a:r>
              <a:rPr lang="en-US" altLang="ko-KR" dirty="0"/>
              <a:t> </a:t>
            </a:r>
            <a:r>
              <a:rPr lang="en-US" altLang="ko-KR" dirty="0" err="1"/>
              <a:t>dàng</a:t>
            </a:r>
            <a:r>
              <a:rPr lang="en-US" altLang="ko-KR" dirty="0"/>
              <a:t> </a:t>
            </a:r>
            <a:r>
              <a:rPr lang="en-US" altLang="ko-KR" dirty="0" err="1"/>
              <a:t>tính</a:t>
            </a:r>
            <a:r>
              <a:rPr lang="en-US" altLang="ko-KR" dirty="0"/>
              <a:t> </a:t>
            </a:r>
            <a:r>
              <a:rPr lang="en-US" altLang="ko-KR" dirty="0" err="1"/>
              <a:t>toán</a:t>
            </a:r>
            <a:endParaRPr lang="en-US" altLang="ko-KR" dirty="0"/>
          </a:p>
          <a:p>
            <a:pPr lvl="1">
              <a:spcAft>
                <a:spcPts val="600"/>
              </a:spcAft>
            </a:pPr>
            <a:r>
              <a:rPr lang="en-US" altLang="ko-KR" dirty="0" err="1"/>
              <a:t>Tăng</a:t>
            </a:r>
            <a:r>
              <a:rPr lang="en-US" altLang="ko-KR" dirty="0"/>
              <a:t> </a:t>
            </a:r>
            <a:r>
              <a:rPr lang="en-US" altLang="ko-KR" dirty="0" err="1"/>
              <a:t>tốc</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học</a:t>
            </a:r>
            <a:r>
              <a:rPr lang="en-US" altLang="ko-KR" dirty="0"/>
              <a:t> </a:t>
            </a:r>
            <a:r>
              <a:rPr lang="en-US" altLang="ko-KR" dirty="0" err="1"/>
              <a:t>máy</a:t>
            </a:r>
            <a:r>
              <a:rPr lang="en-US" altLang="ko-KR" dirty="0"/>
              <a:t> </a:t>
            </a:r>
            <a:r>
              <a:rPr lang="en-US" altLang="ko-KR" dirty="0" err="1"/>
              <a:t>khác</a:t>
            </a:r>
            <a:endParaRPr lang="en-US" altLang="ko-KR" dirty="0"/>
          </a:p>
          <a:p>
            <a:pPr lvl="1">
              <a:spcAft>
                <a:spcPts val="600"/>
              </a:spcAft>
            </a:pPr>
            <a:r>
              <a:rPr lang="en-US" altLang="ko-KR" dirty="0" err="1"/>
              <a:t>Chống</a:t>
            </a:r>
            <a:r>
              <a:rPr lang="en-US" altLang="ko-KR" dirty="0"/>
              <a:t> </a:t>
            </a:r>
            <a:r>
              <a:rPr lang="en-US" altLang="ko-KR" dirty="0" err="1"/>
              <a:t>lại</a:t>
            </a:r>
            <a:r>
              <a:rPr lang="en-US" altLang="ko-KR" dirty="0"/>
              <a:t> </a:t>
            </a:r>
            <a:r>
              <a:rPr lang="en-US" altLang="ko-KR" dirty="0" err="1"/>
              <a:t>các</a:t>
            </a:r>
            <a:r>
              <a:rPr lang="en-US" altLang="ko-KR" dirty="0"/>
              <a:t> </a:t>
            </a:r>
            <a:r>
              <a:rPr lang="en-US" altLang="ko-KR" dirty="0" err="1"/>
              <a:t>vấn</a:t>
            </a:r>
            <a:r>
              <a:rPr lang="en-US" altLang="ko-KR" dirty="0"/>
              <a:t> </a:t>
            </a:r>
            <a:r>
              <a:rPr lang="en-US" altLang="ko-KR" dirty="0" err="1"/>
              <a:t>đề</a:t>
            </a:r>
            <a:r>
              <a:rPr lang="en-US" altLang="ko-KR" dirty="0"/>
              <a:t> </a:t>
            </a:r>
            <a:r>
              <a:rPr lang="en-US" altLang="ko-KR" dirty="0" err="1"/>
              <a:t>của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chiều</a:t>
            </a:r>
            <a:r>
              <a:rPr lang="en-US" altLang="ko-KR" dirty="0"/>
              <a:t> </a:t>
            </a:r>
            <a:r>
              <a:rPr lang="en-US" altLang="ko-KR" dirty="0" err="1"/>
              <a:t>cao</a:t>
            </a:r>
            <a:endParaRPr lang="en-US" altLang="ko-KR" dirty="0"/>
          </a:p>
          <a:p>
            <a:pPr>
              <a:spcAft>
                <a:spcPts val="600"/>
              </a:spcAft>
            </a:pPr>
            <a:r>
              <a:rPr lang="en-US" altLang="ko-KR" dirty="0" err="1">
                <a:solidFill>
                  <a:schemeClr val="tx1">
                    <a:lumMod val="85000"/>
                    <a:lumOff val="15000"/>
                  </a:schemeClr>
                </a:solidFill>
              </a:rPr>
              <a:t>Nhược</a:t>
            </a:r>
            <a:r>
              <a:rPr lang="en-US" altLang="ko-KR" dirty="0">
                <a:solidFill>
                  <a:schemeClr val="tx1">
                    <a:lumMod val="85000"/>
                    <a:lumOff val="15000"/>
                  </a:schemeClr>
                </a:solidFill>
              </a:rPr>
              <a:t> </a:t>
            </a:r>
            <a:r>
              <a:rPr lang="en-US" altLang="ko-KR" dirty="0" err="1">
                <a:solidFill>
                  <a:schemeClr val="tx1">
                    <a:lumMod val="85000"/>
                    <a:lumOff val="15000"/>
                  </a:schemeClr>
                </a:solidFill>
              </a:rPr>
              <a:t>điểm</a:t>
            </a:r>
            <a:r>
              <a:rPr lang="en-US" altLang="ko-KR" dirty="0">
                <a:solidFill>
                  <a:schemeClr val="tx1">
                    <a:lumMod val="85000"/>
                    <a:lumOff val="15000"/>
                  </a:schemeClr>
                </a:solidFill>
              </a:rPr>
              <a:t>:</a:t>
            </a:r>
          </a:p>
          <a:p>
            <a:pPr lvl="1">
              <a:spcAft>
                <a:spcPts val="600"/>
              </a:spcAft>
            </a:pPr>
            <a:r>
              <a:rPr lang="en-US" altLang="ko-KR" dirty="0" err="1"/>
              <a:t>Khả</a:t>
            </a:r>
            <a:r>
              <a:rPr lang="en-US" altLang="ko-KR" dirty="0"/>
              <a:t> </a:t>
            </a:r>
            <a:r>
              <a:rPr lang="en-US" altLang="ko-KR" dirty="0" err="1"/>
              <a:t>năng</a:t>
            </a:r>
            <a:r>
              <a:rPr lang="en-US" altLang="ko-KR" dirty="0"/>
              <a:t> </a:t>
            </a:r>
            <a:r>
              <a:rPr lang="en-US" altLang="ko-KR" dirty="0" err="1"/>
              <a:t>diễn</a:t>
            </a:r>
            <a:r>
              <a:rPr lang="en-US" altLang="ko-KR" dirty="0"/>
              <a:t> </a:t>
            </a:r>
            <a:r>
              <a:rPr lang="en-US" altLang="ko-KR" dirty="0" err="1"/>
              <a:t>giải</a:t>
            </a:r>
            <a:r>
              <a:rPr lang="en-US" altLang="ko-KR" dirty="0"/>
              <a:t> </a:t>
            </a:r>
            <a:r>
              <a:rPr lang="en-US" altLang="ko-KR" dirty="0" err="1"/>
              <a:t>thấp</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chính</a:t>
            </a:r>
            <a:endParaRPr lang="en-US" altLang="ko-KR" dirty="0">
              <a:solidFill>
                <a:schemeClr val="tx1">
                  <a:lumMod val="85000"/>
                  <a:lumOff val="15000"/>
                </a:schemeClr>
              </a:solidFill>
            </a:endParaRPr>
          </a:p>
          <a:p>
            <a:pPr>
              <a:spcAft>
                <a:spcPts val="600"/>
              </a:spcAft>
            </a:pPr>
            <a:endParaRPr lang="en-US" altLang="ko-KR" dirty="0">
              <a:solidFill>
                <a:schemeClr val="tx1">
                  <a:lumMod val="85000"/>
                  <a:lumOff val="15000"/>
                </a:schemeClr>
              </a:solidFill>
            </a:endParaRPr>
          </a:p>
          <a:p>
            <a:pPr marL="0" indent="0">
              <a:buNone/>
            </a:pPr>
            <a:endParaRPr lang="ko-KR" altLang="en-US" dirty="0"/>
          </a:p>
        </p:txBody>
      </p:sp>
    </p:spTree>
    <p:extLst>
      <p:ext uri="{BB962C8B-B14F-4D97-AF65-F5344CB8AC3E}">
        <p14:creationId xmlns:p14="http://schemas.microsoft.com/office/powerpoint/2010/main" val="1526208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(2/6)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4136654"/>
          </a:xfrm>
        </p:spPr>
        <p:txBody>
          <a:bodyPr/>
          <a:lstStyle/>
          <a:p>
            <a:pPr>
              <a:spcAft>
                <a:spcPts val="600"/>
              </a:spcAft>
            </a:pPr>
            <a:r>
              <a:rPr lang="vi-VN" altLang="ko-KR" dirty="0">
                <a:solidFill>
                  <a:schemeClr val="tx1">
                    <a:lumMod val="85000"/>
                    <a:lumOff val="15000"/>
                  </a:schemeClr>
                </a:solidFill>
              </a:rPr>
              <a:t>PCA được sử dụng trên nhiều trường hợp sử dụng</a:t>
            </a:r>
            <a:endParaRPr lang="en-US" altLang="ko-KR" dirty="0">
              <a:solidFill>
                <a:schemeClr val="tx1">
                  <a:lumMod val="85000"/>
                  <a:lumOff val="15000"/>
                </a:schemeClr>
              </a:solidFill>
            </a:endParaRPr>
          </a:p>
          <a:p>
            <a:pPr lvl="1">
              <a:spcAft>
                <a:spcPts val="600"/>
              </a:spcAft>
            </a:pPr>
            <a:r>
              <a:rPr lang="vi-VN" altLang="ko-KR" dirty="0"/>
              <a:t>Trực quan hóa dữ liệu đa chiều</a:t>
            </a:r>
          </a:p>
          <a:p>
            <a:pPr lvl="1">
              <a:spcAft>
                <a:spcPts val="600"/>
              </a:spcAft>
            </a:pPr>
            <a:r>
              <a:rPr lang="vi-VN" altLang="ko-KR" dirty="0"/>
              <a:t>Nén thông tin</a:t>
            </a:r>
          </a:p>
          <a:p>
            <a:pPr lvl="1">
              <a:spcAft>
                <a:spcPts val="600"/>
              </a:spcAft>
            </a:pPr>
            <a:r>
              <a:rPr lang="vi-VN" altLang="ko-KR" dirty="0"/>
              <a:t>Đơn giản hóa các quyết định kinh doanh phức tạp</a:t>
            </a:r>
          </a:p>
          <a:p>
            <a:pPr lvl="1">
              <a:spcAft>
                <a:spcPts val="600"/>
              </a:spcAft>
            </a:pPr>
            <a:r>
              <a:rPr lang="vi-VN" altLang="ko-KR" dirty="0"/>
              <a:t>Làm rõ các quá trình khoa học phức tạp</a:t>
            </a:r>
            <a:endParaRPr lang="en" altLang="ko-KR" dirty="0"/>
          </a:p>
          <a:p>
            <a:pPr>
              <a:spcAft>
                <a:spcPts val="600"/>
              </a:spcAft>
            </a:pPr>
            <a:r>
              <a:rPr lang="en" altLang="ko-KR" dirty="0"/>
              <a:t>Quan niệm</a:t>
            </a:r>
          </a:p>
          <a:p>
            <a:pPr lvl="1">
              <a:spcAft>
                <a:spcPts val="600"/>
              </a:spcAft>
            </a:pPr>
            <a:r>
              <a:rPr lang="vi-VN" altLang="ko-KR" dirty="0"/>
              <a:t>PCA tạo ra một biểu diễn chiều thấp của tập dữ liệu</a:t>
            </a:r>
          </a:p>
          <a:p>
            <a:pPr lvl="1">
              <a:spcAft>
                <a:spcPts val="600"/>
              </a:spcAft>
            </a:pPr>
            <a:r>
              <a:rPr lang="vi-VN" altLang="ko-KR" dirty="0"/>
              <a:t>Nó tìm kiếm các máy bay gần với dữ liệu nhất, sau đó các điểm được chiếu lên nó</a:t>
            </a:r>
          </a:p>
          <a:p>
            <a:pPr lvl="1">
              <a:spcAft>
                <a:spcPts val="600"/>
              </a:spcAft>
            </a:pPr>
            <a:r>
              <a:rPr lang="vi-VN" altLang="ko-KR" dirty="0"/>
              <a:t>Các thành phần độc lập với nhau và tối đa hóa phương sai</a:t>
            </a:r>
          </a:p>
          <a:p>
            <a:pPr lvl="1">
              <a:spcAft>
                <a:spcPts val="600"/>
              </a:spcAft>
            </a:pPr>
            <a:r>
              <a:rPr lang="vi-VN" altLang="ko-KR" dirty="0"/>
              <a:t>Mỗi thành phần liên tiếp chứa ít phương sai hơn thành phần trước</a:t>
            </a:r>
          </a:p>
          <a:p>
            <a:pPr lvl="1">
              <a:spcAft>
                <a:spcPts val="600"/>
              </a:spcAft>
            </a:pPr>
            <a:r>
              <a:rPr lang="vi-VN" altLang="ko-KR" dirty="0"/>
              <a:t>Khoảng cách từ các điểm đến hướng được giảm thiểu</a:t>
            </a:r>
            <a:endParaRPr lang="ko-KR" altLang="en-US" dirty="0"/>
          </a:p>
        </p:txBody>
      </p:sp>
      <p:graphicFrame>
        <p:nvGraphicFramePr>
          <p:cNvPr id="8" name="표 7">
            <a:extLst>
              <a:ext uri="{FF2B5EF4-FFF2-40B4-BE49-F238E27FC236}">
                <a16:creationId xmlns:a16="http://schemas.microsoft.com/office/drawing/2014/main" id="{6A8B7705-25BE-4959-98F3-268A925B9B1A}"/>
              </a:ext>
            </a:extLst>
          </p:cNvPr>
          <p:cNvGraphicFramePr>
            <a:graphicFrameLocks noGrp="1"/>
          </p:cNvGraphicFramePr>
          <p:nvPr/>
        </p:nvGraphicFramePr>
        <p:xfrm>
          <a:off x="5631841" y="2859087"/>
          <a:ext cx="1245395" cy="1055439"/>
        </p:xfrm>
        <a:graphic>
          <a:graphicData uri="http://schemas.openxmlformats.org/drawingml/2006/table">
            <a:tbl>
              <a:tblPr/>
              <a:tblGrid>
                <a:gridCol w="249325">
                  <a:extLst>
                    <a:ext uri="{9D8B030D-6E8A-4147-A177-3AD203B41FA5}">
                      <a16:colId xmlns:a16="http://schemas.microsoft.com/office/drawing/2014/main" val="3356749347"/>
                    </a:ext>
                  </a:extLst>
                </a:gridCol>
                <a:gridCol w="234370">
                  <a:extLst>
                    <a:ext uri="{9D8B030D-6E8A-4147-A177-3AD203B41FA5}">
                      <a16:colId xmlns:a16="http://schemas.microsoft.com/office/drawing/2014/main" val="2086337205"/>
                    </a:ext>
                  </a:extLst>
                </a:gridCol>
                <a:gridCol w="247391">
                  <a:extLst>
                    <a:ext uri="{9D8B030D-6E8A-4147-A177-3AD203B41FA5}">
                      <a16:colId xmlns:a16="http://schemas.microsoft.com/office/drawing/2014/main" val="590778133"/>
                    </a:ext>
                  </a:extLst>
                </a:gridCol>
                <a:gridCol w="253900">
                  <a:extLst>
                    <a:ext uri="{9D8B030D-6E8A-4147-A177-3AD203B41FA5}">
                      <a16:colId xmlns:a16="http://schemas.microsoft.com/office/drawing/2014/main" val="2229668846"/>
                    </a:ext>
                  </a:extLst>
                </a:gridCol>
                <a:gridCol w="260409">
                  <a:extLst>
                    <a:ext uri="{9D8B030D-6E8A-4147-A177-3AD203B41FA5}">
                      <a16:colId xmlns:a16="http://schemas.microsoft.com/office/drawing/2014/main" val="2206116664"/>
                    </a:ext>
                  </a:extLst>
                </a:gridCol>
              </a:tblGrid>
              <a:tr h="139869">
                <a:tc>
                  <a:txBody>
                    <a:bodyPr/>
                    <a:lstStyle/>
                    <a:p>
                      <a:pPr algn="ctr"/>
                      <a:r>
                        <a:rPr lang="en-US" altLang="ko-KR" sz="500" dirty="0">
                          <a:solidFill>
                            <a:srgbClr val="1F45BC"/>
                          </a:solidFill>
                          <a:latin typeface="SamsungOne-700" panose="020B0803030303020204" pitchFamily="34" charset="0"/>
                          <a:ea typeface="SamsungOne-700" panose="020B0803030303020204" pitchFamily="34" charset="0"/>
                        </a:rPr>
                        <a:t>Feature</a:t>
                      </a:r>
                    </a:p>
                    <a:p>
                      <a:pPr algn="ctr"/>
                      <a:r>
                        <a:rPr lang="en-US" altLang="ko-KR" sz="500" dirty="0">
                          <a:solidFill>
                            <a:srgbClr val="1F45BC"/>
                          </a:solidFill>
                          <a:latin typeface="SamsungOne-700" panose="020B0803030303020204" pitchFamily="34" charset="0"/>
                          <a:ea typeface="SamsungOne-700" panose="020B0803030303020204" pitchFamily="34" charset="0"/>
                        </a:rPr>
                        <a:t>1</a:t>
                      </a:r>
                      <a:endParaRPr lang="ko-KR" altLang="en-US" sz="500" dirty="0">
                        <a:solidFill>
                          <a:srgbClr val="1F45BC"/>
                        </a:solidFill>
                        <a:latin typeface="SamsungOne-700" panose="020B08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algn="ctr"/>
                      <a:r>
                        <a:rPr lang="en-US" altLang="ko-KR" sz="500" dirty="0">
                          <a:solidFill>
                            <a:srgbClr val="1F45BC"/>
                          </a:solidFill>
                          <a:latin typeface="SamsungOne-700" panose="020B0803030303020204" pitchFamily="34" charset="0"/>
                          <a:ea typeface="SamsungOne-700" panose="020B0803030303020204" pitchFamily="34" charset="0"/>
                        </a:rPr>
                        <a:t>Feature</a:t>
                      </a:r>
                    </a:p>
                    <a:p>
                      <a:pPr algn="ctr"/>
                      <a:r>
                        <a:rPr lang="en-US" altLang="ko-KR" sz="500" dirty="0">
                          <a:solidFill>
                            <a:srgbClr val="1F45BC"/>
                          </a:solidFill>
                          <a:latin typeface="SamsungOne-700" panose="020B0803030303020204" pitchFamily="34" charset="0"/>
                          <a:ea typeface="SamsungOne-700" panose="020B0803030303020204" pitchFamily="34" charset="0"/>
                        </a:rPr>
                        <a:t>2</a:t>
                      </a:r>
                      <a:endParaRPr lang="ko-KR" altLang="en-US" sz="500" dirty="0">
                        <a:solidFill>
                          <a:srgbClr val="1F45BC"/>
                        </a:solidFill>
                        <a:latin typeface="SamsungOne-700" panose="020B08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algn="ctr"/>
                      <a:r>
                        <a:rPr lang="en-US" altLang="ko-KR" sz="500" dirty="0">
                          <a:solidFill>
                            <a:srgbClr val="1F45BC"/>
                          </a:solidFill>
                          <a:latin typeface="SamsungOne-700" panose="020B0803030303020204" pitchFamily="34" charset="0"/>
                          <a:ea typeface="SamsungOne-700" panose="020B0803030303020204" pitchFamily="34" charset="0"/>
                        </a:rPr>
                        <a:t>Feature</a:t>
                      </a:r>
                    </a:p>
                    <a:p>
                      <a:pPr algn="ctr"/>
                      <a:r>
                        <a:rPr lang="en-US" altLang="ko-KR" sz="500" dirty="0">
                          <a:solidFill>
                            <a:srgbClr val="1F45BC"/>
                          </a:solidFill>
                          <a:latin typeface="SamsungOne-700" panose="020B0803030303020204" pitchFamily="34" charset="0"/>
                          <a:ea typeface="SamsungOne-700" panose="020B0803030303020204" pitchFamily="34" charset="0"/>
                        </a:rPr>
                        <a:t>3</a:t>
                      </a:r>
                      <a:endParaRPr lang="ko-KR" altLang="en-US" sz="500" dirty="0">
                        <a:solidFill>
                          <a:srgbClr val="1F45BC"/>
                        </a:solidFill>
                        <a:latin typeface="SamsungOne-700" panose="020B08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algn="ctr"/>
                      <a:r>
                        <a:rPr lang="en-US" altLang="ko-KR" sz="500" dirty="0">
                          <a:solidFill>
                            <a:srgbClr val="1F45BC"/>
                          </a:solidFill>
                          <a:latin typeface="SamsungOne-700" panose="020B0803030303020204" pitchFamily="34" charset="0"/>
                          <a:ea typeface="SamsungOne-700" panose="020B0803030303020204" pitchFamily="34" charset="0"/>
                        </a:rPr>
                        <a:t>Feature</a:t>
                      </a:r>
                    </a:p>
                    <a:p>
                      <a:pPr algn="ctr"/>
                      <a:r>
                        <a:rPr lang="en-US" altLang="ko-KR" sz="500" dirty="0">
                          <a:solidFill>
                            <a:srgbClr val="1F45BC"/>
                          </a:solidFill>
                          <a:latin typeface="SamsungOne-700" panose="020B0803030303020204" pitchFamily="34" charset="0"/>
                          <a:ea typeface="SamsungOne-700" panose="020B0803030303020204" pitchFamily="34" charset="0"/>
                        </a:rPr>
                        <a:t>4</a:t>
                      </a:r>
                      <a:endParaRPr lang="ko-KR" altLang="en-US" sz="500" dirty="0">
                        <a:solidFill>
                          <a:srgbClr val="1F45BC"/>
                        </a:solidFill>
                        <a:latin typeface="SamsungOne-700" panose="020B08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algn="ctr"/>
                      <a:r>
                        <a:rPr lang="en-US" altLang="ko-KR" sz="500" dirty="0">
                          <a:solidFill>
                            <a:srgbClr val="1F45BC"/>
                          </a:solidFill>
                          <a:latin typeface="SamsungOne-700" panose="020B0803030303020204" pitchFamily="34" charset="0"/>
                          <a:ea typeface="SamsungOne-700" panose="020B0803030303020204" pitchFamily="34" charset="0"/>
                        </a:rPr>
                        <a:t>Feature</a:t>
                      </a:r>
                    </a:p>
                    <a:p>
                      <a:pPr algn="ctr"/>
                      <a:r>
                        <a:rPr lang="en-US" altLang="ko-KR" sz="500" dirty="0">
                          <a:solidFill>
                            <a:srgbClr val="1F45BC"/>
                          </a:solidFill>
                          <a:latin typeface="SamsungOne-700" panose="020B0803030303020204" pitchFamily="34" charset="0"/>
                          <a:ea typeface="SamsungOne-700" panose="020B0803030303020204" pitchFamily="34" charset="0"/>
                        </a:rPr>
                        <a:t>5</a:t>
                      </a:r>
                      <a:endParaRPr lang="ko-KR" altLang="en-US" sz="500" dirty="0">
                        <a:solidFill>
                          <a:srgbClr val="1F45BC"/>
                        </a:solidFill>
                        <a:latin typeface="SamsungOne-700" panose="020B08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extLst>
                  <a:ext uri="{0D108BD9-81ED-4DB2-BD59-A6C34878D82A}">
                    <a16:rowId xmlns:a16="http://schemas.microsoft.com/office/drawing/2014/main" val="2265992660"/>
                  </a:ext>
                </a:extLst>
              </a:tr>
              <a:tr h="163209">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4153608174"/>
                  </a:ext>
                </a:extLst>
              </a:tr>
              <a:tr h="163209">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4446935"/>
                  </a:ext>
                </a:extLst>
              </a:tr>
              <a:tr h="163209">
                <a:tc gridSpan="5">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900" dirty="0">
                          <a:solidFill>
                            <a:srgbClr val="1F45BC"/>
                          </a:solidFill>
                          <a:latin typeface="SamsungOne-400" panose="020B0503030303020204" pitchFamily="34" charset="0"/>
                          <a:ea typeface="SamsungOneKorean 400" panose="020B0503030303020204" pitchFamily="50" charset="-127"/>
                        </a:rPr>
                        <a:t>···</a:t>
                      </a:r>
                      <a:endParaRPr lang="ko-KR" altLang="en-US" sz="600" dirty="0">
                        <a:solidFill>
                          <a:srgbClr val="1F45BC"/>
                        </a:solidFill>
                        <a:latin typeface="SamsungOne-400" panose="020B05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1343526265"/>
                  </a:ext>
                </a:extLst>
              </a:tr>
              <a:tr h="163209">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3203989900"/>
                  </a:ext>
                </a:extLst>
              </a:tr>
              <a:tr h="163209">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95291698"/>
                  </a:ext>
                </a:extLst>
              </a:tr>
            </a:tbl>
          </a:graphicData>
        </a:graphic>
      </p:graphicFrame>
      <p:graphicFrame>
        <p:nvGraphicFramePr>
          <p:cNvPr id="9" name="표 8">
            <a:extLst>
              <a:ext uri="{FF2B5EF4-FFF2-40B4-BE49-F238E27FC236}">
                <a16:creationId xmlns:a16="http://schemas.microsoft.com/office/drawing/2014/main" id="{B0752BC6-05EC-4DA3-8681-E27CE1785A2C}"/>
              </a:ext>
            </a:extLst>
          </p:cNvPr>
          <p:cNvGraphicFramePr>
            <a:graphicFrameLocks noGrp="1"/>
          </p:cNvGraphicFramePr>
          <p:nvPr/>
        </p:nvGraphicFramePr>
        <p:xfrm>
          <a:off x="7762692" y="2868397"/>
          <a:ext cx="483695" cy="979237"/>
        </p:xfrm>
        <a:graphic>
          <a:graphicData uri="http://schemas.openxmlformats.org/drawingml/2006/table">
            <a:tbl>
              <a:tblPr/>
              <a:tblGrid>
                <a:gridCol w="249325">
                  <a:extLst>
                    <a:ext uri="{9D8B030D-6E8A-4147-A177-3AD203B41FA5}">
                      <a16:colId xmlns:a16="http://schemas.microsoft.com/office/drawing/2014/main" val="3356749347"/>
                    </a:ext>
                  </a:extLst>
                </a:gridCol>
                <a:gridCol w="234370">
                  <a:extLst>
                    <a:ext uri="{9D8B030D-6E8A-4147-A177-3AD203B41FA5}">
                      <a16:colId xmlns:a16="http://schemas.microsoft.com/office/drawing/2014/main" val="2086337205"/>
                    </a:ext>
                  </a:extLst>
                </a:gridCol>
              </a:tblGrid>
              <a:tr h="153632">
                <a:tc>
                  <a:txBody>
                    <a:bodyPr/>
                    <a:lstStyle/>
                    <a:p>
                      <a:pPr algn="ctr"/>
                      <a:r>
                        <a:rPr lang="en-US" altLang="ko-KR" sz="700" dirty="0">
                          <a:solidFill>
                            <a:srgbClr val="1F45BC"/>
                          </a:solidFill>
                          <a:latin typeface="SamsungOne-700" panose="020B0803030303020204" pitchFamily="34" charset="0"/>
                          <a:ea typeface="SamsungOneKorean 400" panose="020B0503030303020204" pitchFamily="50" charset="-127"/>
                        </a:rPr>
                        <a:t>PC1</a:t>
                      </a:r>
                      <a:endParaRPr lang="ko-KR" altLang="en-US" sz="7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600" dirty="0">
                          <a:solidFill>
                            <a:srgbClr val="1F45BC"/>
                          </a:solidFill>
                          <a:latin typeface="SamsungOne-700" panose="020B0803030303020204" pitchFamily="34" charset="0"/>
                          <a:ea typeface="SamsungOneKorean 400" panose="020B0503030303020204" pitchFamily="50" charset="-127"/>
                        </a:rPr>
                        <a:t>PC2</a:t>
                      </a:r>
                      <a:endParaRPr lang="ko-KR" altLang="en-US" sz="6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extLst>
                  <a:ext uri="{0D108BD9-81ED-4DB2-BD59-A6C34878D82A}">
                    <a16:rowId xmlns:a16="http://schemas.microsoft.com/office/drawing/2014/main" val="2265992660"/>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4153608174"/>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4446935"/>
                  </a:ext>
                </a:extLst>
              </a:tr>
              <a:tr h="211021">
                <a:tc gridSpan="2">
                  <a:txBody>
                    <a:bodyPr/>
                    <a:lstStyle/>
                    <a:p>
                      <a:pPr algn="ctr"/>
                      <a:r>
                        <a:rPr lang="en-US" altLang="ko-KR" sz="900" dirty="0">
                          <a:solidFill>
                            <a:srgbClr val="1F45BC"/>
                          </a:solidFill>
                          <a:latin typeface="SamsungOne-400" panose="020B0503030303020204" pitchFamily="34" charset="0"/>
                          <a:ea typeface="SamsungOneKorean 400" panose="020B0503030303020204" pitchFamily="50" charset="-127"/>
                        </a:rPr>
                        <a:t>···</a:t>
                      </a:r>
                      <a:endParaRPr lang="ko-KR" altLang="en-US" sz="1400" dirty="0">
                        <a:latin typeface="Courier New" panose="02070309020205020404" pitchFamily="49"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1343526265"/>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3203989900"/>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95291698"/>
                  </a:ext>
                </a:extLst>
              </a:tr>
            </a:tbl>
          </a:graphicData>
        </a:graphic>
      </p:graphicFrame>
      <p:graphicFrame>
        <p:nvGraphicFramePr>
          <p:cNvPr id="10" name="표 9">
            <a:extLst>
              <a:ext uri="{FF2B5EF4-FFF2-40B4-BE49-F238E27FC236}">
                <a16:creationId xmlns:a16="http://schemas.microsoft.com/office/drawing/2014/main" id="{AF4EA195-C625-4D48-A6DB-4234116716B0}"/>
              </a:ext>
            </a:extLst>
          </p:cNvPr>
          <p:cNvGraphicFramePr>
            <a:graphicFrameLocks noGrp="1"/>
          </p:cNvGraphicFramePr>
          <p:nvPr/>
        </p:nvGraphicFramePr>
        <p:xfrm>
          <a:off x="7264076" y="2252548"/>
          <a:ext cx="246294" cy="1138799"/>
        </p:xfrm>
        <a:graphic>
          <a:graphicData uri="http://schemas.openxmlformats.org/drawingml/2006/table">
            <a:tbl>
              <a:tblPr/>
              <a:tblGrid>
                <a:gridCol w="246294">
                  <a:extLst>
                    <a:ext uri="{9D8B030D-6E8A-4147-A177-3AD203B41FA5}">
                      <a16:colId xmlns:a16="http://schemas.microsoft.com/office/drawing/2014/main" val="3356749347"/>
                    </a:ext>
                  </a:extLst>
                </a:gridCol>
              </a:tblGrid>
              <a:tr h="172338">
                <a:tc>
                  <a:txBody>
                    <a:bodyPr/>
                    <a:lstStyle/>
                    <a:p>
                      <a:pPr algn="ctr"/>
                      <a:r>
                        <a:rPr lang="en-US" altLang="ko-KR" sz="700" dirty="0">
                          <a:solidFill>
                            <a:srgbClr val="1F45BC"/>
                          </a:solidFill>
                          <a:latin typeface="SamsungOne-700" panose="020B0803030303020204" pitchFamily="34" charset="0"/>
                          <a:ea typeface="SamsungOneKorean 400" panose="020B0503030303020204" pitchFamily="50" charset="-127"/>
                        </a:rPr>
                        <a:t>PC1</a:t>
                      </a:r>
                      <a:endParaRPr lang="ko-KR" altLang="en-US" sz="7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extLst>
                  <a:ext uri="{0D108BD9-81ED-4DB2-BD59-A6C34878D82A}">
                    <a16:rowId xmlns:a16="http://schemas.microsoft.com/office/drawing/2014/main" val="2265992660"/>
                  </a:ext>
                </a:extLst>
              </a:tr>
              <a:tr h="198159">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4153608174"/>
                  </a:ext>
                </a:extLst>
              </a:tr>
              <a:tr h="204787">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4446935"/>
                  </a:ext>
                </a:extLst>
              </a:tr>
              <a:tr h="196385">
                <a:tc>
                  <a:txBody>
                    <a:bodyPr/>
                    <a:lstStyle/>
                    <a:p>
                      <a:pPr algn="ctr"/>
                      <a:r>
                        <a:rPr lang="en-US" altLang="ko-KR" sz="900" dirty="0">
                          <a:solidFill>
                            <a:srgbClr val="1F45BC"/>
                          </a:solidFill>
                          <a:latin typeface="SamsungOne-400" panose="020B0503030303020204" pitchFamily="34" charset="0"/>
                          <a:ea typeface="SamsungOneKorean 400" panose="020B0503030303020204" pitchFamily="50" charset="-127"/>
                        </a:rPr>
                        <a:t>···</a:t>
                      </a:r>
                      <a:endParaRPr lang="ko-KR" altLang="en-US" sz="1200" dirty="0">
                        <a:latin typeface="Courier New" panose="02070309020205020404" pitchFamily="49"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1343526265"/>
                  </a:ext>
                </a:extLst>
              </a:tr>
              <a:tr h="19477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3203989900"/>
                  </a:ext>
                </a:extLst>
              </a:tr>
              <a:tr h="172354">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95291698"/>
                  </a:ext>
                </a:extLst>
              </a:tr>
            </a:tbl>
          </a:graphicData>
        </a:graphic>
      </p:graphicFrame>
      <p:graphicFrame>
        <p:nvGraphicFramePr>
          <p:cNvPr id="11" name="표 10">
            <a:extLst>
              <a:ext uri="{FF2B5EF4-FFF2-40B4-BE49-F238E27FC236}">
                <a16:creationId xmlns:a16="http://schemas.microsoft.com/office/drawing/2014/main" id="{48C490D9-66F8-4130-B0D3-3CF49C10D770}"/>
              </a:ext>
            </a:extLst>
          </p:cNvPr>
          <p:cNvGraphicFramePr>
            <a:graphicFrameLocks noGrp="1"/>
          </p:cNvGraphicFramePr>
          <p:nvPr/>
        </p:nvGraphicFramePr>
        <p:xfrm>
          <a:off x="8498709" y="3425526"/>
          <a:ext cx="582626" cy="979237"/>
        </p:xfrm>
        <a:graphic>
          <a:graphicData uri="http://schemas.openxmlformats.org/drawingml/2006/table">
            <a:tbl>
              <a:tblPr/>
              <a:tblGrid>
                <a:gridCol w="202298">
                  <a:extLst>
                    <a:ext uri="{9D8B030D-6E8A-4147-A177-3AD203B41FA5}">
                      <a16:colId xmlns:a16="http://schemas.microsoft.com/office/drawing/2014/main" val="3356749347"/>
                    </a:ext>
                  </a:extLst>
                </a:gridCol>
                <a:gridCol w="190164">
                  <a:extLst>
                    <a:ext uri="{9D8B030D-6E8A-4147-A177-3AD203B41FA5}">
                      <a16:colId xmlns:a16="http://schemas.microsoft.com/office/drawing/2014/main" val="2086337205"/>
                    </a:ext>
                  </a:extLst>
                </a:gridCol>
                <a:gridCol w="190164">
                  <a:extLst>
                    <a:ext uri="{9D8B030D-6E8A-4147-A177-3AD203B41FA5}">
                      <a16:colId xmlns:a16="http://schemas.microsoft.com/office/drawing/2014/main" val="504633103"/>
                    </a:ext>
                  </a:extLst>
                </a:gridCol>
              </a:tblGrid>
              <a:tr h="153632">
                <a:tc>
                  <a:txBody>
                    <a:bodyPr/>
                    <a:lstStyle/>
                    <a:p>
                      <a:pPr algn="ctr"/>
                      <a:r>
                        <a:rPr lang="en-US" altLang="ko-KR" sz="700" dirty="0">
                          <a:solidFill>
                            <a:srgbClr val="1F45BC"/>
                          </a:solidFill>
                          <a:latin typeface="SamsungOne-700" panose="020B0803030303020204" pitchFamily="34" charset="0"/>
                          <a:ea typeface="SamsungOneKorean 400" panose="020B0503030303020204" pitchFamily="50" charset="-127"/>
                        </a:rPr>
                        <a:t>PC1</a:t>
                      </a:r>
                      <a:endParaRPr lang="ko-KR" altLang="en-US" sz="7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700" dirty="0">
                          <a:solidFill>
                            <a:srgbClr val="1F45BC"/>
                          </a:solidFill>
                          <a:latin typeface="SamsungOne-700" panose="020B0803030303020204" pitchFamily="34" charset="0"/>
                          <a:ea typeface="SamsungOneKorean 400" panose="020B0503030303020204" pitchFamily="50" charset="-127"/>
                        </a:rPr>
                        <a:t>PC2</a:t>
                      </a:r>
                      <a:endParaRPr lang="ko-KR" altLang="en-US" sz="7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700" dirty="0">
                          <a:solidFill>
                            <a:srgbClr val="1F45BC"/>
                          </a:solidFill>
                          <a:latin typeface="SamsungOne-700" panose="020B0803030303020204" pitchFamily="34" charset="0"/>
                          <a:ea typeface="SamsungOneKorean 400" panose="020B0503030303020204" pitchFamily="50" charset="-127"/>
                        </a:rPr>
                        <a:t>PC3</a:t>
                      </a:r>
                      <a:endParaRPr lang="ko-KR" altLang="en-US" sz="700" dirty="0">
                        <a:solidFill>
                          <a:srgbClr val="1F45BC"/>
                        </a:solidFill>
                        <a:latin typeface="SamsungOne-700" panose="020B0803030303020204" pitchFamily="34"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rgbClr val="B7D5F7"/>
                    </a:solidFill>
                  </a:tcPr>
                </a:tc>
                <a:extLst>
                  <a:ext uri="{0D108BD9-81ED-4DB2-BD59-A6C34878D82A}">
                    <a16:rowId xmlns:a16="http://schemas.microsoft.com/office/drawing/2014/main" val="2265992660"/>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4153608174"/>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4446935"/>
                  </a:ext>
                </a:extLst>
              </a:tr>
              <a:tr h="211021">
                <a:tc gridSpan="3">
                  <a:txBody>
                    <a:bodyPr/>
                    <a:lstStyle/>
                    <a:p>
                      <a:pPr algn="ctr"/>
                      <a:r>
                        <a:rPr lang="en-US" altLang="ko-KR" sz="900" dirty="0">
                          <a:solidFill>
                            <a:srgbClr val="1F45BC"/>
                          </a:solidFill>
                          <a:latin typeface="SamsungOne-400" panose="020B0503030303020204" pitchFamily="34" charset="0"/>
                          <a:ea typeface="SamsungOneKorean 400" panose="020B0503030303020204" pitchFamily="50" charset="-127"/>
                        </a:rPr>
                        <a:t>···</a:t>
                      </a:r>
                      <a:endParaRPr lang="ko-KR" altLang="en-US" sz="1400" dirty="0">
                        <a:latin typeface="Courier New" panose="02070309020205020404" pitchFamily="49" charset="0"/>
                      </a:endParaRPr>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endParaRPr lang="ko-KR" altLang="en-US" dirty="0"/>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hMerge="1">
                  <a:txBody>
                    <a:bodyPr/>
                    <a:lstStyle/>
                    <a:p>
                      <a:pPr algn="ctr"/>
                      <a:endParaRPr lang="ko-KR" altLang="en-US" sz="1400" dirty="0"/>
                    </a:p>
                  </a:txBody>
                  <a:tcPr marL="10794" marR="10794" marT="10794" marB="0"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1343526265"/>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3203989900"/>
                  </a:ext>
                </a:extLst>
              </a:tr>
              <a:tr h="153646">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tc>
                  <a:txBody>
                    <a:bodyPr/>
                    <a:lstStyle/>
                    <a:p>
                      <a:pPr algn="dist"/>
                      <a:endParaRPr lang="ko-KR" altLang="en-US" sz="600" dirty="0">
                        <a:solidFill>
                          <a:srgbClr val="1F45BC"/>
                        </a:solidFill>
                        <a:latin typeface="SamsungOne-400" panose="020B0503030303020204" pitchFamily="34" charset="0"/>
                        <a:ea typeface="SamsungOneKorean 400" panose="020B0503030303020204" pitchFamily="50" charset="-127"/>
                      </a:endParaRPr>
                    </a:p>
                  </a:txBody>
                  <a:tcPr marL="10794" marR="10794" marT="10794" marB="0" anchor="b">
                    <a:lnL w="12700" cap="flat" cmpd="sng" algn="ctr">
                      <a:solidFill>
                        <a:srgbClr val="0043B2"/>
                      </a:solidFill>
                      <a:prstDash val="solid"/>
                      <a:round/>
                      <a:headEnd type="none" w="med" len="med"/>
                      <a:tailEnd type="none" w="med" len="me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solidFill>
                      <a:schemeClr val="bg1"/>
                    </a:solidFill>
                  </a:tcPr>
                </a:tc>
                <a:extLst>
                  <a:ext uri="{0D108BD9-81ED-4DB2-BD59-A6C34878D82A}">
                    <a16:rowId xmlns:a16="http://schemas.microsoft.com/office/drawing/2014/main" val="895291698"/>
                  </a:ext>
                </a:extLst>
              </a:tr>
            </a:tbl>
          </a:graphicData>
        </a:graphic>
      </p:graphicFrame>
      <p:grpSp>
        <p:nvGrpSpPr>
          <p:cNvPr id="12" name="그룹 11">
            <a:extLst>
              <a:ext uri="{FF2B5EF4-FFF2-40B4-BE49-F238E27FC236}">
                <a16:creationId xmlns:a16="http://schemas.microsoft.com/office/drawing/2014/main" id="{1C29F74F-83C8-436C-83AE-D3F05E18A51D}"/>
              </a:ext>
            </a:extLst>
          </p:cNvPr>
          <p:cNvGrpSpPr/>
          <p:nvPr/>
        </p:nvGrpSpPr>
        <p:grpSpPr>
          <a:xfrm>
            <a:off x="6877236" y="2934921"/>
            <a:ext cx="1614298" cy="1052409"/>
            <a:chOff x="6877236" y="2934921"/>
            <a:chExt cx="1614298" cy="1052409"/>
          </a:xfrm>
        </p:grpSpPr>
        <p:cxnSp>
          <p:nvCxnSpPr>
            <p:cNvPr id="13" name="꺾인 연결선 16">
              <a:extLst>
                <a:ext uri="{FF2B5EF4-FFF2-40B4-BE49-F238E27FC236}">
                  <a16:creationId xmlns:a16="http://schemas.microsoft.com/office/drawing/2014/main" id="{CF74C248-7AA8-4429-B28C-44DFC89022B3}"/>
                </a:ext>
              </a:extLst>
            </p:cNvPr>
            <p:cNvCxnSpPr/>
            <p:nvPr/>
          </p:nvCxnSpPr>
          <p:spPr>
            <a:xfrm flipV="1">
              <a:off x="6877236" y="2934921"/>
              <a:ext cx="386840" cy="455319"/>
            </a:xfrm>
            <a:prstGeom prst="bentConnector3">
              <a:avLst>
                <a:gd name="adj1" fmla="val 50000"/>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C54C42A1-3C7C-44F9-962A-30BAB30AB778}"/>
                </a:ext>
              </a:extLst>
            </p:cNvPr>
            <p:cNvCxnSpPr/>
            <p:nvPr/>
          </p:nvCxnSpPr>
          <p:spPr>
            <a:xfrm>
              <a:off x="6879432" y="3434213"/>
              <a:ext cx="88087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꺾인 연결선 23">
              <a:extLst>
                <a:ext uri="{FF2B5EF4-FFF2-40B4-BE49-F238E27FC236}">
                  <a16:creationId xmlns:a16="http://schemas.microsoft.com/office/drawing/2014/main" id="{C30B8C57-DCDE-4CC7-9970-21E289872CF1}"/>
                </a:ext>
              </a:extLst>
            </p:cNvPr>
            <p:cNvCxnSpPr/>
            <p:nvPr/>
          </p:nvCxnSpPr>
          <p:spPr>
            <a:xfrm>
              <a:off x="6877236" y="3480297"/>
              <a:ext cx="1614298" cy="507033"/>
            </a:xfrm>
            <a:prstGeom prst="bentConnector3">
              <a:avLst>
                <a:gd name="adj1" fmla="val 19318"/>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꺾인 연결선 28">
            <a:extLst>
              <a:ext uri="{FF2B5EF4-FFF2-40B4-BE49-F238E27FC236}">
                <a16:creationId xmlns:a16="http://schemas.microsoft.com/office/drawing/2014/main" id="{716CBC2D-9002-4BE1-A5E0-D08416CF219F}"/>
              </a:ext>
            </a:extLst>
          </p:cNvPr>
          <p:cNvCxnSpPr/>
          <p:nvPr/>
        </p:nvCxnSpPr>
        <p:spPr>
          <a:xfrm rot="16200000" flipH="1">
            <a:off x="7437392" y="2409778"/>
            <a:ext cx="522287" cy="376330"/>
          </a:xfrm>
          <a:prstGeom prst="bentConnector3">
            <a:avLst>
              <a:gd name="adj1" fmla="val 2583"/>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 30">
            <a:extLst>
              <a:ext uri="{FF2B5EF4-FFF2-40B4-BE49-F238E27FC236}">
                <a16:creationId xmlns:a16="http://schemas.microsoft.com/office/drawing/2014/main" id="{B0CF96A2-C1F0-4D4B-ACC2-6B50781ECAC9}"/>
              </a:ext>
            </a:extLst>
          </p:cNvPr>
          <p:cNvCxnSpPr>
            <a:endCxn id="11" idx="0"/>
          </p:cNvCxnSpPr>
          <p:nvPr/>
        </p:nvCxnSpPr>
        <p:spPr>
          <a:xfrm>
            <a:off x="8253562" y="2934921"/>
            <a:ext cx="536460" cy="490605"/>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E1A32329-2698-4279-A96E-BB0810A35EDA}"/>
              </a:ext>
            </a:extLst>
          </p:cNvPr>
          <p:cNvSpPr/>
          <p:nvPr/>
        </p:nvSpPr>
        <p:spPr>
          <a:xfrm>
            <a:off x="5735806" y="2575726"/>
            <a:ext cx="1093569" cy="246221"/>
          </a:xfrm>
          <a:prstGeom prst="rect">
            <a:avLst/>
          </a:prstGeom>
        </p:spPr>
        <p:txBody>
          <a:bodyPr wrap="none">
            <a:spAutoFit/>
          </a:bodyPr>
          <a:lstStyle/>
          <a:p>
            <a:r>
              <a:rPr lang="en-US" altLang="ko-KR" sz="1000" dirty="0">
                <a:solidFill>
                  <a:srgbClr val="1F45BC"/>
                </a:solidFill>
                <a:latin typeface="SamsungOne-400" panose="020B0503030303020204" pitchFamily="34" charset="0"/>
                <a:ea typeface="SamsungOne-400" panose="020B0503030303020204" pitchFamily="34" charset="0"/>
              </a:rPr>
              <a:t>Original dataset</a:t>
            </a:r>
            <a:endParaRPr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19" name="직사각형 18">
            <a:extLst>
              <a:ext uri="{FF2B5EF4-FFF2-40B4-BE49-F238E27FC236}">
                <a16:creationId xmlns:a16="http://schemas.microsoft.com/office/drawing/2014/main" id="{C0F9C698-D1B9-400B-A90F-34009F54F586}"/>
              </a:ext>
            </a:extLst>
          </p:cNvPr>
          <p:cNvSpPr/>
          <p:nvPr/>
        </p:nvSpPr>
        <p:spPr>
          <a:xfrm rot="16200000">
            <a:off x="6770198" y="2432303"/>
            <a:ext cx="830677" cy="200055"/>
          </a:xfrm>
          <a:prstGeom prst="rect">
            <a:avLst/>
          </a:prstGeom>
        </p:spPr>
        <p:txBody>
          <a:bodyPr wrap="none">
            <a:spAutoFit/>
          </a:bodyPr>
          <a:lstStyle/>
          <a:p>
            <a:r>
              <a:rPr lang="en-US" altLang="ko-KR" sz="700" dirty="0">
                <a:solidFill>
                  <a:srgbClr val="1F45BC"/>
                </a:solidFill>
                <a:latin typeface="SamsungOne-400" panose="020B0503030303020204" pitchFamily="34" charset="0"/>
                <a:ea typeface="SamsungOne-400" panose="020B0503030303020204" pitchFamily="34" charset="0"/>
              </a:rPr>
              <a:t>PCA-1dimension</a:t>
            </a:r>
            <a:endParaRPr lang="ko-KR" altLang="en-US" sz="900" dirty="0">
              <a:solidFill>
                <a:srgbClr val="1F45BC"/>
              </a:solidFill>
              <a:latin typeface="SamsungOne-400" panose="020B0503030303020204" pitchFamily="34" charset="0"/>
              <a:ea typeface="SamsungOneKorean 400" panose="020B0503030303020204" pitchFamily="50" charset="-127"/>
            </a:endParaRPr>
          </a:p>
        </p:txBody>
      </p:sp>
      <p:sp>
        <p:nvSpPr>
          <p:cNvPr id="20" name="직사각형 19">
            <a:extLst>
              <a:ext uri="{FF2B5EF4-FFF2-40B4-BE49-F238E27FC236}">
                <a16:creationId xmlns:a16="http://schemas.microsoft.com/office/drawing/2014/main" id="{28E76C52-BA8B-4F00-9EDD-063B441CE442}"/>
              </a:ext>
            </a:extLst>
          </p:cNvPr>
          <p:cNvSpPr/>
          <p:nvPr/>
        </p:nvSpPr>
        <p:spPr>
          <a:xfrm rot="16200000">
            <a:off x="7279749" y="2926369"/>
            <a:ext cx="838691" cy="200055"/>
          </a:xfrm>
          <a:prstGeom prst="rect">
            <a:avLst/>
          </a:prstGeom>
        </p:spPr>
        <p:txBody>
          <a:bodyPr wrap="none">
            <a:spAutoFit/>
          </a:bodyPr>
          <a:lstStyle/>
          <a:p>
            <a:r>
              <a:rPr lang="en-US" altLang="ko-KR" sz="700" dirty="0">
                <a:solidFill>
                  <a:srgbClr val="1F45BC"/>
                </a:solidFill>
                <a:latin typeface="SamsungOne-400" panose="020B0503030303020204" pitchFamily="34" charset="0"/>
                <a:ea typeface="SamsungOne-400" panose="020B0503030303020204" pitchFamily="34" charset="0"/>
              </a:rPr>
              <a:t>PCA-2dimension</a:t>
            </a:r>
            <a:endParaRPr lang="ko-KR" altLang="en-US" sz="900" dirty="0">
              <a:solidFill>
                <a:srgbClr val="1F45BC"/>
              </a:solidFill>
              <a:latin typeface="SamsungOne-400" panose="020B0503030303020204" pitchFamily="34" charset="0"/>
              <a:ea typeface="SamsungOneKorean 400" panose="020B0503030303020204" pitchFamily="50" charset="-127"/>
            </a:endParaRPr>
          </a:p>
        </p:txBody>
      </p:sp>
      <p:sp>
        <p:nvSpPr>
          <p:cNvPr id="21" name="직사각형 20">
            <a:extLst>
              <a:ext uri="{FF2B5EF4-FFF2-40B4-BE49-F238E27FC236}">
                <a16:creationId xmlns:a16="http://schemas.microsoft.com/office/drawing/2014/main" id="{BD5ABDF8-B723-4C49-97AA-1358BCEDC8DE}"/>
              </a:ext>
            </a:extLst>
          </p:cNvPr>
          <p:cNvSpPr/>
          <p:nvPr/>
        </p:nvSpPr>
        <p:spPr>
          <a:xfrm rot="16200000">
            <a:off x="8010684" y="3481435"/>
            <a:ext cx="841897" cy="200055"/>
          </a:xfrm>
          <a:prstGeom prst="rect">
            <a:avLst/>
          </a:prstGeom>
        </p:spPr>
        <p:txBody>
          <a:bodyPr wrap="none">
            <a:spAutoFit/>
          </a:bodyPr>
          <a:lstStyle/>
          <a:p>
            <a:r>
              <a:rPr lang="en-US" altLang="ko-KR" sz="700" dirty="0">
                <a:solidFill>
                  <a:srgbClr val="1F45BC"/>
                </a:solidFill>
                <a:latin typeface="SamsungOne-400" panose="020B0503030303020204" pitchFamily="34" charset="0"/>
                <a:ea typeface="SamsungOne-400" panose="020B0503030303020204" pitchFamily="34" charset="0"/>
              </a:rPr>
              <a:t>PCA-3dimension</a:t>
            </a:r>
            <a:endParaRPr lang="ko-KR" altLang="en-US" sz="900" dirty="0">
              <a:solidFill>
                <a:srgbClr val="1F45BC"/>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034870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(3/6)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3383352" cy="3776026"/>
          </a:xfrm>
        </p:spPr>
        <p:txBody>
          <a:bodyPr/>
          <a:lstStyle/>
          <a:p>
            <a:pPr>
              <a:spcAft>
                <a:spcPts val="600"/>
              </a:spcAft>
            </a:pPr>
            <a:r>
              <a:rPr lang="en-US" altLang="ko-KR" dirty="0" err="1">
                <a:solidFill>
                  <a:schemeClr val="tx1">
                    <a:lumMod val="85000"/>
                    <a:lumOff val="15000"/>
                  </a:schemeClr>
                </a:solidFill>
              </a:rPr>
              <a:t>Tải</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Thành phần chính bình thường hóa (PC)</a:t>
            </a:r>
          </a:p>
          <a:p>
            <a:pPr lvl="1">
              <a:spcAft>
                <a:spcPts val="600"/>
              </a:spcAft>
            </a:pPr>
            <a:r>
              <a:rPr lang="vi-VN" altLang="ko-KR" dirty="0">
                <a:solidFill>
                  <a:schemeClr val="tx1">
                    <a:lumMod val="85000"/>
                    <a:lumOff val="15000"/>
                  </a:schemeClr>
                </a:solidFill>
              </a:rPr>
              <a:t>Có nhiều vectơ tải như số lượng biến</a:t>
            </a:r>
            <a:endParaRPr lang="en-US" altLang="ko-KR" dirty="0">
              <a:solidFill>
                <a:schemeClr val="tx1">
                  <a:lumMod val="85000"/>
                  <a:lumOff val="15000"/>
                </a:schemeClr>
              </a:solidFill>
            </a:endParaRPr>
          </a:p>
          <a:p>
            <a:pPr>
              <a:spcAft>
                <a:spcPts val="600"/>
              </a:spcAft>
            </a:pPr>
            <a:r>
              <a:rPr lang="en-US" altLang="ko-KR" dirty="0">
                <a:solidFill>
                  <a:schemeClr val="tx1">
                    <a:lumMod val="85000"/>
                    <a:lumOff val="15000"/>
                  </a:schemeClr>
                </a:solidFill>
              </a:rPr>
              <a:t> </a:t>
            </a:r>
            <a:r>
              <a:rPr lang="en-US" altLang="ko-KR" dirty="0" err="1">
                <a:solidFill>
                  <a:schemeClr val="tx1">
                    <a:lumMod val="85000"/>
                    <a:lumOff val="15000"/>
                  </a:schemeClr>
                </a:solidFill>
              </a:rPr>
              <a:t>Phương</a:t>
            </a:r>
            <a:r>
              <a:rPr lang="en-US" altLang="ko-KR" dirty="0">
                <a:solidFill>
                  <a:schemeClr val="tx1">
                    <a:lumMod val="85000"/>
                    <a:lumOff val="15000"/>
                  </a:schemeClr>
                </a:solidFill>
              </a:rPr>
              <a:t> </a:t>
            </a:r>
            <a:r>
              <a:rPr lang="en-US" altLang="ko-KR" dirty="0" err="1">
                <a:solidFill>
                  <a:schemeClr val="tx1">
                    <a:lumMod val="85000"/>
                    <a:lumOff val="15000"/>
                  </a:schemeClr>
                </a:solidFill>
              </a:rPr>
              <a:t>sai</a:t>
            </a:r>
            <a:r>
              <a:rPr lang="en-US" altLang="ko-KR" dirty="0">
                <a:solidFill>
                  <a:schemeClr val="tx1">
                    <a:lumMod val="85000"/>
                    <a:lumOff val="15000"/>
                  </a:schemeClr>
                </a:solidFill>
              </a:rPr>
              <a:t> 𝜎^2 (</a:t>
            </a:r>
            <a:r>
              <a:rPr lang="en-US" altLang="ko-KR" dirty="0" err="1">
                <a:solidFill>
                  <a:schemeClr val="tx1">
                    <a:lumMod val="85000"/>
                    <a:lumOff val="15000"/>
                  </a:schemeClr>
                </a:solidFill>
              </a:rPr>
              <a:t>hoặc</a:t>
            </a:r>
            <a:r>
              <a:rPr lang="en-US" altLang="ko-KR" dirty="0">
                <a:solidFill>
                  <a:schemeClr val="tx1">
                    <a:lumMod val="85000"/>
                    <a:lumOff val="15000"/>
                  </a:schemeClr>
                </a:solidFill>
              </a:rPr>
              <a:t> </a:t>
            </a:r>
            <a:r>
              <a:rPr lang="en-US" altLang="ko-KR" dirty="0" err="1">
                <a:solidFill>
                  <a:schemeClr val="tx1">
                    <a:lumMod val="85000"/>
                    <a:lumOff val="15000"/>
                  </a:schemeClr>
                </a:solidFill>
              </a:rPr>
              <a:t>độ</a:t>
            </a:r>
            <a:r>
              <a:rPr lang="en-US" altLang="ko-KR" dirty="0">
                <a:solidFill>
                  <a:schemeClr val="tx1">
                    <a:lumMod val="85000"/>
                    <a:lumOff val="15000"/>
                  </a:schemeClr>
                </a:solidFill>
              </a:rPr>
              <a:t> </a:t>
            </a:r>
            <a:r>
              <a:rPr lang="en-US" altLang="ko-KR" dirty="0" err="1">
                <a:solidFill>
                  <a:schemeClr val="tx1">
                    <a:lumMod val="85000"/>
                    <a:lumOff val="15000"/>
                  </a:schemeClr>
                </a:solidFill>
              </a:rPr>
              <a:t>lệch</a:t>
            </a:r>
            <a:r>
              <a:rPr lang="en-US" altLang="ko-KR" dirty="0">
                <a:solidFill>
                  <a:schemeClr val="tx1">
                    <a:lumMod val="85000"/>
                    <a:lumOff val="15000"/>
                  </a:schemeClr>
                </a:solidFill>
              </a:rPr>
              <a:t> </a:t>
            </a:r>
            <a:r>
              <a:rPr lang="en-US" altLang="ko-KR" dirty="0" err="1">
                <a:solidFill>
                  <a:schemeClr val="tx1">
                    <a:lumMod val="85000"/>
                    <a:lumOff val="15000"/>
                  </a:schemeClr>
                </a:solidFill>
              </a:rPr>
              <a:t>chuẩn</a:t>
            </a:r>
            <a:r>
              <a:rPr lang="en-US" altLang="ko-KR" dirty="0">
                <a:solidFill>
                  <a:schemeClr val="tx1">
                    <a:lumMod val="85000"/>
                    <a:lumOff val="15000"/>
                  </a:schemeClr>
                </a:solidFill>
              </a:rPr>
              <a:t> 𝜎)</a:t>
            </a:r>
          </a:p>
          <a:p>
            <a:pPr lvl="1">
              <a:spcAft>
                <a:spcPts val="600"/>
              </a:spcAft>
            </a:pPr>
            <a:r>
              <a:rPr lang="vi-VN" altLang="ko-KR" dirty="0">
                <a:solidFill>
                  <a:schemeClr val="tx1">
                    <a:lumMod val="85000"/>
                    <a:lumOff val="15000"/>
                  </a:schemeClr>
                </a:solidFill>
              </a:rPr>
              <a:t>Các thành phần chính có các phương sai liên quan</a:t>
            </a:r>
            <a:endParaRPr lang="en-US" altLang="ko-KR" dirty="0">
              <a:solidFill>
                <a:schemeClr val="tx1">
                  <a:lumMod val="85000"/>
                  <a:lumOff val="15000"/>
                </a:schemeClr>
              </a:solidFill>
            </a:endParaRPr>
          </a:p>
          <a:p>
            <a:pPr>
              <a:spcAft>
                <a:spcPts val="600"/>
              </a:spcAft>
            </a:pPr>
            <a:r>
              <a:rPr lang="en-US" altLang="ko-KR" dirty="0" err="1">
                <a:solidFill>
                  <a:schemeClr val="tx1">
                    <a:lumMod val="85000"/>
                    <a:lumOff val="15000"/>
                  </a:schemeClr>
                </a:solidFill>
              </a:rPr>
              <a:t>Điểm</a:t>
            </a:r>
            <a:r>
              <a:rPr lang="en-US" altLang="ko-KR" dirty="0">
                <a:solidFill>
                  <a:schemeClr val="tx1">
                    <a:lumMod val="85000"/>
                    <a:lumOff val="15000"/>
                  </a:schemeClr>
                </a:solidFill>
              </a:rPr>
              <a:t> </a:t>
            </a:r>
            <a:r>
              <a:rPr lang="en-US" altLang="ko-KR" dirty="0" err="1">
                <a:solidFill>
                  <a:schemeClr val="tx1">
                    <a:lumMod val="85000"/>
                    <a:lumOff val="15000"/>
                  </a:schemeClr>
                </a:solidFill>
              </a:rPr>
              <a:t>biến</a:t>
            </a:r>
            <a:r>
              <a:rPr lang="en-US" altLang="ko-KR" dirty="0">
                <a:solidFill>
                  <a:schemeClr val="tx1">
                    <a:lumMod val="85000"/>
                    <a:lumOff val="15000"/>
                  </a:schemeClr>
                </a:solidFill>
              </a:rPr>
              <a:t> </a:t>
            </a:r>
            <a:r>
              <a:rPr lang="en-US" altLang="ko-KR" dirty="0" err="1">
                <a:solidFill>
                  <a:schemeClr val="tx1">
                    <a:lumMod val="85000"/>
                    <a:lumOff val="15000"/>
                  </a:schemeClr>
                </a:solidFill>
              </a:rPr>
              <a:t>đổi</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Điểm thô (quan sát ban đầu) được biểu thị bằng cách sử dụng PCS làm trục tọa độ mới</a:t>
            </a:r>
            <a:endParaRPr lang="en-US" altLang="ko-KR" dirty="0">
              <a:solidFill>
                <a:schemeClr val="tx1">
                  <a:lumMod val="85000"/>
                  <a:lumOff val="15000"/>
                </a:schemeClr>
              </a:solidFill>
            </a:endParaRPr>
          </a:p>
        </p:txBody>
      </p:sp>
      <p:pic>
        <p:nvPicPr>
          <p:cNvPr id="11" name="그림 10">
            <a:extLst>
              <a:ext uri="{FF2B5EF4-FFF2-40B4-BE49-F238E27FC236}">
                <a16:creationId xmlns:a16="http://schemas.microsoft.com/office/drawing/2014/main" id="{BFDDC5E9-43AE-8648-9C3B-68B1935BB45B}"/>
              </a:ext>
            </a:extLst>
          </p:cNvPr>
          <p:cNvPicPr>
            <a:picLocks noChangeAspect="1"/>
          </p:cNvPicPr>
          <p:nvPr/>
        </p:nvPicPr>
        <p:blipFill>
          <a:blip r:embed="rId3"/>
          <a:stretch>
            <a:fillRect/>
          </a:stretch>
        </p:blipFill>
        <p:spPr>
          <a:xfrm>
            <a:off x="4671979" y="2444619"/>
            <a:ext cx="3695407" cy="3557975"/>
          </a:xfrm>
          <a:prstGeom prst="rect">
            <a:avLst/>
          </a:prstGeom>
        </p:spPr>
      </p:pic>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8D08F864-F56E-2348-8CAB-AE29898B17F8}"/>
                  </a:ext>
                </a:extLst>
              </p:cNvPr>
              <p:cNvSpPr/>
              <p:nvPr/>
            </p:nvSpPr>
            <p:spPr>
              <a:xfrm>
                <a:off x="4772865" y="6002594"/>
                <a:ext cx="3493634" cy="310150"/>
              </a:xfrm>
              <a:prstGeom prst="rect">
                <a:avLst/>
              </a:prstGeom>
            </p:spPr>
            <p:txBody>
              <a:bodyPr wrap="square">
                <a:spAutoFit/>
              </a:bodyPr>
              <a:lstStyle/>
              <a:p>
                <a:pPr marL="177800" lvl="1" defTabSz="844083" fontAlgn="auto">
                  <a:lnSpc>
                    <a:spcPts val="1800"/>
                  </a:lnSpc>
                  <a:spcBef>
                    <a:spcPts val="462"/>
                  </a:spcBef>
                  <a:spcAft>
                    <a:spcPts val="600"/>
                  </a:spcAft>
                  <a:buSzPct val="80000"/>
                  <a:tabLst>
                    <a:tab pos="447675" algn="l"/>
                  </a:tabLst>
                </a:pPr>
                <a:r>
                  <a:rPr kumimoji="0" lang="en" altLang="ko-KR" sz="1200" dirty="0">
                    <a:solidFill>
                      <a:prstClr val="black">
                        <a:lumMod val="85000"/>
                        <a:lumOff val="15000"/>
                      </a:prstClr>
                    </a:solidFill>
                    <a:latin typeface="SamsungOne-400" panose="020B0503030303020204" pitchFamily="34" charset="0"/>
                    <a:ea typeface="SamsungOne-400" panose="020B0503030303020204" pitchFamily="34" charset="0"/>
                  </a:rPr>
                  <a:t>A dataset with two variables</a:t>
                </a:r>
                <a:r>
                  <a:rPr kumimoji="0" lang="ko-KR" altLang="en-US" sz="1200" dirty="0">
                    <a:solidFill>
                      <a:prstClr val="black">
                        <a:lumMod val="85000"/>
                        <a:lumOff val="15000"/>
                      </a:prstClr>
                    </a:solidFill>
                    <a:latin typeface="SamsungOne-400" panose="020B0503030303020204" pitchFamily="34" charset="0"/>
                    <a:ea typeface="SamsungOne-400" panose="020B0503030303020204"/>
                  </a:rPr>
                  <a:t> </a:t>
                </a:r>
                <a:r>
                  <a:rPr kumimoji="0"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14:m>
                  <m:oMath xmlns:m="http://schemas.openxmlformats.org/officeDocument/2006/math">
                    <m:sSub>
                      <m:sSubPr>
                        <m:ctrlPr>
                          <a:rPr kumimoji="0" lang="en-US" altLang="ko-KR" sz="1200" i="1">
                            <a:solidFill>
                              <a:prstClr val="black">
                                <a:lumMod val="85000"/>
                                <a:lumOff val="15000"/>
                              </a:prstClr>
                            </a:solidFill>
                            <a:latin typeface="Cambria Math" panose="02040503050406030204" pitchFamily="18" charset="0"/>
                            <a:ea typeface="SamsungOne-400" panose="020B0503030303020204"/>
                          </a:rPr>
                        </m:ctrlPr>
                      </m:sSubPr>
                      <m:e>
                        <m:r>
                          <a:rPr kumimoji="0" lang="en-US" altLang="ko-KR" sz="1200">
                            <a:solidFill>
                              <a:prstClr val="black">
                                <a:lumMod val="85000"/>
                                <a:lumOff val="15000"/>
                              </a:prstClr>
                            </a:solidFill>
                            <a:latin typeface="Cambria Math" panose="02040503050406030204" pitchFamily="18" charset="0"/>
                            <a:ea typeface="SamsungOne-400" panose="020B0503030303020204"/>
                          </a:rPr>
                          <m:t>𝑋</m:t>
                        </m:r>
                      </m:e>
                      <m:sub>
                        <m:r>
                          <a:rPr kumimoji="0" lang="en-US" altLang="ko-KR" sz="1200">
                            <a:solidFill>
                              <a:prstClr val="black">
                                <a:lumMod val="85000"/>
                                <a:lumOff val="15000"/>
                              </a:prstClr>
                            </a:solidFill>
                            <a:latin typeface="Cambria Math" panose="02040503050406030204" pitchFamily="18" charset="0"/>
                            <a:ea typeface="SamsungOne-400" panose="020B0503030303020204"/>
                          </a:rPr>
                          <m:t>1</m:t>
                        </m:r>
                      </m:sub>
                    </m:sSub>
                  </m:oMath>
                </a14:m>
                <a:r>
                  <a:rPr kumimoji="0"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and </a:t>
                </a:r>
                <a14:m>
                  <m:oMath xmlns:m="http://schemas.openxmlformats.org/officeDocument/2006/math">
                    <m:sSub>
                      <m:sSubPr>
                        <m:ctrlPr>
                          <a:rPr kumimoji="0" lang="en-US" altLang="ko-KR" sz="1200" i="1">
                            <a:solidFill>
                              <a:prstClr val="black">
                                <a:lumMod val="85000"/>
                                <a:lumOff val="15000"/>
                              </a:prstClr>
                            </a:solidFill>
                            <a:latin typeface="Cambria Math" panose="02040503050406030204" pitchFamily="18" charset="0"/>
                            <a:ea typeface="SamsungOne-400" panose="020B0503030303020204"/>
                          </a:rPr>
                        </m:ctrlPr>
                      </m:sSubPr>
                      <m:e>
                        <m:r>
                          <a:rPr kumimoji="0" lang="en-US" altLang="ko-KR" sz="1200">
                            <a:solidFill>
                              <a:prstClr val="black">
                                <a:lumMod val="85000"/>
                                <a:lumOff val="15000"/>
                              </a:prstClr>
                            </a:solidFill>
                            <a:latin typeface="Cambria Math" panose="02040503050406030204" pitchFamily="18" charset="0"/>
                            <a:ea typeface="SamsungOne-400" panose="020B0503030303020204"/>
                          </a:rPr>
                          <m:t>𝑋</m:t>
                        </m:r>
                      </m:e>
                      <m:sub>
                        <m:r>
                          <a:rPr kumimoji="0" lang="en-US" altLang="ko-KR" sz="1200">
                            <a:solidFill>
                              <a:prstClr val="black">
                                <a:lumMod val="85000"/>
                                <a:lumOff val="15000"/>
                              </a:prstClr>
                            </a:solidFill>
                            <a:latin typeface="Cambria Math" panose="02040503050406030204" pitchFamily="18" charset="0"/>
                            <a:ea typeface="SamsungOne-400" panose="020B0503030303020204"/>
                          </a:rPr>
                          <m:t>2</m:t>
                        </m:r>
                      </m:sub>
                    </m:sSub>
                    <m:r>
                      <a:rPr kumimoji="0" lang="en-US" altLang="ko-KR" sz="1200">
                        <a:solidFill>
                          <a:prstClr val="black">
                            <a:lumMod val="85000"/>
                            <a:lumOff val="15000"/>
                          </a:prstClr>
                        </a:solidFill>
                        <a:latin typeface="Cambria Math" panose="02040503050406030204" pitchFamily="18" charset="0"/>
                        <a:ea typeface="SamsungOne-400" panose="020B0503030303020204"/>
                      </a:rPr>
                      <m:t>)</m:t>
                    </m:r>
                  </m:oMath>
                </a14:m>
                <a:endParaRPr kumimoji="0" lang="ko-KR" altLang="en-US" sz="1200" dirty="0">
                  <a:solidFill>
                    <a:prstClr val="black">
                      <a:lumMod val="85000"/>
                      <a:lumOff val="15000"/>
                    </a:prstClr>
                  </a:solidFill>
                  <a:latin typeface="SamsungOne-400" panose="020B0503030303020204" pitchFamily="34" charset="0"/>
                  <a:ea typeface="SamsungOne-400" panose="020B0503030303020204"/>
                </a:endParaRPr>
              </a:p>
            </p:txBody>
          </p:sp>
        </mc:Choice>
        <mc:Fallback xmlns="">
          <p:sp>
            <p:nvSpPr>
              <p:cNvPr id="17" name="직사각형 16">
                <a:extLst>
                  <a:ext uri="{FF2B5EF4-FFF2-40B4-BE49-F238E27FC236}">
                    <a16:creationId xmlns:a16="http://schemas.microsoft.com/office/drawing/2014/main" id="{8D08F864-F56E-2348-8CAB-AE29898B17F8}"/>
                  </a:ext>
                </a:extLst>
              </p:cNvPr>
              <p:cNvSpPr>
                <a:spLocks noRot="1" noChangeAspect="1" noMove="1" noResize="1" noEditPoints="1" noAdjustHandles="1" noChangeArrowheads="1" noChangeShapeType="1" noTextEdit="1"/>
              </p:cNvSpPr>
              <p:nvPr/>
            </p:nvSpPr>
            <p:spPr>
              <a:xfrm>
                <a:off x="4772865" y="6002594"/>
                <a:ext cx="3493634" cy="310150"/>
              </a:xfrm>
              <a:prstGeom prst="rect">
                <a:avLst/>
              </a:prstGeom>
              <a:blipFill>
                <a:blip r:embed="rId4"/>
                <a:stretch>
                  <a:fillRect b="-137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1440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(4/6)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ko-KR" altLang="en-US" dirty="0">
                <a:ea typeface="SamsungOne-400" panose="020B0503030303020204" pitchFamily="34" charset="0"/>
              </a:rPr>
              <a:t>𝑃𝐶</a:t>
            </a:r>
            <a:r>
              <a:rPr lang="en-US" altLang="ko-KR" baseline="-25000" dirty="0"/>
              <a:t>1</a:t>
            </a:r>
            <a:r>
              <a:rPr lang="en-US" altLang="ko-KR" dirty="0"/>
              <a:t> </a:t>
            </a:r>
            <a:r>
              <a:rPr lang="vi-VN" altLang="ko-KR" dirty="0">
                <a:solidFill>
                  <a:schemeClr val="tx1">
                    <a:lumMod val="85000"/>
                    <a:lumOff val="15000"/>
                  </a:schemeClr>
                </a:solidFill>
              </a:rPr>
              <a:t>là hướng của phương sai lớn nhất, trong khi </a:t>
            </a:r>
            <a:r>
              <a:rPr lang="ko-KR" altLang="vi-VN" dirty="0">
                <a:solidFill>
                  <a:schemeClr val="tx1">
                    <a:lumMod val="85000"/>
                    <a:lumOff val="15000"/>
                  </a:schemeClr>
                </a:solidFill>
              </a:rPr>
              <a:t>𝑃𝐶</a:t>
            </a:r>
            <a:r>
              <a:rPr lang="vi-VN" altLang="ko-KR" dirty="0">
                <a:solidFill>
                  <a:schemeClr val="tx1">
                    <a:lumMod val="85000"/>
                    <a:lumOff val="15000"/>
                  </a:schemeClr>
                </a:solidFill>
              </a:rPr>
              <a:t>2 là hướng của phương sai lớn nhất tiếp theo</a:t>
            </a:r>
            <a:endParaRPr lang="en-US" altLang="ko-KR" dirty="0">
              <a:solidFill>
                <a:schemeClr val="tx1">
                  <a:lumMod val="85000"/>
                  <a:lumOff val="15000"/>
                </a:schemeClr>
              </a:solidFill>
            </a:endParaRPr>
          </a:p>
        </p:txBody>
      </p:sp>
      <p:pic>
        <p:nvPicPr>
          <p:cNvPr id="30" name="그림 29">
            <a:extLst>
              <a:ext uri="{FF2B5EF4-FFF2-40B4-BE49-F238E27FC236}">
                <a16:creationId xmlns:a16="http://schemas.microsoft.com/office/drawing/2014/main" id="{60098714-6C21-724F-928B-58C9AEED9D29}"/>
              </a:ext>
            </a:extLst>
          </p:cNvPr>
          <p:cNvPicPr>
            <a:picLocks noChangeAspect="1"/>
          </p:cNvPicPr>
          <p:nvPr/>
        </p:nvPicPr>
        <p:blipFill>
          <a:blip r:embed="rId3"/>
          <a:stretch>
            <a:fillRect/>
          </a:stretch>
        </p:blipFill>
        <p:spPr>
          <a:xfrm>
            <a:off x="705806" y="2616461"/>
            <a:ext cx="7310379" cy="3258246"/>
          </a:xfrm>
          <a:prstGeom prst="rect">
            <a:avLst/>
          </a:prstGeom>
        </p:spPr>
      </p:pic>
    </p:spTree>
    <p:extLst>
      <p:ext uri="{BB962C8B-B14F-4D97-AF65-F5344CB8AC3E}">
        <p14:creationId xmlns:p14="http://schemas.microsoft.com/office/powerpoint/2010/main" val="2971808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(5/6)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en-US" altLang="ko-KR" dirty="0" err="1">
                <a:solidFill>
                  <a:schemeClr val="tx1">
                    <a:lumMod val="85000"/>
                    <a:lumOff val="15000"/>
                  </a:schemeClr>
                </a:solidFill>
              </a:rPr>
              <a:t>Điểm</a:t>
            </a:r>
            <a:r>
              <a:rPr lang="en-US" altLang="ko-KR" dirty="0">
                <a:solidFill>
                  <a:schemeClr val="tx1">
                    <a:lumMod val="85000"/>
                    <a:lumOff val="15000"/>
                  </a:schemeClr>
                </a:solidFill>
              </a:rPr>
              <a:t> </a:t>
            </a:r>
            <a:r>
              <a:rPr lang="en-US" altLang="ko-KR" dirty="0" err="1">
                <a:solidFill>
                  <a:schemeClr val="tx1">
                    <a:lumMod val="85000"/>
                    <a:lumOff val="15000"/>
                  </a:schemeClr>
                </a:solidFill>
              </a:rPr>
              <a:t>số</a:t>
            </a:r>
            <a:r>
              <a:rPr lang="en-US" altLang="ko-KR" dirty="0">
                <a:solidFill>
                  <a:schemeClr val="tx1">
                    <a:lumMod val="85000"/>
                    <a:lumOff val="15000"/>
                  </a:schemeClr>
                </a:solidFill>
              </a:rPr>
              <a:t> </a:t>
            </a:r>
            <a:r>
              <a:rPr lang="en-US" altLang="ko-KR" dirty="0" err="1">
                <a:solidFill>
                  <a:schemeClr val="tx1">
                    <a:lumMod val="85000"/>
                    <a:lumOff val="15000"/>
                  </a:schemeClr>
                </a:solidFill>
              </a:rPr>
              <a:t>biến</a:t>
            </a:r>
            <a:r>
              <a:rPr lang="en-US" altLang="ko-KR" dirty="0">
                <a:solidFill>
                  <a:schemeClr val="tx1">
                    <a:lumMod val="85000"/>
                    <a:lumOff val="15000"/>
                  </a:schemeClr>
                </a:solidFill>
              </a:rPr>
              <a:t> </a:t>
            </a:r>
            <a:r>
              <a:rPr lang="en-US" altLang="ko-KR" dirty="0" err="1">
                <a:solidFill>
                  <a:schemeClr val="tx1">
                    <a:lumMod val="85000"/>
                    <a:lumOff val="15000"/>
                  </a:schemeClr>
                </a:solidFill>
              </a:rPr>
              <a:t>đổi</a:t>
            </a:r>
            <a:endParaRPr lang="en-US" altLang="ko-KR" dirty="0">
              <a:solidFill>
                <a:schemeClr val="tx1">
                  <a:lumMod val="85000"/>
                  <a:lumOff val="15000"/>
                </a:schemeClr>
              </a:solidFill>
            </a:endParaRPr>
          </a:p>
          <a:p>
            <a:pPr lvl="1">
              <a:spcAft>
                <a:spcPts val="600"/>
              </a:spcAft>
            </a:pPr>
            <a:r>
              <a:rPr lang="vi-VN" altLang="ko-KR" dirty="0">
                <a:solidFill>
                  <a:schemeClr val="tx1">
                    <a:lumMod val="85000"/>
                    <a:lumOff val="15000"/>
                  </a:schemeClr>
                </a:solidFill>
              </a:rPr>
              <a:t>Các quan sát có thể được biểu diễn bằng cách sử dụng</a:t>
            </a:r>
            <a:r>
              <a:rPr lang="en-US" altLang="ko-KR" dirty="0">
                <a:solidFill>
                  <a:schemeClr val="tx1">
                    <a:lumMod val="85000"/>
                    <a:lumOff val="15000"/>
                  </a:schemeClr>
                </a:solidFill>
              </a:rPr>
              <a:t> </a:t>
            </a:r>
            <a:r>
              <a:rPr lang="ko-KR" altLang="en-US" dirty="0">
                <a:ea typeface="SamsungOne-400" panose="020B0503030303020204" pitchFamily="34" charset="0"/>
              </a:rPr>
              <a:t>𝑃𝐶</a:t>
            </a:r>
            <a:r>
              <a:rPr lang="en-US" altLang="ko-KR" baseline="-25000" dirty="0"/>
              <a:t>1 </a:t>
            </a:r>
            <a:r>
              <a:rPr lang="en-US" altLang="ko-KR" dirty="0" err="1">
                <a:solidFill>
                  <a:schemeClr val="tx1">
                    <a:lumMod val="85000"/>
                    <a:lumOff val="15000"/>
                  </a:schemeClr>
                </a:solidFill>
              </a:rPr>
              <a:t>và</a:t>
            </a:r>
            <a:r>
              <a:rPr lang="en-US" altLang="ko-KR" dirty="0">
                <a:solidFill>
                  <a:schemeClr val="tx1">
                    <a:lumMod val="85000"/>
                    <a:lumOff val="15000"/>
                  </a:schemeClr>
                </a:solidFill>
              </a:rPr>
              <a:t> </a:t>
            </a:r>
            <a:r>
              <a:rPr lang="ko-KR" altLang="en-US" dirty="0">
                <a:ea typeface="SamsungOne-400" panose="020B0503030303020204" pitchFamily="34" charset="0"/>
              </a:rPr>
              <a:t>𝑃𝐶</a:t>
            </a:r>
            <a:r>
              <a:rPr lang="en-US" altLang="ko-KR" baseline="-25000" dirty="0"/>
              <a:t>2</a:t>
            </a:r>
            <a:r>
              <a:rPr lang="en-US" altLang="ko-KR" dirty="0"/>
              <a:t> </a:t>
            </a:r>
            <a:r>
              <a:rPr lang="en-US" altLang="ko-KR" dirty="0" err="1"/>
              <a:t>làm</a:t>
            </a:r>
            <a:r>
              <a:rPr lang="en-US" altLang="ko-KR" dirty="0"/>
              <a:t> </a:t>
            </a:r>
            <a:r>
              <a:rPr lang="en-US" altLang="ko-KR" dirty="0" err="1"/>
              <a:t>trục</a:t>
            </a:r>
            <a:r>
              <a:rPr lang="en-US" altLang="ko-KR" dirty="0"/>
              <a:t> </a:t>
            </a:r>
            <a:r>
              <a:rPr lang="en-US" altLang="ko-KR" dirty="0" err="1"/>
              <a:t>tọa</a:t>
            </a:r>
            <a:r>
              <a:rPr lang="en-US" altLang="ko-KR" dirty="0"/>
              <a:t> </a:t>
            </a:r>
            <a:r>
              <a:rPr lang="en-US" altLang="ko-KR" dirty="0" err="1"/>
              <a:t>độ</a:t>
            </a:r>
            <a:r>
              <a:rPr lang="en-US" altLang="ko-KR" dirty="0"/>
              <a:t> </a:t>
            </a:r>
            <a:r>
              <a:rPr lang="en-US" altLang="ko-KR" dirty="0" err="1"/>
              <a:t>mới</a:t>
            </a:r>
            <a:endParaRPr lang="ko-KR" altLang="en-US" dirty="0"/>
          </a:p>
        </p:txBody>
      </p:sp>
      <p:pic>
        <p:nvPicPr>
          <p:cNvPr id="17" name="그림 16">
            <a:extLst>
              <a:ext uri="{FF2B5EF4-FFF2-40B4-BE49-F238E27FC236}">
                <a16:creationId xmlns:a16="http://schemas.microsoft.com/office/drawing/2014/main" id="{564B62F1-E660-754B-8450-30C3CE25A7D4}"/>
              </a:ext>
            </a:extLst>
          </p:cNvPr>
          <p:cNvPicPr>
            <a:picLocks noChangeAspect="1"/>
          </p:cNvPicPr>
          <p:nvPr/>
        </p:nvPicPr>
        <p:blipFill>
          <a:blip r:embed="rId3"/>
          <a:stretch>
            <a:fillRect/>
          </a:stretch>
        </p:blipFill>
        <p:spPr>
          <a:xfrm>
            <a:off x="845598" y="3013520"/>
            <a:ext cx="3110458" cy="2989074"/>
          </a:xfrm>
          <a:prstGeom prst="rect">
            <a:avLst/>
          </a:prstGeom>
        </p:spPr>
      </p:pic>
      <p:pic>
        <p:nvPicPr>
          <p:cNvPr id="28" name="그림 27">
            <a:extLst>
              <a:ext uri="{FF2B5EF4-FFF2-40B4-BE49-F238E27FC236}">
                <a16:creationId xmlns:a16="http://schemas.microsoft.com/office/drawing/2014/main" id="{38ED13AC-8F77-0744-9F01-27B632EE3CC6}"/>
              </a:ext>
            </a:extLst>
          </p:cNvPr>
          <p:cNvPicPr>
            <a:picLocks noChangeAspect="1"/>
          </p:cNvPicPr>
          <p:nvPr/>
        </p:nvPicPr>
        <p:blipFill>
          <a:blip r:embed="rId4"/>
          <a:stretch>
            <a:fillRect/>
          </a:stretch>
        </p:blipFill>
        <p:spPr>
          <a:xfrm>
            <a:off x="5166138" y="3013520"/>
            <a:ext cx="3110458" cy="2989074"/>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723E3A-F9A6-9949-B166-162B8F27E029}"/>
                  </a:ext>
                </a:extLst>
              </p:cNvPr>
              <p:cNvSpPr txBox="1"/>
              <p:nvPr/>
            </p:nvSpPr>
            <p:spPr>
              <a:xfrm>
                <a:off x="6817178" y="3182718"/>
                <a:ext cx="360374" cy="285578"/>
              </a:xfrm>
              <a:prstGeom prst="rect">
                <a:avLst/>
              </a:prstGeom>
              <a:noFill/>
            </p:spPr>
            <p:txBody>
              <a:bodyPr lIns="0" tIns="0" rIns="0" bIns="0" anchor="ctr" anchorCtr="0">
                <a:scene3d>
                  <a:camera prst="orthographicFront"/>
                  <a:lightRig rig="threePt" dir="t"/>
                </a:scene3d>
                <a:sp3d>
                  <a:bevelT w="0" h="6350"/>
                </a:sp3d>
              </a:bodyPr>
              <a:lstStyle>
                <a:defPPr>
                  <a:defRPr lang="en-US"/>
                </a:defPPr>
                <a:lvl1pPr indent="0" algn="ctr" defTabSz="914400" latinLnBrk="1">
                  <a:lnSpc>
                    <a:spcPct val="150000"/>
                  </a:lnSpc>
                  <a:spcBef>
                    <a:spcPts val="1000"/>
                  </a:spcBef>
                  <a:buFont typeface="Arial" panose="020B0604020202020204" pitchFamily="34" charset="0"/>
                  <a:buNone/>
                  <a:defRPr sz="1300" i="0">
                    <a:solidFill>
                      <a:prstClr val="black">
                        <a:lumMod val="85000"/>
                        <a:lumOff val="15000"/>
                      </a:prstClr>
                    </a:solidFill>
                    <a:latin typeface="SamsungOne-700" panose="020B0803030303020204" pitchFamily="34" charset="0"/>
                    <a:ea typeface="SamsungOne-700" panose="020B08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pPr/>
                <a14:m>
                  <m:oMathPara xmlns:m="http://schemas.openxmlformats.org/officeDocument/2006/math">
                    <m:oMathParaPr>
                      <m:jc m:val="centerGroup"/>
                    </m:oMathParaPr>
                    <m:oMath xmlns:m="http://schemas.openxmlformats.org/officeDocument/2006/math">
                      <m:r>
                        <a:rPr lang="en-US" sz="2800"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29" name="TextBox 28">
                <a:extLst>
                  <a:ext uri="{FF2B5EF4-FFF2-40B4-BE49-F238E27FC236}">
                    <a16:creationId xmlns:a16="http://schemas.microsoft.com/office/drawing/2014/main" id="{45723E3A-F9A6-9949-B166-162B8F27E029}"/>
                  </a:ext>
                </a:extLst>
              </p:cNvPr>
              <p:cNvSpPr txBox="1">
                <a:spLocks noRot="1" noChangeAspect="1" noMove="1" noResize="1" noEditPoints="1" noAdjustHandles="1" noChangeArrowheads="1" noChangeShapeType="1" noTextEdit="1"/>
              </p:cNvSpPr>
              <p:nvPr/>
            </p:nvSpPr>
            <p:spPr>
              <a:xfrm>
                <a:off x="6817178" y="3182718"/>
                <a:ext cx="360374" cy="285578"/>
              </a:xfrm>
              <a:prstGeom prst="rect">
                <a:avLst/>
              </a:prstGeom>
              <a:blipFill>
                <a:blip r:embed="rId5"/>
                <a:stretch>
                  <a:fillRect b="-106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84015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(6/6)</a:t>
            </a:r>
            <a:endParaRPr lang="en-US" altLang="ko-KR"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6400" y="2226568"/>
            <a:ext cx="8796528" cy="3776026"/>
          </a:xfrm>
        </p:spPr>
        <p:txBody>
          <a:bodyPr/>
          <a:lstStyle/>
          <a:p>
            <a:pPr>
              <a:spcAft>
                <a:spcPts val="600"/>
              </a:spcAft>
            </a:pPr>
            <a:r>
              <a:rPr lang="en" altLang="ko-KR" dirty="0"/>
              <a:t>Giảm chiều</a:t>
            </a:r>
          </a:p>
          <a:p>
            <a:pPr lvl="1">
              <a:spcAft>
                <a:spcPts val="600"/>
              </a:spcAft>
            </a:pPr>
            <a:r>
              <a:rPr lang="en-US" altLang="ko-KR" dirty="0" err="1"/>
              <a:t>Bây</a:t>
            </a:r>
            <a:r>
              <a:rPr lang="en-US" altLang="ko-KR" dirty="0"/>
              <a:t> </a:t>
            </a:r>
            <a:r>
              <a:rPr lang="en-US" altLang="ko-KR" dirty="0" err="1"/>
              <a:t>giờ</a:t>
            </a:r>
            <a:r>
              <a:rPr lang="en-US" altLang="ko-KR" dirty="0"/>
              <a:t>, </a:t>
            </a:r>
            <a:r>
              <a:rPr lang="en-US" altLang="ko-KR" dirty="0" err="1"/>
              <a:t>chúng</a:t>
            </a:r>
            <a:r>
              <a:rPr lang="en-US" altLang="ko-KR" dirty="0"/>
              <a:t> ta </a:t>
            </a:r>
            <a:r>
              <a:rPr lang="en-US" altLang="ko-KR" dirty="0" err="1"/>
              <a:t>có</a:t>
            </a:r>
            <a:r>
              <a:rPr lang="en-US" altLang="ko-KR" dirty="0"/>
              <a:t> </a:t>
            </a:r>
            <a:r>
              <a:rPr lang="en-US" altLang="ko-KR" dirty="0" err="1"/>
              <a:t>thể</a:t>
            </a:r>
            <a:r>
              <a:rPr lang="en-US" altLang="ko-KR" dirty="0"/>
              <a:t> quay </a:t>
            </a:r>
            <a:r>
              <a:rPr lang="en-US" altLang="ko-KR" dirty="0" err="1"/>
              <a:t>lại</a:t>
            </a:r>
            <a:r>
              <a:rPr lang="en-US" altLang="ko-KR" dirty="0"/>
              <a:t> </a:t>
            </a:r>
            <a:r>
              <a:rPr lang="en-US" altLang="ko-KR" dirty="0" err="1"/>
              <a:t>hệ</a:t>
            </a:r>
            <a:r>
              <a:rPr lang="en-US" altLang="ko-KR" dirty="0"/>
              <a:t> </a:t>
            </a:r>
            <a:r>
              <a:rPr lang="en-US" altLang="ko-KR" dirty="0" err="1"/>
              <a:t>tọa</a:t>
            </a:r>
            <a:r>
              <a:rPr lang="en-US" altLang="ko-KR" dirty="0"/>
              <a:t> </a:t>
            </a:r>
            <a:r>
              <a:rPr lang="en-US" altLang="ko-KR" dirty="0" err="1"/>
              <a:t>độ</a:t>
            </a:r>
            <a:r>
              <a:rPr lang="en-US" altLang="ko-KR" dirty="0"/>
              <a:t> ban </a:t>
            </a:r>
            <a:r>
              <a:rPr lang="en-US" altLang="ko-KR" dirty="0" err="1"/>
              <a:t>đầu</a:t>
            </a:r>
            <a:r>
              <a:rPr lang="en-US" altLang="ko-KR" dirty="0"/>
              <a:t> </a:t>
            </a:r>
            <a:r>
              <a:rPr lang="en-US" altLang="ko-KR" dirty="0" err="1"/>
              <a:t>và</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chiều</a:t>
            </a:r>
            <a:r>
              <a:rPr lang="en-US" altLang="ko-KR" dirty="0"/>
              <a:t> </a:t>
            </a:r>
            <a:r>
              <a:rPr lang="en-US" altLang="ko-KR" dirty="0" err="1"/>
              <a:t>giảm</a:t>
            </a:r>
            <a:r>
              <a:rPr lang="en-US" altLang="ko-KR" dirty="0"/>
              <a:t>”</a:t>
            </a:r>
            <a:endParaRPr lang="en" altLang="ko-KR" dirty="0"/>
          </a:p>
        </p:txBody>
      </p:sp>
      <p:pic>
        <p:nvPicPr>
          <p:cNvPr id="12" name="그림 11">
            <a:extLst>
              <a:ext uri="{FF2B5EF4-FFF2-40B4-BE49-F238E27FC236}">
                <a16:creationId xmlns:a16="http://schemas.microsoft.com/office/drawing/2014/main" id="{1261EF8B-7612-D04D-9F99-43DF8EE78F11}"/>
              </a:ext>
            </a:extLst>
          </p:cNvPr>
          <p:cNvPicPr>
            <a:picLocks noChangeAspect="1"/>
          </p:cNvPicPr>
          <p:nvPr/>
        </p:nvPicPr>
        <p:blipFill>
          <a:blip r:embed="rId3"/>
          <a:stretch>
            <a:fillRect/>
          </a:stretch>
        </p:blipFill>
        <p:spPr>
          <a:xfrm>
            <a:off x="4847876" y="2966720"/>
            <a:ext cx="3245231" cy="3118588"/>
          </a:xfrm>
          <a:prstGeom prst="rect">
            <a:avLst/>
          </a:prstGeom>
        </p:spPr>
      </p:pic>
      <p:pic>
        <p:nvPicPr>
          <p:cNvPr id="13" name="그림 12">
            <a:extLst>
              <a:ext uri="{FF2B5EF4-FFF2-40B4-BE49-F238E27FC236}">
                <a16:creationId xmlns:a16="http://schemas.microsoft.com/office/drawing/2014/main" id="{9B07A2BA-64AC-F540-B2CB-3E7F24CD8E33}"/>
              </a:ext>
            </a:extLst>
          </p:cNvPr>
          <p:cNvPicPr>
            <a:picLocks noChangeAspect="1"/>
          </p:cNvPicPr>
          <p:nvPr/>
        </p:nvPicPr>
        <p:blipFill>
          <a:blip r:embed="rId4"/>
          <a:stretch>
            <a:fillRect/>
          </a:stretch>
        </p:blipFill>
        <p:spPr>
          <a:xfrm>
            <a:off x="800989" y="2966720"/>
            <a:ext cx="3271871" cy="3150190"/>
          </a:xfrm>
          <a:prstGeom prst="rect">
            <a:avLst/>
          </a:prstGeom>
        </p:spPr>
      </p:pic>
      <p:sp>
        <p:nvSpPr>
          <p:cNvPr id="15" name="오른쪽 화살표 60">
            <a:extLst>
              <a:ext uri="{FF2B5EF4-FFF2-40B4-BE49-F238E27FC236}">
                <a16:creationId xmlns:a16="http://schemas.microsoft.com/office/drawing/2014/main" id="{D411F2D9-104F-9E4C-9C6E-34770FC96741}"/>
              </a:ext>
            </a:extLst>
          </p:cNvPr>
          <p:cNvSpPr/>
          <p:nvPr/>
        </p:nvSpPr>
        <p:spPr>
          <a:xfrm>
            <a:off x="4225928" y="4351910"/>
            <a:ext cx="542765" cy="380110"/>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SamsungOne-400" panose="020B0503030303020204" pitchFamily="34" charset="0"/>
              <a:ea typeface="KoPub돋움체 Medium" panose="02020603020101020101" pitchFamily="18" charset="-127"/>
              <a:cs typeface="Arial" charset="0"/>
            </a:endParaRPr>
          </a:p>
        </p:txBody>
      </p:sp>
    </p:spTree>
    <p:extLst>
      <p:ext uri="{BB962C8B-B14F-4D97-AF65-F5344CB8AC3E}">
        <p14:creationId xmlns:p14="http://schemas.microsoft.com/office/powerpoint/2010/main" val="1408912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Khái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quát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hóa</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và</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Quá</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khớp</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351744" cy="2601464"/>
          </a:xfrm>
        </p:spPr>
        <p:txBody>
          <a:bodyPr/>
          <a:lstStyle/>
          <a:p>
            <a:r>
              <a:rPr lang="en-US" altLang="ko-KR" dirty="0" err="1"/>
              <a:t>Khái</a:t>
            </a:r>
            <a:r>
              <a:rPr lang="en-US" altLang="ko-KR" dirty="0"/>
              <a:t> </a:t>
            </a:r>
            <a:r>
              <a:rPr lang="en-US" altLang="ko-KR" dirty="0" err="1"/>
              <a:t>quát</a:t>
            </a:r>
            <a:r>
              <a:rPr lang="en-US" altLang="ko-KR" dirty="0"/>
              <a:t> </a:t>
            </a:r>
            <a:r>
              <a:rPr lang="en-US" altLang="ko-KR" dirty="0" err="1"/>
              <a:t>hóa</a:t>
            </a:r>
            <a:endParaRPr lang="en-US" altLang="ko-KR" dirty="0"/>
          </a:p>
          <a:p>
            <a:pPr lvl="1"/>
            <a:r>
              <a:rPr lang="vi-VN" altLang="ko-KR" dirty="0"/>
              <a:t>Một thuộc tính cho phép một mô hình được tạo bằng cách học một bộ đào tạo, là một tập hợp con, được áp dụng cho các tập hợp con chưa được đào tạo khác</a:t>
            </a:r>
            <a:endParaRPr lang="en-US" altLang="ko-KR" dirty="0"/>
          </a:p>
          <a:p>
            <a:r>
              <a:rPr lang="en-US" altLang="ko-KR" dirty="0" err="1"/>
              <a:t>Tập</a:t>
            </a:r>
            <a:r>
              <a:rPr lang="en-US" altLang="ko-KR" dirty="0"/>
              <a:t> </a:t>
            </a:r>
            <a:r>
              <a:rPr lang="en-US" altLang="ko-KR" dirty="0" err="1"/>
              <a:t>dữ</a:t>
            </a:r>
            <a:r>
              <a:rPr lang="en-US" altLang="ko-KR" dirty="0"/>
              <a:t> </a:t>
            </a:r>
            <a:r>
              <a:rPr lang="en-US" altLang="ko-KR" dirty="0" err="1"/>
              <a:t>liệu</a:t>
            </a:r>
            <a:endParaRPr lang="en-US" altLang="ko-KR" dirty="0"/>
          </a:p>
          <a:p>
            <a:pPr lvl="1"/>
            <a:r>
              <a:rPr lang="vi-VN" altLang="ko-KR" dirty="0"/>
              <a:t>Tập phải đủ lớn để mang lại kết quả có ý nghĩa thống kê</a:t>
            </a:r>
          </a:p>
          <a:p>
            <a:pPr lvl="1"/>
            <a:r>
              <a:rPr lang="en-US" altLang="ko-KR" dirty="0" err="1"/>
              <a:t>Tập</a:t>
            </a:r>
            <a:r>
              <a:rPr lang="vi-VN" altLang="ko-KR" dirty="0"/>
              <a:t> thử nghiệm phải được chọn để có các đặc điểm giống như tập </a:t>
            </a:r>
            <a:r>
              <a:rPr lang="en-US" altLang="ko-KR" dirty="0" err="1"/>
              <a:t>đào</a:t>
            </a:r>
            <a:r>
              <a:rPr lang="en-US" altLang="ko-KR" dirty="0"/>
              <a:t> </a:t>
            </a:r>
            <a:r>
              <a:rPr lang="en-US" altLang="ko-KR" dirty="0" err="1"/>
              <a:t>tạo</a:t>
            </a:r>
            <a:endParaRPr lang="en-US" altLang="ko-KR" dirty="0"/>
          </a:p>
          <a:p>
            <a:r>
              <a:rPr lang="en-US" altLang="ko-KR" dirty="0" err="1"/>
              <a:t>Mô</a:t>
            </a:r>
            <a:r>
              <a:rPr lang="en-US" altLang="ko-KR" dirty="0"/>
              <a:t> </a:t>
            </a:r>
            <a:r>
              <a:rPr lang="en-US" altLang="ko-KR" dirty="0" err="1"/>
              <a:t>hình</a:t>
            </a:r>
            <a:r>
              <a:rPr lang="en-US" altLang="ko-KR" dirty="0"/>
              <a:t> </a:t>
            </a:r>
            <a:r>
              <a:rPr lang="en-US" altLang="ko-KR" dirty="0" err="1"/>
              <a:t>quá</a:t>
            </a:r>
            <a:r>
              <a:rPr lang="en-US" altLang="ko-KR" dirty="0"/>
              <a:t> </a:t>
            </a:r>
            <a:r>
              <a:rPr lang="en-US" altLang="ko-KR" dirty="0" err="1"/>
              <a:t>khớp</a:t>
            </a:r>
            <a:endParaRPr lang="en-US" altLang="ko-KR" dirty="0"/>
          </a:p>
          <a:p>
            <a:pPr lvl="1"/>
            <a:r>
              <a:rPr lang="vi-VN" altLang="ko-KR" dirty="0"/>
              <a:t>Quá </a:t>
            </a:r>
            <a:r>
              <a:rPr lang="en-US" altLang="ko-KR" dirty="0" err="1"/>
              <a:t>khớp</a:t>
            </a:r>
            <a:r>
              <a:rPr lang="vi-VN" altLang="ko-KR" dirty="0"/>
              <a:t> bằng cách tạo một mô hình phức tạp hơn mức cần thiết</a:t>
            </a:r>
          </a:p>
          <a:p>
            <a:pPr lvl="1"/>
            <a:r>
              <a:rPr lang="vi-VN" altLang="ko-KR" dirty="0"/>
              <a:t>Sự mất mát trong quá trình đào tạo là nhỏ, nhưng nó không đưa ra dự đoán tốt về dữ liệu mới</a:t>
            </a:r>
            <a:endParaRPr lang="en-US" altLang="ko-KR" dirty="0"/>
          </a:p>
          <a:p>
            <a:endParaRPr lang="en-US" altLang="ko-KR" dirty="0"/>
          </a:p>
          <a:p>
            <a:pPr lvl="1"/>
            <a:endParaRPr lang="en-US" altLang="ko-KR" dirty="0"/>
          </a:p>
        </p:txBody>
      </p:sp>
      <p:grpSp>
        <p:nvGrpSpPr>
          <p:cNvPr id="11" name="그룹 10">
            <a:extLst>
              <a:ext uri="{FF2B5EF4-FFF2-40B4-BE49-F238E27FC236}">
                <a16:creationId xmlns:a16="http://schemas.microsoft.com/office/drawing/2014/main" id="{F7FBC145-4579-4BB8-9C7D-25074EF5D473}"/>
              </a:ext>
            </a:extLst>
          </p:cNvPr>
          <p:cNvGrpSpPr/>
          <p:nvPr/>
        </p:nvGrpSpPr>
        <p:grpSpPr>
          <a:xfrm>
            <a:off x="6016350" y="3207114"/>
            <a:ext cx="3451650" cy="1229949"/>
            <a:chOff x="10758070" y="3096979"/>
            <a:chExt cx="3451650" cy="1229949"/>
          </a:xfrm>
        </p:grpSpPr>
        <p:sp>
          <p:nvSpPr>
            <p:cNvPr id="12" name="Rectangle 5">
              <a:extLst>
                <a:ext uri="{FF2B5EF4-FFF2-40B4-BE49-F238E27FC236}">
                  <a16:creationId xmlns:a16="http://schemas.microsoft.com/office/drawing/2014/main" id="{5E16AD97-FC71-459E-9934-8CADA8CA100C}"/>
                </a:ext>
              </a:extLst>
            </p:cNvPr>
            <p:cNvSpPr/>
            <p:nvPr/>
          </p:nvSpPr>
          <p:spPr>
            <a:xfrm>
              <a:off x="11758201" y="3096979"/>
              <a:ext cx="1328488" cy="428360"/>
            </a:xfrm>
            <a:prstGeom prst="roundRect">
              <a:avLst>
                <a:gd name="adj" fmla="val 26284"/>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SamsungOne-700" panose="020B0803030303020204" pitchFamily="34" charset="0"/>
                  <a:ea typeface="SamsungOne-700" panose="020B0803030303020204" pitchFamily="34" charset="0"/>
                </a:rPr>
                <a:t>DỮ LIỆU</a:t>
              </a:r>
            </a:p>
          </p:txBody>
        </p:sp>
        <p:sp>
          <p:nvSpPr>
            <p:cNvPr id="13" name="Rectangle 5">
              <a:extLst>
                <a:ext uri="{FF2B5EF4-FFF2-40B4-BE49-F238E27FC236}">
                  <a16:creationId xmlns:a16="http://schemas.microsoft.com/office/drawing/2014/main" id="{8B902341-4385-4D83-B46E-7FD126ABBA81}"/>
                </a:ext>
              </a:extLst>
            </p:cNvPr>
            <p:cNvSpPr/>
            <p:nvPr/>
          </p:nvSpPr>
          <p:spPr>
            <a:xfrm>
              <a:off x="10758070" y="3898568"/>
              <a:ext cx="1263681" cy="42836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đào</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tạo</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14" name="Rectangle 5">
              <a:extLst>
                <a:ext uri="{FF2B5EF4-FFF2-40B4-BE49-F238E27FC236}">
                  <a16:creationId xmlns:a16="http://schemas.microsoft.com/office/drawing/2014/main" id="{8667C3A7-1616-4D9D-A195-1EC0BC2B9648}"/>
                </a:ext>
              </a:extLst>
            </p:cNvPr>
            <p:cNvSpPr/>
            <p:nvPr/>
          </p:nvSpPr>
          <p:spPr>
            <a:xfrm>
              <a:off x="12910287" y="3898568"/>
              <a:ext cx="1299433" cy="42836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p>
            <a:p>
              <a:pPr algn="ctr"/>
              <a:r>
                <a:rPr lang="en-US" sz="1200" dirty="0" err="1">
                  <a:solidFill>
                    <a:srgbClr val="1F45BC"/>
                  </a:solidFill>
                  <a:latin typeface="SamsungOne-700" panose="020B0803030303020204" pitchFamily="34" charset="0"/>
                  <a:ea typeface="SamsungOne-700" panose="020B0803030303020204" pitchFamily="34" charset="0"/>
                </a:rPr>
                <a:t>thử</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nghiệm</a:t>
              </a:r>
              <a:endParaRPr lang="en-US" sz="1200" dirty="0">
                <a:solidFill>
                  <a:srgbClr val="1F45BC"/>
                </a:solidFill>
                <a:latin typeface="SamsungOne-700" panose="020B0803030303020204" pitchFamily="34" charset="0"/>
                <a:ea typeface="SamsungOne-700" panose="020B0803030303020204" pitchFamily="34" charset="0"/>
              </a:endParaRPr>
            </a:p>
          </p:txBody>
        </p:sp>
        <p:cxnSp>
          <p:nvCxnSpPr>
            <p:cNvPr id="15" name="꺾인 연결선 24">
              <a:extLst>
                <a:ext uri="{FF2B5EF4-FFF2-40B4-BE49-F238E27FC236}">
                  <a16:creationId xmlns:a16="http://schemas.microsoft.com/office/drawing/2014/main" id="{D300C7A9-961D-443A-B678-DA985C61D712}"/>
                </a:ext>
              </a:extLst>
            </p:cNvPr>
            <p:cNvCxnSpPr>
              <a:stCxn id="13" idx="0"/>
              <a:endCxn id="14" idx="0"/>
            </p:cNvCxnSpPr>
            <p:nvPr/>
          </p:nvCxnSpPr>
          <p:spPr>
            <a:xfrm rot="5400000" flipH="1" flipV="1">
              <a:off x="12474957" y="2813522"/>
              <a:ext cx="12700" cy="2170093"/>
            </a:xfrm>
            <a:prstGeom prst="bentConnector3">
              <a:avLst>
                <a:gd name="adj1" fmla="val 1800000"/>
              </a:avLst>
            </a:prstGeom>
            <a:ln w="127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9F35C26A-83AC-4A82-A3DD-E2B88715AB5C}"/>
                </a:ext>
              </a:extLst>
            </p:cNvPr>
            <p:cNvCxnSpPr>
              <a:stCxn id="12" idx="2"/>
            </p:cNvCxnSpPr>
            <p:nvPr/>
          </p:nvCxnSpPr>
          <p:spPr>
            <a:xfrm>
              <a:off x="12422445" y="3525339"/>
              <a:ext cx="0" cy="151311"/>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89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Tập</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1940318"/>
          </a:xfrm>
        </p:spPr>
        <p:txBody>
          <a:bodyPr/>
          <a:lstStyle/>
          <a:p>
            <a:r>
              <a:rPr lang="en-US" altLang="ko-KR" dirty="0" err="1"/>
              <a:t>Tập</a:t>
            </a:r>
            <a:r>
              <a:rPr lang="en-US" altLang="ko-KR" dirty="0"/>
              <a:t> </a:t>
            </a:r>
            <a:r>
              <a:rPr lang="en-US" altLang="ko-KR" dirty="0" err="1"/>
              <a:t>huấn</a:t>
            </a:r>
            <a:r>
              <a:rPr lang="en-US" altLang="ko-KR" dirty="0"/>
              <a:t> </a:t>
            </a:r>
            <a:r>
              <a:rPr lang="en-US" altLang="ko-KR" dirty="0" err="1"/>
              <a:t>luyện</a:t>
            </a:r>
            <a:r>
              <a:rPr lang="en-US" altLang="ko-KR" dirty="0"/>
              <a:t>, </a:t>
            </a:r>
            <a:r>
              <a:rPr lang="en-US" altLang="ko-KR" dirty="0" err="1"/>
              <a:t>tập</a:t>
            </a:r>
            <a:r>
              <a:rPr lang="en-US" altLang="ko-KR" dirty="0"/>
              <a:t> </a:t>
            </a:r>
            <a:r>
              <a:rPr lang="en-US" altLang="ko-KR" dirty="0" err="1"/>
              <a:t>xác</a:t>
            </a:r>
            <a:r>
              <a:rPr lang="en-US" altLang="ko-KR" dirty="0"/>
              <a:t> </a:t>
            </a:r>
            <a:r>
              <a:rPr lang="en-US" altLang="ko-KR" dirty="0" err="1"/>
              <a:t>nhận</a:t>
            </a:r>
            <a:r>
              <a:rPr lang="en-US" altLang="ko-KR" dirty="0"/>
              <a:t> </a:t>
            </a:r>
            <a:r>
              <a:rPr lang="en-US" altLang="ko-KR" dirty="0" err="1"/>
              <a:t>và</a:t>
            </a:r>
            <a:r>
              <a:rPr lang="en-US" altLang="ko-KR" dirty="0"/>
              <a:t> </a:t>
            </a:r>
            <a:r>
              <a:rPr lang="en-US" altLang="ko-KR" dirty="0" err="1"/>
              <a:t>tập</a:t>
            </a:r>
            <a:r>
              <a:rPr lang="en-US" altLang="ko-KR" dirty="0"/>
              <a:t> </a:t>
            </a:r>
            <a:r>
              <a:rPr lang="en-US" altLang="ko-KR" dirty="0" err="1"/>
              <a:t>kiểm</a:t>
            </a:r>
            <a:r>
              <a:rPr lang="en-US" altLang="ko-KR" dirty="0"/>
              <a:t> </a:t>
            </a:r>
            <a:r>
              <a:rPr lang="en-US" altLang="ko-KR" dirty="0" err="1"/>
              <a:t>tra</a:t>
            </a:r>
            <a:endParaRPr lang="en-US" altLang="ko-KR" dirty="0"/>
          </a:p>
          <a:p>
            <a:pPr lvl="1"/>
            <a:r>
              <a:rPr lang="vi-VN" altLang="ko-KR" dirty="0"/>
              <a:t>Tập dữ liệu được chia thành tập huấn luyện, tập xác thực và tập kiểm tra theo cách để giảm khả năng khớp quá mức bằng cách chia tập dữ liệu thành các tập</a:t>
            </a:r>
            <a:endParaRPr lang="en-US" altLang="ko-KR" dirty="0"/>
          </a:p>
          <a:p>
            <a:r>
              <a:rPr lang="en-US" altLang="ko-KR" dirty="0" err="1"/>
              <a:t>Chaỵ</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sau</a:t>
            </a:r>
            <a:endParaRPr lang="en-US" altLang="ko-KR" dirty="0"/>
          </a:p>
          <a:p>
            <a:pPr lvl="1"/>
            <a:r>
              <a:rPr lang="en-US" altLang="ko-KR" dirty="0" err="1"/>
              <a:t>Đào</a:t>
            </a:r>
            <a:r>
              <a:rPr lang="en-US" altLang="ko-KR" dirty="0"/>
              <a:t> </a:t>
            </a:r>
            <a:r>
              <a:rPr lang="en-US" altLang="ko-KR" dirty="0" err="1"/>
              <a:t>tạo</a:t>
            </a:r>
            <a:r>
              <a:rPr lang="en-US" altLang="ko-KR" dirty="0"/>
              <a:t> </a:t>
            </a:r>
            <a:r>
              <a:rPr lang="en-US" altLang="ko-KR" dirty="0" err="1"/>
              <a:t>một</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với</a:t>
            </a:r>
            <a:r>
              <a:rPr lang="en-US" altLang="ko-KR" dirty="0"/>
              <a:t> </a:t>
            </a:r>
            <a:r>
              <a:rPr lang="en-US" altLang="ko-KR" dirty="0" err="1"/>
              <a:t>tập</a:t>
            </a:r>
            <a:r>
              <a:rPr lang="en-US" altLang="ko-KR" dirty="0"/>
              <a:t> </a:t>
            </a:r>
            <a:r>
              <a:rPr lang="en-US" altLang="ko-KR" dirty="0" err="1"/>
              <a:t>huấn</a:t>
            </a:r>
            <a:r>
              <a:rPr lang="en-US" altLang="ko-KR" dirty="0"/>
              <a:t> </a:t>
            </a:r>
            <a:r>
              <a:rPr lang="en-US" altLang="ko-KR" dirty="0" err="1"/>
              <a:t>luyện</a:t>
            </a:r>
            <a:endParaRPr lang="en-US" altLang="ko-KR" dirty="0"/>
          </a:p>
          <a:p>
            <a:pPr lvl="1"/>
            <a:r>
              <a:rPr lang="en-US" altLang="ko-KR" dirty="0" err="1"/>
              <a:t>Đánh</a:t>
            </a:r>
            <a:r>
              <a:rPr lang="en-US" altLang="ko-KR" dirty="0"/>
              <a:t> </a:t>
            </a:r>
            <a:r>
              <a:rPr lang="en-US" altLang="ko-KR" dirty="0" err="1"/>
              <a:t>giá</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với</a:t>
            </a:r>
            <a:r>
              <a:rPr lang="en-US" altLang="ko-KR" dirty="0"/>
              <a:t> </a:t>
            </a:r>
            <a:r>
              <a:rPr lang="en-US" altLang="ko-KR" dirty="0" err="1"/>
              <a:t>bộ</a:t>
            </a:r>
            <a:r>
              <a:rPr lang="en-US" altLang="ko-KR" dirty="0"/>
              <a:t> </a:t>
            </a:r>
            <a:r>
              <a:rPr lang="en-US" altLang="ko-KR" dirty="0" err="1"/>
              <a:t>xác</a:t>
            </a:r>
            <a:r>
              <a:rPr lang="en-US" altLang="ko-KR" dirty="0"/>
              <a:t> </a:t>
            </a:r>
            <a:r>
              <a:rPr lang="en-US" altLang="ko-KR" dirty="0" err="1"/>
              <a:t>thực</a:t>
            </a:r>
            <a:endParaRPr lang="en-US" altLang="ko-KR" dirty="0"/>
          </a:p>
          <a:p>
            <a:pPr lvl="1"/>
            <a:r>
              <a:rPr lang="en-US" altLang="ko-KR" dirty="0" err="1"/>
              <a:t>Điều</a:t>
            </a:r>
            <a:r>
              <a:rPr lang="en-US" altLang="ko-KR" dirty="0"/>
              <a:t> </a:t>
            </a:r>
            <a:r>
              <a:rPr lang="en-US" altLang="ko-KR" dirty="0" err="1"/>
              <a:t>chỉnh</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theo</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xác</a:t>
            </a:r>
            <a:r>
              <a:rPr lang="en-US" altLang="ko-KR" dirty="0"/>
              <a:t> </a:t>
            </a:r>
            <a:r>
              <a:rPr lang="en-US" altLang="ko-KR" dirty="0" err="1"/>
              <a:t>thực</a:t>
            </a:r>
            <a:r>
              <a:rPr lang="en-US" altLang="ko-KR" dirty="0"/>
              <a:t> </a:t>
            </a:r>
            <a:r>
              <a:rPr lang="en-US" altLang="ko-KR" dirty="0" err="1"/>
              <a:t>đã</a:t>
            </a:r>
            <a:r>
              <a:rPr lang="en-US" altLang="ko-KR" dirty="0"/>
              <a:t> </a:t>
            </a:r>
            <a:r>
              <a:rPr lang="en-US" altLang="ko-KR" dirty="0" err="1"/>
              <a:t>đặt</a:t>
            </a:r>
            <a:endParaRPr lang="en-US" altLang="ko-KR" dirty="0"/>
          </a:p>
          <a:p>
            <a:pPr lvl="1"/>
            <a:endParaRPr lang="en-US" altLang="ko-KR" dirty="0"/>
          </a:p>
        </p:txBody>
      </p:sp>
      <p:grpSp>
        <p:nvGrpSpPr>
          <p:cNvPr id="14" name="그룹 13">
            <a:extLst>
              <a:ext uri="{FF2B5EF4-FFF2-40B4-BE49-F238E27FC236}">
                <a16:creationId xmlns:a16="http://schemas.microsoft.com/office/drawing/2014/main" id="{9F20CAE2-D808-4229-AF84-EAB2AC04DFCF}"/>
              </a:ext>
            </a:extLst>
          </p:cNvPr>
          <p:cNvGrpSpPr/>
          <p:nvPr/>
        </p:nvGrpSpPr>
        <p:grpSpPr>
          <a:xfrm>
            <a:off x="535872" y="3335330"/>
            <a:ext cx="9065328" cy="2872693"/>
            <a:chOff x="1516224" y="3335330"/>
            <a:chExt cx="7816176" cy="2872693"/>
          </a:xfrm>
        </p:grpSpPr>
        <p:grpSp>
          <p:nvGrpSpPr>
            <p:cNvPr id="16" name="그룹 15">
              <a:extLst>
                <a:ext uri="{FF2B5EF4-FFF2-40B4-BE49-F238E27FC236}">
                  <a16:creationId xmlns:a16="http://schemas.microsoft.com/office/drawing/2014/main" id="{F62B09E5-241D-4C0C-9213-4C7C8E17B63F}"/>
                </a:ext>
              </a:extLst>
            </p:cNvPr>
            <p:cNvGrpSpPr/>
            <p:nvPr/>
          </p:nvGrpSpPr>
          <p:grpSpPr>
            <a:xfrm>
              <a:off x="1516224" y="4512810"/>
              <a:ext cx="2881242" cy="1695213"/>
              <a:chOff x="1680220" y="4428674"/>
              <a:chExt cx="2881242" cy="1695213"/>
            </a:xfrm>
          </p:grpSpPr>
          <p:sp>
            <p:nvSpPr>
              <p:cNvPr id="37" name="원통[C] 2">
                <a:extLst>
                  <a:ext uri="{FF2B5EF4-FFF2-40B4-BE49-F238E27FC236}">
                    <a16:creationId xmlns:a16="http://schemas.microsoft.com/office/drawing/2014/main" id="{25457E76-4D38-4FCB-91F8-697E9B437CFD}"/>
                  </a:ext>
                </a:extLst>
              </p:cNvPr>
              <p:cNvSpPr/>
              <p:nvPr/>
            </p:nvSpPr>
            <p:spPr>
              <a:xfrm>
                <a:off x="3160925" y="4428674"/>
                <a:ext cx="1400537" cy="1121910"/>
              </a:xfrm>
              <a:prstGeom prst="can">
                <a:avLst>
                  <a:gd name="adj" fmla="val 1400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400" panose="020B0503030303020204" pitchFamily="34" charset="0"/>
                    <a:ea typeface="SamsungOne-400" panose="020B0503030303020204" pitchFamily="34" charset="0"/>
                  </a:rPr>
                  <a:t>Đào</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tạo</a:t>
                </a:r>
                <a:endParaRPr kumimoji="1" lang="ko-KR" altLang="en-US" sz="1600" dirty="0">
                  <a:solidFill>
                    <a:srgbClr val="1F45BC"/>
                  </a:solidFill>
                  <a:latin typeface="SamsungOne-400" panose="020B0503030303020204" pitchFamily="34" charset="0"/>
                  <a:ea typeface="SamsungOneKorean 400" panose="020B0503030303020204" pitchFamily="50" charset="-127"/>
                </a:endParaRPr>
              </a:p>
            </p:txBody>
          </p:sp>
          <p:sp>
            <p:nvSpPr>
              <p:cNvPr id="38" name="원통[C] 9">
                <a:extLst>
                  <a:ext uri="{FF2B5EF4-FFF2-40B4-BE49-F238E27FC236}">
                    <a16:creationId xmlns:a16="http://schemas.microsoft.com/office/drawing/2014/main" id="{290D065B-1345-4AAD-86BE-1DEEC6DB26E1}"/>
                  </a:ext>
                </a:extLst>
              </p:cNvPr>
              <p:cNvSpPr/>
              <p:nvPr/>
            </p:nvSpPr>
            <p:spPr>
              <a:xfrm>
                <a:off x="3160924" y="5624673"/>
                <a:ext cx="1400537" cy="499214"/>
              </a:xfrm>
              <a:prstGeom prst="can">
                <a:avLst>
                  <a:gd name="adj" fmla="val 27606"/>
                </a:avLst>
              </a:prstGeom>
              <a:solidFill>
                <a:srgbClr val="FFB0B0"/>
              </a:solidFill>
              <a:ln>
                <a:solidFill>
                  <a:srgbClr val="1F45B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err="1">
                    <a:solidFill>
                      <a:srgbClr val="1F45BC"/>
                    </a:solidFill>
                    <a:latin typeface="SamsungOne-400" panose="020B0503030303020204" pitchFamily="34" charset="0"/>
                    <a:ea typeface="SamsungOne-400" panose="020B0503030303020204" pitchFamily="34" charset="0"/>
                  </a:rPr>
                  <a:t>Thử</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nghiệm</a:t>
                </a:r>
                <a:endParaRPr kumimoji="1" lang="ko-KR" altLang="en-US" sz="1600" dirty="0">
                  <a:solidFill>
                    <a:srgbClr val="1F45BC"/>
                  </a:solidFill>
                  <a:latin typeface="SamsungOne-400" panose="020B0503030303020204" pitchFamily="34" charset="0"/>
                  <a:ea typeface="SamsungOneKorean 400" panose="020B0503030303020204" pitchFamily="50" charset="-127"/>
                </a:endParaRPr>
              </a:p>
            </p:txBody>
          </p:sp>
          <p:sp>
            <p:nvSpPr>
              <p:cNvPr id="39" name="원통[C] 12">
                <a:extLst>
                  <a:ext uri="{FF2B5EF4-FFF2-40B4-BE49-F238E27FC236}">
                    <a16:creationId xmlns:a16="http://schemas.microsoft.com/office/drawing/2014/main" id="{9B8499BF-B492-40E8-97C0-DD29FF34EF6F}"/>
                  </a:ext>
                </a:extLst>
              </p:cNvPr>
              <p:cNvSpPr/>
              <p:nvPr/>
            </p:nvSpPr>
            <p:spPr>
              <a:xfrm>
                <a:off x="1680220" y="4428674"/>
                <a:ext cx="1400537" cy="1695213"/>
              </a:xfrm>
              <a:prstGeom prst="can">
                <a:avLst>
                  <a:gd name="adj" fmla="val 10079"/>
                </a:avLst>
              </a:prstGeom>
              <a:solidFill>
                <a:srgbClr val="E6E6E6"/>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dirty="0" err="1">
                    <a:solidFill>
                      <a:srgbClr val="1F45BC"/>
                    </a:solidFill>
                    <a:latin typeface="SamsungOne-400" panose="020B0503030303020204" pitchFamily="34" charset="0"/>
                    <a:ea typeface="SamsungOne-400" panose="020B0503030303020204" pitchFamily="34" charset="0"/>
                  </a:rPr>
                  <a:t>Đào</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tạo</a:t>
                </a:r>
                <a:endParaRPr kumimoji="1" lang="ko-KR" altLang="en-US" sz="1600" dirty="0">
                  <a:solidFill>
                    <a:srgbClr val="1F45BC"/>
                  </a:solidFill>
                  <a:latin typeface="SamsungOne-400" panose="020B0503030303020204" pitchFamily="34" charset="0"/>
                  <a:ea typeface="SamsungOneKorean 400" panose="020B0503030303020204" pitchFamily="50" charset="-127"/>
                </a:endParaRPr>
              </a:p>
            </p:txBody>
          </p:sp>
        </p:grpSp>
        <p:grpSp>
          <p:nvGrpSpPr>
            <p:cNvPr id="18" name="그룹 17">
              <a:extLst>
                <a:ext uri="{FF2B5EF4-FFF2-40B4-BE49-F238E27FC236}">
                  <a16:creationId xmlns:a16="http://schemas.microsoft.com/office/drawing/2014/main" id="{709A1C50-CDED-4A4E-82A4-4E53ECCEA45D}"/>
                </a:ext>
              </a:extLst>
            </p:cNvPr>
            <p:cNvGrpSpPr/>
            <p:nvPr/>
          </p:nvGrpSpPr>
          <p:grpSpPr>
            <a:xfrm>
              <a:off x="5554980" y="3335330"/>
              <a:ext cx="3777420" cy="2872693"/>
              <a:chOff x="5554980" y="3335330"/>
              <a:chExt cx="3777420" cy="2872693"/>
            </a:xfrm>
          </p:grpSpPr>
          <p:grpSp>
            <p:nvGrpSpPr>
              <p:cNvPr id="20" name="그룹 19">
                <a:extLst>
                  <a:ext uri="{FF2B5EF4-FFF2-40B4-BE49-F238E27FC236}">
                    <a16:creationId xmlns:a16="http://schemas.microsoft.com/office/drawing/2014/main" id="{4AB28B11-F664-4327-9D8C-A68804A1A84B}"/>
                  </a:ext>
                </a:extLst>
              </p:cNvPr>
              <p:cNvGrpSpPr/>
              <p:nvPr/>
            </p:nvGrpSpPr>
            <p:grpSpPr>
              <a:xfrm>
                <a:off x="5554980" y="3335330"/>
                <a:ext cx="3777420" cy="2872693"/>
                <a:chOff x="5554980" y="3335330"/>
                <a:chExt cx="3777420" cy="2872693"/>
              </a:xfrm>
            </p:grpSpPr>
            <p:grpSp>
              <p:nvGrpSpPr>
                <p:cNvPr id="24" name="그룹 23">
                  <a:extLst>
                    <a:ext uri="{FF2B5EF4-FFF2-40B4-BE49-F238E27FC236}">
                      <a16:creationId xmlns:a16="http://schemas.microsoft.com/office/drawing/2014/main" id="{D209DE5D-3631-47FA-B6B0-1418C69B0418}"/>
                    </a:ext>
                  </a:extLst>
                </p:cNvPr>
                <p:cNvGrpSpPr/>
                <p:nvPr/>
              </p:nvGrpSpPr>
              <p:grpSpPr>
                <a:xfrm>
                  <a:off x="5554980" y="3335330"/>
                  <a:ext cx="3777420" cy="1094074"/>
                  <a:chOff x="5554980" y="3930413"/>
                  <a:chExt cx="3777420" cy="1345417"/>
                </a:xfrm>
              </p:grpSpPr>
              <p:sp>
                <p:nvSpPr>
                  <p:cNvPr id="31" name="원통[C] 12">
                    <a:extLst>
                      <a:ext uri="{FF2B5EF4-FFF2-40B4-BE49-F238E27FC236}">
                        <a16:creationId xmlns:a16="http://schemas.microsoft.com/office/drawing/2014/main" id="{C91DED7B-8D8B-4D45-B3F4-09094C691211}"/>
                      </a:ext>
                    </a:extLst>
                  </p:cNvPr>
                  <p:cNvSpPr/>
                  <p:nvPr/>
                </p:nvSpPr>
                <p:spPr>
                  <a:xfrm>
                    <a:off x="5554980" y="3930413"/>
                    <a:ext cx="3777420" cy="414777"/>
                  </a:xfrm>
                  <a:prstGeom prst="can">
                    <a:avLst/>
                  </a:prstGeom>
                  <a:solidFill>
                    <a:srgbClr val="E6E6E6"/>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Đào</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tạo</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32" name="원통[C] 12">
                    <a:extLst>
                      <a:ext uri="{FF2B5EF4-FFF2-40B4-BE49-F238E27FC236}">
                        <a16:creationId xmlns:a16="http://schemas.microsoft.com/office/drawing/2014/main" id="{54EC7E4C-0A84-4AD8-8AC7-717214382EA2}"/>
                      </a:ext>
                    </a:extLst>
                  </p:cNvPr>
                  <p:cNvSpPr/>
                  <p:nvPr/>
                </p:nvSpPr>
                <p:spPr>
                  <a:xfrm>
                    <a:off x="5554981" y="4395733"/>
                    <a:ext cx="2735580" cy="414777"/>
                  </a:xfrm>
                  <a:prstGeom prst="can">
                    <a:avLst/>
                  </a:prstGeom>
                  <a:solidFill>
                    <a:srgbClr val="E9F2FC"/>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Dữ</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liệu</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đào</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tạo</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33" name="원통[C] 12">
                    <a:extLst>
                      <a:ext uri="{FF2B5EF4-FFF2-40B4-BE49-F238E27FC236}">
                        <a16:creationId xmlns:a16="http://schemas.microsoft.com/office/drawing/2014/main" id="{6CDB854B-DDFC-4DFC-8B67-A414F2705D09}"/>
                      </a:ext>
                    </a:extLst>
                  </p:cNvPr>
                  <p:cNvSpPr/>
                  <p:nvPr/>
                </p:nvSpPr>
                <p:spPr>
                  <a:xfrm>
                    <a:off x="5554980" y="4861053"/>
                    <a:ext cx="1516381" cy="414777"/>
                  </a:xfrm>
                  <a:prstGeom prst="can">
                    <a:avLst/>
                  </a:prstGeom>
                  <a:solidFill>
                    <a:srgbClr val="E9F2FC"/>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Dữ</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liệu</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đào</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tạo</a:t>
                    </a:r>
                    <a:endParaRPr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34" name="원통[C] 12">
                    <a:extLst>
                      <a:ext uri="{FF2B5EF4-FFF2-40B4-BE49-F238E27FC236}">
                        <a16:creationId xmlns:a16="http://schemas.microsoft.com/office/drawing/2014/main" id="{46049A11-3547-4185-9A75-4B668EB20FF3}"/>
                      </a:ext>
                    </a:extLst>
                  </p:cNvPr>
                  <p:cNvSpPr/>
                  <p:nvPr/>
                </p:nvSpPr>
                <p:spPr>
                  <a:xfrm>
                    <a:off x="8351519" y="4396211"/>
                    <a:ext cx="980881" cy="414777"/>
                  </a:xfrm>
                  <a:prstGeom prst="can">
                    <a:avLst/>
                  </a:prstGeom>
                  <a:solidFill>
                    <a:srgbClr val="FFB0B0"/>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Dữ</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liệu</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đào</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tạo</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35" name="원통[C] 12">
                    <a:extLst>
                      <a:ext uri="{FF2B5EF4-FFF2-40B4-BE49-F238E27FC236}">
                        <a16:creationId xmlns:a16="http://schemas.microsoft.com/office/drawing/2014/main" id="{C66A6815-B131-4BFE-9F57-F4A175448DB4}"/>
                      </a:ext>
                    </a:extLst>
                  </p:cNvPr>
                  <p:cNvSpPr/>
                  <p:nvPr/>
                </p:nvSpPr>
                <p:spPr>
                  <a:xfrm>
                    <a:off x="7138836" y="4861053"/>
                    <a:ext cx="1151724" cy="414777"/>
                  </a:xfrm>
                  <a:prstGeom prst="can">
                    <a:avLst/>
                  </a:prstGeom>
                  <a:solidFill>
                    <a:srgbClr val="B7D5F7"/>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Dữ</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liệu</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xác</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thực</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36" name="원통[C] 12">
                    <a:extLst>
                      <a:ext uri="{FF2B5EF4-FFF2-40B4-BE49-F238E27FC236}">
                        <a16:creationId xmlns:a16="http://schemas.microsoft.com/office/drawing/2014/main" id="{C43B7A1C-48FE-47ED-AE22-6644A87B221D}"/>
                      </a:ext>
                    </a:extLst>
                  </p:cNvPr>
                  <p:cNvSpPr/>
                  <p:nvPr/>
                </p:nvSpPr>
                <p:spPr>
                  <a:xfrm>
                    <a:off x="8351518" y="4860155"/>
                    <a:ext cx="980881" cy="414777"/>
                  </a:xfrm>
                  <a:prstGeom prst="can">
                    <a:avLst/>
                  </a:prstGeom>
                  <a:solidFill>
                    <a:srgbClr val="FFB0B0"/>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Dữ</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liệu</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đào</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tạo</a:t>
                    </a:r>
                    <a:endParaRPr lang="ko-KR" altLang="en-US" sz="1100" dirty="0">
                      <a:solidFill>
                        <a:srgbClr val="1F45BC"/>
                      </a:solidFill>
                      <a:latin typeface="SamsungOne-400" panose="020B0503030303020204" pitchFamily="34" charset="0"/>
                      <a:ea typeface="SamsungOneKorean 400" panose="020B0503030303020204" pitchFamily="50" charset="-127"/>
                    </a:endParaRPr>
                  </a:p>
                </p:txBody>
              </p:sp>
            </p:grpSp>
            <p:sp>
              <p:nvSpPr>
                <p:cNvPr id="25" name="원통[C] 12">
                  <a:extLst>
                    <a:ext uri="{FF2B5EF4-FFF2-40B4-BE49-F238E27FC236}">
                      <a16:creationId xmlns:a16="http://schemas.microsoft.com/office/drawing/2014/main" id="{64BD6AA0-4ED0-49C4-9983-5623EB994D5A}"/>
                    </a:ext>
                  </a:extLst>
                </p:cNvPr>
                <p:cNvSpPr/>
                <p:nvPr/>
              </p:nvSpPr>
              <p:spPr>
                <a:xfrm>
                  <a:off x="5912484" y="4928337"/>
                  <a:ext cx="801371" cy="587182"/>
                </a:xfrm>
                <a:prstGeom prst="can">
                  <a:avLst>
                    <a:gd name="adj" fmla="val 11311"/>
                  </a:avLst>
                </a:prstGeom>
                <a:solidFill>
                  <a:srgbClr val="BFEFEE"/>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Thuật</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toán</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học</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máy</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sp>
              <p:nvSpPr>
                <p:cNvPr id="26" name="원통[C] 12">
                  <a:extLst>
                    <a:ext uri="{FF2B5EF4-FFF2-40B4-BE49-F238E27FC236}">
                      <a16:creationId xmlns:a16="http://schemas.microsoft.com/office/drawing/2014/main" id="{9EC5EFCB-BEEE-4C0A-8999-E70B5483BDBE}"/>
                    </a:ext>
                  </a:extLst>
                </p:cNvPr>
                <p:cNvSpPr/>
                <p:nvPr/>
              </p:nvSpPr>
              <p:spPr>
                <a:xfrm>
                  <a:off x="5838188" y="5870732"/>
                  <a:ext cx="949961" cy="337291"/>
                </a:xfrm>
                <a:prstGeom prst="can">
                  <a:avLst>
                    <a:gd name="adj" fmla="val 19352"/>
                  </a:avLst>
                </a:prstGeom>
                <a:solidFill>
                  <a:srgbClr val="E9F2FC"/>
                </a:solidFill>
                <a:ln>
                  <a:solidFill>
                    <a:srgbClr val="1F45B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Mô</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hình</a:t>
                  </a:r>
                  <a:endParaRPr kumimoji="1" lang="ko-KR" altLang="en-US" sz="1100" dirty="0">
                    <a:solidFill>
                      <a:srgbClr val="1F45BC"/>
                    </a:solidFill>
                    <a:latin typeface="SamsungOne-400" panose="020B0503030303020204" pitchFamily="34" charset="0"/>
                    <a:ea typeface="SamsungOneKorean 400" panose="020B0503030303020204" pitchFamily="50" charset="-127"/>
                  </a:endParaRPr>
                </a:p>
              </p:txBody>
            </p:sp>
            <p:cxnSp>
              <p:nvCxnSpPr>
                <p:cNvPr id="27" name="직선 화살표 연결선 26">
                  <a:extLst>
                    <a:ext uri="{FF2B5EF4-FFF2-40B4-BE49-F238E27FC236}">
                      <a16:creationId xmlns:a16="http://schemas.microsoft.com/office/drawing/2014/main" id="{AAF35AF5-2F02-4684-B1D0-F93604DDCC07}"/>
                    </a:ext>
                  </a:extLst>
                </p:cNvPr>
                <p:cNvCxnSpPr>
                  <a:stCxn id="33" idx="3"/>
                  <a:endCxn id="25" idx="1"/>
                </p:cNvCxnSpPr>
                <p:nvPr/>
              </p:nvCxnSpPr>
              <p:spPr>
                <a:xfrm flipH="1">
                  <a:off x="6313170" y="4429404"/>
                  <a:ext cx="1" cy="498933"/>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0C32BA3C-02B0-460B-B2E4-08A147939508}"/>
                    </a:ext>
                  </a:extLst>
                </p:cNvPr>
                <p:cNvCxnSpPr>
                  <a:stCxn id="25" idx="3"/>
                  <a:endCxn id="26" idx="1"/>
                </p:cNvCxnSpPr>
                <p:nvPr/>
              </p:nvCxnSpPr>
              <p:spPr>
                <a:xfrm flipH="1">
                  <a:off x="6313169" y="5515519"/>
                  <a:ext cx="1" cy="355213"/>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6EAA1915-C2D0-4048-99B3-923EBD783608}"/>
                    </a:ext>
                  </a:extLst>
                </p:cNvPr>
                <p:cNvCxnSpPr>
                  <a:stCxn id="35" idx="3"/>
                  <a:endCxn id="25" idx="4"/>
                </p:cNvCxnSpPr>
                <p:nvPr/>
              </p:nvCxnSpPr>
              <p:spPr>
                <a:xfrm flipH="1">
                  <a:off x="6713855" y="4429404"/>
                  <a:ext cx="1000843" cy="792524"/>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DA300730-94C3-4B31-90CF-1D67B3C38DF0}"/>
                    </a:ext>
                  </a:extLst>
                </p:cNvPr>
                <p:cNvCxnSpPr>
                  <a:stCxn id="36" idx="3"/>
                  <a:endCxn id="26" idx="4"/>
                </p:cNvCxnSpPr>
                <p:nvPr/>
              </p:nvCxnSpPr>
              <p:spPr>
                <a:xfrm flipH="1">
                  <a:off x="6788149" y="4428674"/>
                  <a:ext cx="2053810" cy="1610704"/>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a16="http://schemas.microsoft.com/office/drawing/2014/main" id="{9EFE60D1-FB92-4FD8-B09C-0F86DFB5CB92}"/>
                  </a:ext>
                </a:extLst>
              </p:cNvPr>
              <p:cNvSpPr/>
              <p:nvPr/>
            </p:nvSpPr>
            <p:spPr>
              <a:xfrm rot="19514960">
                <a:off x="6651726" y="4783037"/>
                <a:ext cx="1322799" cy="246221"/>
              </a:xfrm>
              <a:prstGeom prst="rect">
                <a:avLst/>
              </a:prstGeom>
            </p:spPr>
            <p:txBody>
              <a:bodyPr wrap="none">
                <a:spAutoFit/>
              </a:bodyPr>
              <a:lstStyle/>
              <a:p>
                <a:pPr algn="ctr"/>
                <a:r>
                  <a:rPr lang="en-US" altLang="ko-KR" sz="1000" dirty="0" err="1">
                    <a:solidFill>
                      <a:srgbClr val="1F45BC"/>
                    </a:solidFill>
                    <a:latin typeface="SamsungOne-400" panose="020B0503030303020204" pitchFamily="34" charset="0"/>
                    <a:ea typeface="SamsungOne-400" panose="020B0503030303020204" pitchFamily="34" charset="0"/>
                  </a:rPr>
                  <a:t>Điều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chỉnh</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đánh</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giá</a:t>
                </a:r>
                <a:endParaRPr lang="ko-KR" altLang="en-US" sz="1000" dirty="0">
                  <a:solidFill>
                    <a:srgbClr val="1F45BC"/>
                  </a:solidFill>
                  <a:latin typeface="SamsungOne-400" panose="020B0503030303020204" pitchFamily="34" charset="0"/>
                  <a:ea typeface="SamsungOneKorean 400" panose="020B0503030303020204" pitchFamily="50" charset="-127"/>
                </a:endParaRPr>
              </a:p>
            </p:txBody>
          </p:sp>
          <p:sp>
            <p:nvSpPr>
              <p:cNvPr id="22" name="직사각형 21">
                <a:extLst>
                  <a:ext uri="{FF2B5EF4-FFF2-40B4-BE49-F238E27FC236}">
                    <a16:creationId xmlns:a16="http://schemas.microsoft.com/office/drawing/2014/main" id="{66DB6417-6E5D-49A6-8006-255058E2BA33}"/>
                  </a:ext>
                </a:extLst>
              </p:cNvPr>
              <p:cNvSpPr/>
              <p:nvPr/>
            </p:nvSpPr>
            <p:spPr>
              <a:xfrm rot="16200000">
                <a:off x="5844175" y="4571384"/>
                <a:ext cx="617477" cy="246221"/>
              </a:xfrm>
              <a:prstGeom prst="rect">
                <a:avLst/>
              </a:prstGeom>
            </p:spPr>
            <p:txBody>
              <a:bodyPr wrap="none">
                <a:spAutoFit/>
              </a:bodyPr>
              <a:lstStyle/>
              <a:p>
                <a:pPr algn="ctr"/>
                <a:r>
                  <a:rPr lang="en-US" altLang="ko-KR" sz="1000" dirty="0" err="1">
                    <a:solidFill>
                      <a:srgbClr val="1F45BC"/>
                    </a:solidFill>
                    <a:latin typeface="SamsungOne-400" panose="020B0503030303020204" pitchFamily="34" charset="0"/>
                    <a:ea typeface="SamsungOne-400" panose="020B0503030303020204" pitchFamily="34" charset="0"/>
                  </a:rPr>
                  <a:t>Đào</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tạo</a:t>
                </a:r>
                <a:endParaRPr lang="ko-KR" altLang="en-US" sz="1000" dirty="0">
                  <a:solidFill>
                    <a:srgbClr val="1F45BC"/>
                  </a:solidFill>
                  <a:latin typeface="SamsungOne-400" panose="020B0503030303020204" pitchFamily="34" charset="0"/>
                  <a:ea typeface="SamsungOneKorean 400" panose="020B0503030303020204" pitchFamily="50" charset="-127"/>
                </a:endParaRPr>
              </a:p>
            </p:txBody>
          </p:sp>
          <p:sp>
            <p:nvSpPr>
              <p:cNvPr id="23" name="직사각형 22">
                <a:extLst>
                  <a:ext uri="{FF2B5EF4-FFF2-40B4-BE49-F238E27FC236}">
                    <a16:creationId xmlns:a16="http://schemas.microsoft.com/office/drawing/2014/main" id="{BB960D8C-E602-405F-BB8E-FA32C58E589B}"/>
                  </a:ext>
                </a:extLst>
              </p:cNvPr>
              <p:cNvSpPr/>
              <p:nvPr/>
            </p:nvSpPr>
            <p:spPr>
              <a:xfrm rot="19557073">
                <a:off x="7005629" y="5164764"/>
                <a:ext cx="1851789" cy="246221"/>
              </a:xfrm>
              <a:prstGeom prst="rect">
                <a:avLst/>
              </a:prstGeom>
            </p:spPr>
            <p:txBody>
              <a:bodyPr wrap="none">
                <a:spAutoFit/>
              </a:bodyPr>
              <a:lstStyle/>
              <a:p>
                <a:pPr algn="ctr"/>
                <a:r>
                  <a:rPr lang="en-US" altLang="ko-KR" sz="1000" dirty="0" err="1">
                    <a:solidFill>
                      <a:srgbClr val="1F45BC"/>
                    </a:solidFill>
                    <a:latin typeface="SamsungOne-400" panose="020B0503030303020204" pitchFamily="34" charset="0"/>
                    <a:ea typeface="SamsungOne-400" panose="020B0503030303020204" pitchFamily="34" charset="0"/>
                  </a:rPr>
                  <a:t>Đánh</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giá</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hiệu</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suất</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cuối</a:t>
                </a:r>
                <a:r>
                  <a:rPr lang="en-US" altLang="ko-KR" sz="1000" dirty="0">
                    <a:solidFill>
                      <a:srgbClr val="1F45BC"/>
                    </a:solidFill>
                    <a:latin typeface="SamsungOne-400" panose="020B0503030303020204" pitchFamily="34" charset="0"/>
                    <a:ea typeface="SamsungOne-400" panose="020B0503030303020204" pitchFamily="34" charset="0"/>
                  </a:rPr>
                  <a:t> </a:t>
                </a:r>
                <a:r>
                  <a:rPr lang="en-US" altLang="ko-KR" sz="1000" dirty="0" err="1">
                    <a:solidFill>
                      <a:srgbClr val="1F45BC"/>
                    </a:solidFill>
                    <a:latin typeface="SamsungOne-400" panose="020B0503030303020204" pitchFamily="34" charset="0"/>
                    <a:ea typeface="SamsungOne-400" panose="020B0503030303020204" pitchFamily="34" charset="0"/>
                  </a:rPr>
                  <a:t>cùng</a:t>
                </a:r>
                <a:endParaRPr lang="ko-KR" altLang="en-US" sz="1000" dirty="0">
                  <a:solidFill>
                    <a:srgbClr val="1F45BC"/>
                  </a:solidFill>
                  <a:latin typeface="SamsungOne-400" panose="020B0503030303020204" pitchFamily="34" charset="0"/>
                  <a:ea typeface="SamsungOneKorean 400" panose="020B0503030303020204" pitchFamily="50" charset="-127"/>
                </a:endParaRPr>
              </a:p>
            </p:txBody>
          </p:sp>
        </p:grpSp>
        <p:sp>
          <p:nvSpPr>
            <p:cNvPr id="19" name="오른쪽 화살표 51">
              <a:extLst>
                <a:ext uri="{FF2B5EF4-FFF2-40B4-BE49-F238E27FC236}">
                  <a16:creationId xmlns:a16="http://schemas.microsoft.com/office/drawing/2014/main" id="{4C5EB8D9-BB3B-4904-A8D0-5BB98DC3C1AB}"/>
                </a:ext>
              </a:extLst>
            </p:cNvPr>
            <p:cNvSpPr/>
            <p:nvPr/>
          </p:nvSpPr>
          <p:spPr>
            <a:xfrm rot="10800000">
              <a:off x="4616393" y="5170862"/>
              <a:ext cx="841432" cy="274304"/>
            </a:xfrm>
            <a:prstGeom prst="righ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Tree>
    <p:extLst>
      <p:ext uri="{BB962C8B-B14F-4D97-AF65-F5344CB8AC3E}">
        <p14:creationId xmlns:p14="http://schemas.microsoft.com/office/powerpoint/2010/main" val="33724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Xác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thực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chéo</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en-US" altLang="ko-KR" dirty="0" err="1"/>
              <a:t>Xác</a:t>
            </a:r>
            <a:r>
              <a:rPr lang="en-US" altLang="ko-KR" dirty="0"/>
              <a:t> </a:t>
            </a:r>
            <a:r>
              <a:rPr lang="en-US" altLang="ko-KR" dirty="0" err="1"/>
              <a:t>thực</a:t>
            </a:r>
            <a:r>
              <a:rPr lang="en-US" altLang="ko-KR" dirty="0"/>
              <a:t> </a:t>
            </a:r>
            <a:r>
              <a:rPr lang="en-US" altLang="ko-KR" dirty="0" err="1"/>
              <a:t>chéo</a:t>
            </a:r>
            <a:r>
              <a:rPr lang="en-US" altLang="ko-KR" dirty="0"/>
              <a:t> </a:t>
            </a:r>
            <a:r>
              <a:rPr lang="en-US" altLang="ko-KR" dirty="0" err="1"/>
              <a:t>là</a:t>
            </a:r>
            <a:r>
              <a:rPr lang="en-US" altLang="ko-KR" dirty="0"/>
              <a:t> </a:t>
            </a:r>
            <a:r>
              <a:rPr lang="en-US" altLang="ko-KR" dirty="0" err="1"/>
              <a:t>cách</a:t>
            </a:r>
            <a:r>
              <a:rPr lang="en-US" altLang="ko-KR" dirty="0"/>
              <a:t> </a:t>
            </a:r>
            <a:r>
              <a:rPr lang="en-US" altLang="ko-KR" dirty="0" err="1"/>
              <a:t>phổ</a:t>
            </a:r>
            <a:r>
              <a:rPr lang="en-US" altLang="ko-KR" dirty="0"/>
              <a:t> </a:t>
            </a:r>
            <a:r>
              <a:rPr lang="en-US" altLang="ko-KR" dirty="0" err="1"/>
              <a:t>biến</a:t>
            </a:r>
            <a:r>
              <a:rPr lang="en-US" altLang="ko-KR" dirty="0"/>
              <a:t> </a:t>
            </a:r>
            <a:r>
              <a:rPr lang="en-US" altLang="ko-KR" dirty="0" err="1"/>
              <a:t>nhất</a:t>
            </a:r>
            <a:r>
              <a:rPr lang="en-US" altLang="ko-KR" dirty="0"/>
              <a:t> </a:t>
            </a:r>
            <a:r>
              <a:rPr lang="en-US" altLang="ko-KR" dirty="0" err="1"/>
              <a:t>để</a:t>
            </a:r>
            <a:r>
              <a:rPr lang="en-US" altLang="ko-KR" dirty="0"/>
              <a:t> </a:t>
            </a:r>
            <a:r>
              <a:rPr lang="en-US" altLang="ko-KR" dirty="0" err="1"/>
              <a:t>đánh</a:t>
            </a:r>
            <a:r>
              <a:rPr lang="en-US" altLang="ko-KR" dirty="0"/>
              <a:t> </a:t>
            </a:r>
            <a:r>
              <a:rPr lang="en-US" altLang="ko-KR" dirty="0" err="1"/>
              <a:t>giá</a:t>
            </a:r>
            <a:r>
              <a:rPr lang="en-US" altLang="ko-KR" dirty="0"/>
              <a:t> </a:t>
            </a:r>
            <a:r>
              <a:rPr lang="en-US" altLang="ko-KR" dirty="0" err="1"/>
              <a:t>các</a:t>
            </a:r>
            <a:r>
              <a:rPr lang="en-US" altLang="ko-KR" dirty="0"/>
              <a:t> </a:t>
            </a:r>
            <a:r>
              <a:rPr lang="en-US" altLang="ko-KR" dirty="0" err="1"/>
              <a:t>mô</a:t>
            </a:r>
            <a:r>
              <a:rPr lang="en-US" altLang="ko-KR" dirty="0"/>
              <a:t> </a:t>
            </a:r>
            <a:r>
              <a:rPr lang="en-US" altLang="ko-KR" dirty="0" err="1"/>
              <a:t>hình</a:t>
            </a:r>
            <a:endParaRPr lang="en-US" altLang="ko-KR" dirty="0"/>
          </a:p>
          <a:p>
            <a:r>
              <a:rPr lang="en-US" altLang="ko-KR" dirty="0" err="1"/>
              <a:t>Quy</a:t>
            </a:r>
            <a:r>
              <a:rPr lang="en-US" altLang="ko-KR" dirty="0"/>
              <a:t> </a:t>
            </a:r>
            <a:r>
              <a:rPr lang="en-US" altLang="ko-KR" dirty="0" err="1"/>
              <a:t>trình</a:t>
            </a:r>
            <a:r>
              <a:rPr lang="en-US" altLang="ko-KR" dirty="0"/>
              <a:t> </a:t>
            </a:r>
            <a:r>
              <a:rPr lang="en-US" altLang="ko-KR" dirty="0" err="1"/>
              <a:t>xác</a:t>
            </a:r>
            <a:r>
              <a:rPr lang="en-US" altLang="ko-KR" dirty="0"/>
              <a:t> </a:t>
            </a:r>
            <a:r>
              <a:rPr lang="en-US" altLang="ko-KR" dirty="0" err="1"/>
              <a:t>thực</a:t>
            </a:r>
            <a:r>
              <a:rPr lang="en-US" altLang="ko-KR" dirty="0"/>
              <a:t> </a:t>
            </a:r>
            <a:r>
              <a:rPr lang="en-US" altLang="ko-KR" dirty="0" err="1"/>
              <a:t>chéo</a:t>
            </a:r>
            <a:endParaRPr lang="en-US" altLang="ko-KR" dirty="0"/>
          </a:p>
          <a:p>
            <a:pPr lvl="1"/>
            <a:r>
              <a:rPr lang="vi-VN" altLang="ko-KR" dirty="0"/>
              <a:t>Chia tập dữ liệu thành N “</a:t>
            </a:r>
            <a:r>
              <a:rPr lang="en-US" altLang="ko-KR" dirty="0" err="1"/>
              <a:t>tập</a:t>
            </a:r>
            <a:r>
              <a:rPr lang="vi-VN" altLang="ko-KR" dirty="0"/>
              <a:t>” có kích thước xấp xỉ bằng nhau</a:t>
            </a:r>
          </a:p>
          <a:p>
            <a:pPr lvl="1"/>
            <a:r>
              <a:rPr lang="vi-VN" altLang="ko-KR" dirty="0"/>
              <a:t>Huấn luyện thuật toán trên N-1 nếp gấp và sử dụng </a:t>
            </a:r>
            <a:r>
              <a:rPr lang="en-US" altLang="ko-KR" dirty="0" err="1"/>
              <a:t>tập</a:t>
            </a:r>
            <a:r>
              <a:rPr lang="en-US" altLang="ko-KR" dirty="0"/>
              <a:t> </a:t>
            </a:r>
            <a:r>
              <a:rPr lang="vi-VN" altLang="ko-KR" dirty="0"/>
              <a:t>cuối cùng để tính thước đo đánh giá</a:t>
            </a:r>
          </a:p>
          <a:p>
            <a:pPr lvl="1"/>
            <a:r>
              <a:rPr lang="vi-VN" altLang="ko-KR" dirty="0"/>
              <a:t>Lặp lại N lần, chỉ định mỗi 1 trong số N lần gấp là lần thử</a:t>
            </a:r>
          </a:p>
          <a:p>
            <a:pPr lvl="1"/>
            <a:r>
              <a:rPr lang="vi-VN" altLang="ko-KR" dirty="0"/>
              <a:t>Báo cáo giá trị trung bình và độ lệch chuẩn của phép đo đánh giá qua N lần</a:t>
            </a:r>
          </a:p>
          <a:p>
            <a:pPr lvl="1"/>
            <a:r>
              <a:rPr lang="vi-VN" altLang="ko-KR" dirty="0"/>
              <a:t>Thông thường N ở đâu đó trong khoảng từ 5 đến 10</a:t>
            </a:r>
            <a:endParaRPr lang="en-US" altLang="ko-KR" dirty="0"/>
          </a:p>
        </p:txBody>
      </p:sp>
      <p:grpSp>
        <p:nvGrpSpPr>
          <p:cNvPr id="10" name="Group 25">
            <a:extLst>
              <a:ext uri="{FF2B5EF4-FFF2-40B4-BE49-F238E27FC236}">
                <a16:creationId xmlns:a16="http://schemas.microsoft.com/office/drawing/2014/main" id="{765EA70D-3512-C142-9624-0C8ED3629365}"/>
              </a:ext>
            </a:extLst>
          </p:cNvPr>
          <p:cNvGrpSpPr/>
          <p:nvPr/>
        </p:nvGrpSpPr>
        <p:grpSpPr>
          <a:xfrm>
            <a:off x="478411" y="4472921"/>
            <a:ext cx="8989457" cy="1847336"/>
            <a:chOff x="464114" y="2090941"/>
            <a:chExt cx="11063947" cy="2273644"/>
          </a:xfrm>
        </p:grpSpPr>
        <p:sp>
          <p:nvSpPr>
            <p:cNvPr id="11" name="Rectangle 4">
              <a:extLst>
                <a:ext uri="{FF2B5EF4-FFF2-40B4-BE49-F238E27FC236}">
                  <a16:creationId xmlns:a16="http://schemas.microsoft.com/office/drawing/2014/main" id="{ABDA606D-7DA8-1B4B-A6F4-F7B757DF2C0E}"/>
                </a:ext>
              </a:extLst>
            </p:cNvPr>
            <p:cNvSpPr/>
            <p:nvPr/>
          </p:nvSpPr>
          <p:spPr>
            <a:xfrm>
              <a:off x="464114"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a:t>
              </a:r>
            </a:p>
            <a:p>
              <a:pPr algn="ctr" latinLnBrk="0"/>
              <a:r>
                <a:rPr lang="en-US" dirty="0">
                  <a:solidFill>
                    <a:schemeClr val="bg1"/>
                  </a:solidFill>
                  <a:latin typeface="Courier New" panose="02070309020205020404" pitchFamily="49" charset="0"/>
                </a:rPr>
                <a:t>Data</a:t>
              </a:r>
            </a:p>
          </p:txBody>
        </p:sp>
        <p:sp>
          <p:nvSpPr>
            <p:cNvPr id="12" name="Rectangle 12">
              <a:extLst>
                <a:ext uri="{FF2B5EF4-FFF2-40B4-BE49-F238E27FC236}">
                  <a16:creationId xmlns:a16="http://schemas.microsoft.com/office/drawing/2014/main" id="{4006D823-762D-B543-863B-0B05A4AA76B6}"/>
                </a:ext>
              </a:extLst>
            </p:cNvPr>
            <p:cNvSpPr/>
            <p:nvPr/>
          </p:nvSpPr>
          <p:spPr>
            <a:xfrm>
              <a:off x="10413893" y="2090941"/>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13" name="Rectangle 14">
              <a:extLst>
                <a:ext uri="{FF2B5EF4-FFF2-40B4-BE49-F238E27FC236}">
                  <a16:creationId xmlns:a16="http://schemas.microsoft.com/office/drawing/2014/main" id="{88DD7CA5-A17F-B143-AE8E-7B72F0F60449}"/>
                </a:ext>
              </a:extLst>
            </p:cNvPr>
            <p:cNvSpPr/>
            <p:nvPr/>
          </p:nvSpPr>
          <p:spPr>
            <a:xfrm>
              <a:off x="1569645"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4" name="Rectangle 15">
              <a:extLst>
                <a:ext uri="{FF2B5EF4-FFF2-40B4-BE49-F238E27FC236}">
                  <a16:creationId xmlns:a16="http://schemas.microsoft.com/office/drawing/2014/main" id="{F7553F31-63E8-9541-B426-5D5C682E9B25}"/>
                </a:ext>
              </a:extLst>
            </p:cNvPr>
            <p:cNvSpPr/>
            <p:nvPr/>
          </p:nvSpPr>
          <p:spPr>
            <a:xfrm>
              <a:off x="2675176"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5" name="Rectangle 16">
              <a:extLst>
                <a:ext uri="{FF2B5EF4-FFF2-40B4-BE49-F238E27FC236}">
                  <a16:creationId xmlns:a16="http://schemas.microsoft.com/office/drawing/2014/main" id="{55CDBF74-8864-0D49-A2E2-4788A7FB7306}"/>
                </a:ext>
              </a:extLst>
            </p:cNvPr>
            <p:cNvSpPr/>
            <p:nvPr/>
          </p:nvSpPr>
          <p:spPr>
            <a:xfrm>
              <a:off x="3780707"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6" name="Rectangle 17">
              <a:extLst>
                <a:ext uri="{FF2B5EF4-FFF2-40B4-BE49-F238E27FC236}">
                  <a16:creationId xmlns:a16="http://schemas.microsoft.com/office/drawing/2014/main" id="{B2204790-53CB-8446-8DC2-DBA5AC6B0314}"/>
                </a:ext>
              </a:extLst>
            </p:cNvPr>
            <p:cNvSpPr/>
            <p:nvPr/>
          </p:nvSpPr>
          <p:spPr>
            <a:xfrm>
              <a:off x="4886238"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7" name="Rectangle 18">
              <a:extLst>
                <a:ext uri="{FF2B5EF4-FFF2-40B4-BE49-F238E27FC236}">
                  <a16:creationId xmlns:a16="http://schemas.microsoft.com/office/drawing/2014/main" id="{835C05D9-B653-F942-8828-35463FEB711D}"/>
                </a:ext>
              </a:extLst>
            </p:cNvPr>
            <p:cNvSpPr/>
            <p:nvPr/>
          </p:nvSpPr>
          <p:spPr>
            <a:xfrm>
              <a:off x="5991769"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8" name="Rectangle 19">
              <a:extLst>
                <a:ext uri="{FF2B5EF4-FFF2-40B4-BE49-F238E27FC236}">
                  <a16:creationId xmlns:a16="http://schemas.microsoft.com/office/drawing/2014/main" id="{141B61B2-618D-E648-9823-43F76524D91D}"/>
                </a:ext>
              </a:extLst>
            </p:cNvPr>
            <p:cNvSpPr/>
            <p:nvPr/>
          </p:nvSpPr>
          <p:spPr>
            <a:xfrm>
              <a:off x="7097300"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19" name="Rectangle 20">
              <a:extLst>
                <a:ext uri="{FF2B5EF4-FFF2-40B4-BE49-F238E27FC236}">
                  <a16:creationId xmlns:a16="http://schemas.microsoft.com/office/drawing/2014/main" id="{67EEB8A3-70A4-9A4E-9C19-192523EE1533}"/>
                </a:ext>
              </a:extLst>
            </p:cNvPr>
            <p:cNvSpPr/>
            <p:nvPr/>
          </p:nvSpPr>
          <p:spPr>
            <a:xfrm>
              <a:off x="8202831"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20" name="Rectangle 21">
              <a:extLst>
                <a:ext uri="{FF2B5EF4-FFF2-40B4-BE49-F238E27FC236}">
                  <a16:creationId xmlns:a16="http://schemas.microsoft.com/office/drawing/2014/main" id="{C65DD7C2-C939-3846-93FA-00BB46887C9A}"/>
                </a:ext>
              </a:extLst>
            </p:cNvPr>
            <p:cNvSpPr/>
            <p:nvPr/>
          </p:nvSpPr>
          <p:spPr>
            <a:xfrm>
              <a:off x="9308362" y="2090942"/>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grpSp>
      <p:grpSp>
        <p:nvGrpSpPr>
          <p:cNvPr id="21" name="Group 26">
            <a:extLst>
              <a:ext uri="{FF2B5EF4-FFF2-40B4-BE49-F238E27FC236}">
                <a16:creationId xmlns:a16="http://schemas.microsoft.com/office/drawing/2014/main" id="{74CAA5D9-39C1-934B-974C-A9FEC5E5BD1F}"/>
              </a:ext>
            </a:extLst>
          </p:cNvPr>
          <p:cNvGrpSpPr/>
          <p:nvPr/>
        </p:nvGrpSpPr>
        <p:grpSpPr>
          <a:xfrm>
            <a:off x="7659602" y="4472816"/>
            <a:ext cx="1798332" cy="1847335"/>
            <a:chOff x="9316999" y="4506443"/>
            <a:chExt cx="2213332" cy="2273643"/>
          </a:xfrm>
        </p:grpSpPr>
        <p:sp>
          <p:nvSpPr>
            <p:cNvPr id="22" name="Rectangle 23">
              <a:extLst>
                <a:ext uri="{FF2B5EF4-FFF2-40B4-BE49-F238E27FC236}">
                  <a16:creationId xmlns:a16="http://schemas.microsoft.com/office/drawing/2014/main" id="{116003E2-4241-0F40-897E-20092E7D0DEE}"/>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23" name="Rectangle 24">
              <a:extLst>
                <a:ext uri="{FF2B5EF4-FFF2-40B4-BE49-F238E27FC236}">
                  <a16:creationId xmlns:a16="http://schemas.microsoft.com/office/drawing/2014/main" id="{613084B7-155D-3746-92CE-409171EA5279}"/>
                </a:ext>
              </a:extLst>
            </p:cNvPr>
            <p:cNvSpPr/>
            <p:nvPr/>
          </p:nvSpPr>
          <p:spPr>
            <a:xfrm>
              <a:off x="10416162" y="4506443"/>
              <a:ext cx="1114169"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24" name="Group 27">
            <a:extLst>
              <a:ext uri="{FF2B5EF4-FFF2-40B4-BE49-F238E27FC236}">
                <a16:creationId xmlns:a16="http://schemas.microsoft.com/office/drawing/2014/main" id="{D53968B0-6ADE-084D-B92B-44EA181E35DB}"/>
              </a:ext>
            </a:extLst>
          </p:cNvPr>
          <p:cNvGrpSpPr/>
          <p:nvPr/>
        </p:nvGrpSpPr>
        <p:grpSpPr>
          <a:xfrm>
            <a:off x="6778394" y="4472710"/>
            <a:ext cx="1810523" cy="1847335"/>
            <a:chOff x="9316999" y="4506443"/>
            <a:chExt cx="2228336" cy="2273643"/>
          </a:xfrm>
        </p:grpSpPr>
        <p:sp>
          <p:nvSpPr>
            <p:cNvPr id="25" name="Rectangle 28">
              <a:extLst>
                <a:ext uri="{FF2B5EF4-FFF2-40B4-BE49-F238E27FC236}">
                  <a16:creationId xmlns:a16="http://schemas.microsoft.com/office/drawing/2014/main" id="{FDBE06A9-2A93-654E-8C37-A7C2921A0C64}"/>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26" name="Rectangle 29">
              <a:extLst>
                <a:ext uri="{FF2B5EF4-FFF2-40B4-BE49-F238E27FC236}">
                  <a16:creationId xmlns:a16="http://schemas.microsoft.com/office/drawing/2014/main" id="{E81F399F-7B4D-3745-BE2D-9B1F591F7EBB}"/>
                </a:ext>
              </a:extLst>
            </p:cNvPr>
            <p:cNvSpPr/>
            <p:nvPr/>
          </p:nvSpPr>
          <p:spPr>
            <a:xfrm>
              <a:off x="10431167" y="4506443"/>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27" name="Group 30">
            <a:extLst>
              <a:ext uri="{FF2B5EF4-FFF2-40B4-BE49-F238E27FC236}">
                <a16:creationId xmlns:a16="http://schemas.microsoft.com/office/drawing/2014/main" id="{C997550B-11AF-8D4A-83E9-7BE32B12E540}"/>
              </a:ext>
            </a:extLst>
          </p:cNvPr>
          <p:cNvGrpSpPr/>
          <p:nvPr/>
        </p:nvGrpSpPr>
        <p:grpSpPr>
          <a:xfrm>
            <a:off x="5874982" y="4472921"/>
            <a:ext cx="1810523" cy="1847335"/>
            <a:chOff x="9316999" y="4506443"/>
            <a:chExt cx="2228336" cy="2273643"/>
          </a:xfrm>
        </p:grpSpPr>
        <p:sp>
          <p:nvSpPr>
            <p:cNvPr id="28" name="Rectangle 31">
              <a:extLst>
                <a:ext uri="{FF2B5EF4-FFF2-40B4-BE49-F238E27FC236}">
                  <a16:creationId xmlns:a16="http://schemas.microsoft.com/office/drawing/2014/main" id="{C01AAC40-1CCB-894D-967E-FBDDB278429F}"/>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29" name="Rectangle 32">
              <a:extLst>
                <a:ext uri="{FF2B5EF4-FFF2-40B4-BE49-F238E27FC236}">
                  <a16:creationId xmlns:a16="http://schemas.microsoft.com/office/drawing/2014/main" id="{5D826AA9-F5A4-324F-BDC5-B0DB1FFC519A}"/>
                </a:ext>
              </a:extLst>
            </p:cNvPr>
            <p:cNvSpPr/>
            <p:nvPr/>
          </p:nvSpPr>
          <p:spPr>
            <a:xfrm>
              <a:off x="10431167" y="4506443"/>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30" name="Group 33">
            <a:extLst>
              <a:ext uri="{FF2B5EF4-FFF2-40B4-BE49-F238E27FC236}">
                <a16:creationId xmlns:a16="http://schemas.microsoft.com/office/drawing/2014/main" id="{C6C38569-0F94-1F45-91DE-E49F194D8B58}"/>
              </a:ext>
            </a:extLst>
          </p:cNvPr>
          <p:cNvGrpSpPr/>
          <p:nvPr/>
        </p:nvGrpSpPr>
        <p:grpSpPr>
          <a:xfrm>
            <a:off x="4974686" y="4472487"/>
            <a:ext cx="1810525" cy="1847335"/>
            <a:chOff x="9316999" y="4506443"/>
            <a:chExt cx="2228339" cy="2273643"/>
          </a:xfrm>
        </p:grpSpPr>
        <p:sp>
          <p:nvSpPr>
            <p:cNvPr id="31" name="Rectangle 34">
              <a:extLst>
                <a:ext uri="{FF2B5EF4-FFF2-40B4-BE49-F238E27FC236}">
                  <a16:creationId xmlns:a16="http://schemas.microsoft.com/office/drawing/2014/main" id="{C12C64AA-F866-9544-B5DC-53975E884948}"/>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32" name="Rectangle 35">
              <a:extLst>
                <a:ext uri="{FF2B5EF4-FFF2-40B4-BE49-F238E27FC236}">
                  <a16:creationId xmlns:a16="http://schemas.microsoft.com/office/drawing/2014/main" id="{82B8368F-390A-394C-888E-3745F4CE4F34}"/>
                </a:ext>
              </a:extLst>
            </p:cNvPr>
            <p:cNvSpPr/>
            <p:nvPr/>
          </p:nvSpPr>
          <p:spPr>
            <a:xfrm>
              <a:off x="10431169" y="4506443"/>
              <a:ext cx="1114169"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33" name="Group 36">
            <a:extLst>
              <a:ext uri="{FF2B5EF4-FFF2-40B4-BE49-F238E27FC236}">
                <a16:creationId xmlns:a16="http://schemas.microsoft.com/office/drawing/2014/main" id="{E4241C33-8C72-3B43-879C-0D7D6B88534B}"/>
              </a:ext>
            </a:extLst>
          </p:cNvPr>
          <p:cNvGrpSpPr/>
          <p:nvPr/>
        </p:nvGrpSpPr>
        <p:grpSpPr>
          <a:xfrm>
            <a:off x="4081332" y="4472921"/>
            <a:ext cx="1810523" cy="1847335"/>
            <a:chOff x="9316999" y="4506443"/>
            <a:chExt cx="2228336" cy="2273643"/>
          </a:xfrm>
        </p:grpSpPr>
        <p:sp>
          <p:nvSpPr>
            <p:cNvPr id="34" name="Rectangle 37">
              <a:extLst>
                <a:ext uri="{FF2B5EF4-FFF2-40B4-BE49-F238E27FC236}">
                  <a16:creationId xmlns:a16="http://schemas.microsoft.com/office/drawing/2014/main" id="{B58C3C4A-8070-0345-AAD6-D44811B30BDC}"/>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35" name="Rectangle 38">
              <a:extLst>
                <a:ext uri="{FF2B5EF4-FFF2-40B4-BE49-F238E27FC236}">
                  <a16:creationId xmlns:a16="http://schemas.microsoft.com/office/drawing/2014/main" id="{3EF702C9-22C9-4142-8EAD-A8FA72529D34}"/>
                </a:ext>
              </a:extLst>
            </p:cNvPr>
            <p:cNvSpPr/>
            <p:nvPr/>
          </p:nvSpPr>
          <p:spPr>
            <a:xfrm>
              <a:off x="10431167" y="4506443"/>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36" name="Group 39">
            <a:extLst>
              <a:ext uri="{FF2B5EF4-FFF2-40B4-BE49-F238E27FC236}">
                <a16:creationId xmlns:a16="http://schemas.microsoft.com/office/drawing/2014/main" id="{F3F92968-4523-6046-A1BB-EEBC7E0B406C}"/>
              </a:ext>
            </a:extLst>
          </p:cNvPr>
          <p:cNvGrpSpPr/>
          <p:nvPr/>
        </p:nvGrpSpPr>
        <p:grpSpPr>
          <a:xfrm>
            <a:off x="3196081" y="4472704"/>
            <a:ext cx="1804251" cy="1847341"/>
            <a:chOff x="9273677" y="6107934"/>
            <a:chExt cx="2220617" cy="2273651"/>
          </a:xfrm>
        </p:grpSpPr>
        <p:sp>
          <p:nvSpPr>
            <p:cNvPr id="37" name="Rectangle 40">
              <a:extLst>
                <a:ext uri="{FF2B5EF4-FFF2-40B4-BE49-F238E27FC236}">
                  <a16:creationId xmlns:a16="http://schemas.microsoft.com/office/drawing/2014/main" id="{46405BDB-FBF6-3D48-987F-29B8C6B29FD1}"/>
                </a:ext>
              </a:extLst>
            </p:cNvPr>
            <p:cNvSpPr/>
            <p:nvPr/>
          </p:nvSpPr>
          <p:spPr>
            <a:xfrm>
              <a:off x="9273677" y="6107943"/>
              <a:ext cx="1114168" cy="227364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38" name="Rectangle 41">
              <a:extLst>
                <a:ext uri="{FF2B5EF4-FFF2-40B4-BE49-F238E27FC236}">
                  <a16:creationId xmlns:a16="http://schemas.microsoft.com/office/drawing/2014/main" id="{80E4E18C-8225-FD45-963A-D6AAC30DE767}"/>
                </a:ext>
              </a:extLst>
            </p:cNvPr>
            <p:cNvSpPr/>
            <p:nvPr/>
          </p:nvSpPr>
          <p:spPr>
            <a:xfrm>
              <a:off x="10380125" y="6107934"/>
              <a:ext cx="1114169" cy="22736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39" name="Group 42">
            <a:extLst>
              <a:ext uri="{FF2B5EF4-FFF2-40B4-BE49-F238E27FC236}">
                <a16:creationId xmlns:a16="http://schemas.microsoft.com/office/drawing/2014/main" id="{90CF3D61-EA90-FA43-BA00-85052C687AED}"/>
              </a:ext>
            </a:extLst>
          </p:cNvPr>
          <p:cNvGrpSpPr/>
          <p:nvPr/>
        </p:nvGrpSpPr>
        <p:grpSpPr>
          <a:xfrm>
            <a:off x="2287681" y="4472921"/>
            <a:ext cx="1810523" cy="1847335"/>
            <a:chOff x="9316999" y="4506443"/>
            <a:chExt cx="2228336" cy="2273643"/>
          </a:xfrm>
        </p:grpSpPr>
        <p:sp>
          <p:nvSpPr>
            <p:cNvPr id="40" name="Rectangle 43">
              <a:extLst>
                <a:ext uri="{FF2B5EF4-FFF2-40B4-BE49-F238E27FC236}">
                  <a16:creationId xmlns:a16="http://schemas.microsoft.com/office/drawing/2014/main" id="{4AA6B9F6-814E-014F-8629-0E105D9D94AD}"/>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41" name="Rectangle 44">
              <a:extLst>
                <a:ext uri="{FF2B5EF4-FFF2-40B4-BE49-F238E27FC236}">
                  <a16:creationId xmlns:a16="http://schemas.microsoft.com/office/drawing/2014/main" id="{4C09BA98-AA58-024D-91E7-CF8A7AB0D8D9}"/>
                </a:ext>
              </a:extLst>
            </p:cNvPr>
            <p:cNvSpPr/>
            <p:nvPr/>
          </p:nvSpPr>
          <p:spPr>
            <a:xfrm>
              <a:off x="10431167" y="4506443"/>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42" name="Group 45">
            <a:extLst>
              <a:ext uri="{FF2B5EF4-FFF2-40B4-BE49-F238E27FC236}">
                <a16:creationId xmlns:a16="http://schemas.microsoft.com/office/drawing/2014/main" id="{2759F328-CE39-EF47-8654-23FDDBFBCE20}"/>
              </a:ext>
            </a:extLst>
          </p:cNvPr>
          <p:cNvGrpSpPr/>
          <p:nvPr/>
        </p:nvGrpSpPr>
        <p:grpSpPr>
          <a:xfrm>
            <a:off x="1376707" y="4472918"/>
            <a:ext cx="1822716" cy="1847335"/>
            <a:chOff x="9316999" y="4506443"/>
            <a:chExt cx="2243343" cy="2273643"/>
          </a:xfrm>
        </p:grpSpPr>
        <p:sp>
          <p:nvSpPr>
            <p:cNvPr id="43" name="Rectangle 46">
              <a:extLst>
                <a:ext uri="{FF2B5EF4-FFF2-40B4-BE49-F238E27FC236}">
                  <a16:creationId xmlns:a16="http://schemas.microsoft.com/office/drawing/2014/main" id="{5F70CAED-0659-424D-95D5-7AC287E81282}"/>
                </a:ext>
              </a:extLst>
            </p:cNvPr>
            <p:cNvSpPr/>
            <p:nvPr/>
          </p:nvSpPr>
          <p:spPr>
            <a:xfrm>
              <a:off x="9316999" y="4506443"/>
              <a:ext cx="1114168"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Test </a:t>
              </a:r>
            </a:p>
            <a:p>
              <a:pPr algn="ctr" latinLnBrk="0"/>
              <a:r>
                <a:rPr lang="en-US" dirty="0">
                  <a:solidFill>
                    <a:schemeClr val="bg1"/>
                  </a:solidFill>
                  <a:latin typeface="Courier New" panose="02070309020205020404" pitchFamily="49" charset="0"/>
                </a:rPr>
                <a:t>Data</a:t>
              </a:r>
            </a:p>
          </p:txBody>
        </p:sp>
        <p:sp>
          <p:nvSpPr>
            <p:cNvPr id="44" name="Rectangle 47">
              <a:extLst>
                <a:ext uri="{FF2B5EF4-FFF2-40B4-BE49-F238E27FC236}">
                  <a16:creationId xmlns:a16="http://schemas.microsoft.com/office/drawing/2014/main" id="{69D74D81-B334-384A-8806-CA7FFDA5AFC4}"/>
                </a:ext>
              </a:extLst>
            </p:cNvPr>
            <p:cNvSpPr/>
            <p:nvPr/>
          </p:nvSpPr>
          <p:spPr>
            <a:xfrm>
              <a:off x="10446173" y="4506443"/>
              <a:ext cx="1114169"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grpSp>
        <p:nvGrpSpPr>
          <p:cNvPr id="45" name="Group 48">
            <a:extLst>
              <a:ext uri="{FF2B5EF4-FFF2-40B4-BE49-F238E27FC236}">
                <a16:creationId xmlns:a16="http://schemas.microsoft.com/office/drawing/2014/main" id="{4F6433C0-BE6B-F54C-AE07-ED441B65766B}"/>
              </a:ext>
            </a:extLst>
          </p:cNvPr>
          <p:cNvGrpSpPr/>
          <p:nvPr/>
        </p:nvGrpSpPr>
        <p:grpSpPr>
          <a:xfrm>
            <a:off x="363413" y="4472920"/>
            <a:ext cx="1931872" cy="1847335"/>
            <a:chOff x="9167646" y="4506443"/>
            <a:chExt cx="2377689" cy="2273643"/>
          </a:xfrm>
        </p:grpSpPr>
        <p:sp>
          <p:nvSpPr>
            <p:cNvPr id="46" name="Rectangle 49">
              <a:extLst>
                <a:ext uri="{FF2B5EF4-FFF2-40B4-BE49-F238E27FC236}">
                  <a16:creationId xmlns:a16="http://schemas.microsoft.com/office/drawing/2014/main" id="{9E91EB28-0FC9-534F-9D27-12F00E4A5080}"/>
                </a:ext>
              </a:extLst>
            </p:cNvPr>
            <p:cNvSpPr/>
            <p:nvPr/>
          </p:nvSpPr>
          <p:spPr>
            <a:xfrm>
              <a:off x="9167646" y="4506443"/>
              <a:ext cx="1263521" cy="227364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thử</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nghiệm</a:t>
              </a:r>
              <a:endParaRPr lang="en-US" dirty="0">
                <a:solidFill>
                  <a:schemeClr val="bg1"/>
                </a:solidFill>
                <a:latin typeface="Courier New" panose="02070309020205020404" pitchFamily="49" charset="0"/>
              </a:endParaRPr>
            </a:p>
          </p:txBody>
        </p:sp>
        <p:sp>
          <p:nvSpPr>
            <p:cNvPr id="47" name="Rectangle 50">
              <a:extLst>
                <a:ext uri="{FF2B5EF4-FFF2-40B4-BE49-F238E27FC236}">
                  <a16:creationId xmlns:a16="http://schemas.microsoft.com/office/drawing/2014/main" id="{1887FAC9-3D39-5B47-A6FB-6971A29D8781}"/>
                </a:ext>
              </a:extLst>
            </p:cNvPr>
            <p:cNvSpPr/>
            <p:nvPr/>
          </p:nvSpPr>
          <p:spPr>
            <a:xfrm>
              <a:off x="10431167" y="4506443"/>
              <a:ext cx="1114168" cy="22736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grpSp>
    </p:spTree>
    <p:extLst>
      <p:ext uri="{BB962C8B-B14F-4D97-AF65-F5344CB8AC3E}">
        <p14:creationId xmlns:p14="http://schemas.microsoft.com/office/powerpoint/2010/main" val="158566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249"/>
                                          </p:stCondLst>
                                        </p:cTn>
                                        <p:tgtEl>
                                          <p:spTgt spid="2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249"/>
                                          </p:stCondLst>
                                        </p:cTn>
                                        <p:tgtEl>
                                          <p:spTgt spid="2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250"/>
                                  </p:stCondLst>
                                  <p:childTnLst>
                                    <p:set>
                                      <p:cBhvr>
                                        <p:cTn id="15" dur="1" fill="hold">
                                          <p:stCondLst>
                                            <p:cond delay="249"/>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250"/>
                                  </p:stCondLst>
                                  <p:childTnLst>
                                    <p:set>
                                      <p:cBhvr>
                                        <p:cTn id="18" dur="1" fill="hold">
                                          <p:stCondLst>
                                            <p:cond delay="249"/>
                                          </p:stCondLst>
                                        </p:cTn>
                                        <p:tgtEl>
                                          <p:spTgt spid="3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250"/>
                                  </p:stCondLst>
                                  <p:childTnLst>
                                    <p:set>
                                      <p:cBhvr>
                                        <p:cTn id="21" dur="1" fill="hold">
                                          <p:stCondLst>
                                            <p:cond delay="249"/>
                                          </p:stCondLst>
                                        </p:cTn>
                                        <p:tgtEl>
                                          <p:spTgt spid="3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50"/>
                                  </p:stCondLst>
                                  <p:childTnLst>
                                    <p:set>
                                      <p:cBhvr>
                                        <p:cTn id="24" dur="1" fill="hold">
                                          <p:stCondLst>
                                            <p:cond delay="249"/>
                                          </p:stCondLst>
                                        </p:cTn>
                                        <p:tgtEl>
                                          <p:spTgt spid="3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250"/>
                                  </p:stCondLst>
                                  <p:childTnLst>
                                    <p:set>
                                      <p:cBhvr>
                                        <p:cTn id="27" dur="1" fill="hold">
                                          <p:stCondLst>
                                            <p:cond delay="249"/>
                                          </p:stCondLst>
                                        </p:cTn>
                                        <p:tgtEl>
                                          <p:spTgt spid="4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250"/>
                                  </p:stCondLst>
                                  <p:childTnLst>
                                    <p:set>
                                      <p:cBhvr>
                                        <p:cTn id="30" dur="1" fill="hold">
                                          <p:stCondLst>
                                            <p:cond delay="249"/>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8796528" cy="493776"/>
          </a:xfrm>
        </p:spPr>
        <p:txBody>
          <a:bodyPr/>
          <a:lstStyle/>
          <a:p>
            <a:r>
              <a:rPr lang="en-US" altLang="ko-KR" dirty="0" err="1">
                <a:latin typeface="iCiel Samsung Sharp Sans Bold" pitchFamily="2" charset="0"/>
                <a:ea typeface="iCiel Samsung Sharp Sans Bold" pitchFamily="2" charset="0"/>
                <a:cs typeface="iCiel Samsung Sharp Sans Bold" pitchFamily="2" charset="0"/>
              </a:rPr>
              <a:t>Xác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thực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chéo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lồng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nhau</a:t>
            </a:r>
            <a:r>
              <a:rPr lang="en-US" altLang="ko-KR" dirty="0">
                <a:latin typeface="iCiel Samsung Sharp Sans Bold" pitchFamily="2" charset="0"/>
                <a:ea typeface="iCiel Samsung Sharp Sans Bold" pitchFamily="2" charset="0"/>
                <a:cs typeface="iCiel Samsung Sharp Sans Bold" pitchFamily="2" charset="0"/>
              </a:rPr>
              <a:t> (1/2)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en-US" altLang="ko-KR" dirty="0" err="1"/>
              <a:t>Quy</a:t>
            </a:r>
            <a:r>
              <a:rPr lang="en-US" altLang="ko-KR" dirty="0"/>
              <a:t> </a:t>
            </a:r>
            <a:r>
              <a:rPr lang="en-US" altLang="ko-KR" dirty="0" err="1"/>
              <a:t>trình</a:t>
            </a:r>
            <a:r>
              <a:rPr lang="en-US" altLang="ko-KR" dirty="0"/>
              <a:t> </a:t>
            </a:r>
            <a:r>
              <a:rPr lang="en-US" altLang="ko-KR" dirty="0" err="1"/>
              <a:t>xác</a:t>
            </a:r>
            <a:r>
              <a:rPr lang="en-US" altLang="ko-KR" dirty="0"/>
              <a:t> </a:t>
            </a:r>
            <a:r>
              <a:rPr lang="en-US" altLang="ko-KR" dirty="0" err="1"/>
              <a:t>thực</a:t>
            </a:r>
            <a:r>
              <a:rPr lang="en-US" altLang="ko-KR" dirty="0"/>
              <a:t> </a:t>
            </a:r>
            <a:r>
              <a:rPr lang="en-US" altLang="ko-KR" dirty="0" err="1"/>
              <a:t>chéo</a:t>
            </a:r>
            <a:r>
              <a:rPr lang="en-US" altLang="ko-KR" dirty="0"/>
              <a:t> </a:t>
            </a:r>
            <a:r>
              <a:rPr lang="en-US" altLang="ko-KR" dirty="0" err="1"/>
              <a:t>lồng</a:t>
            </a:r>
            <a:r>
              <a:rPr lang="en-US" altLang="ko-KR" dirty="0"/>
              <a:t> </a:t>
            </a:r>
            <a:r>
              <a:rPr lang="en-US" altLang="ko-KR" dirty="0" err="1"/>
              <a:t>nhau</a:t>
            </a:r>
            <a:endParaRPr lang="ko-KR" altLang="en-US" dirty="0"/>
          </a:p>
          <a:p>
            <a:pPr marL="520700" lvl="1" indent="-342900">
              <a:buFont typeface="+mj-ea"/>
              <a:buAutoNum type="circleNumDbPlain"/>
            </a:pPr>
            <a:r>
              <a:rPr lang="vi-VN" altLang="ko-KR" dirty="0"/>
              <a:t>Chia tập dữ liệu thành N “nếp gấp” có kích thước xấp xỉ bằng nhau</a:t>
            </a:r>
          </a:p>
          <a:p>
            <a:pPr marL="520700" lvl="1" indent="-342900">
              <a:buFont typeface="+mj-ea"/>
              <a:buAutoNum type="circleNumDbPlain"/>
            </a:pPr>
            <a:r>
              <a:rPr lang="vi-VN" altLang="ko-KR" dirty="0"/>
              <a:t>Dành 1 lần cho lần kiểm tra và N-1 cho lần </a:t>
            </a:r>
            <a:r>
              <a:rPr lang="en-US" altLang="ko-KR" dirty="0" err="1"/>
              <a:t>đào</a:t>
            </a:r>
            <a:r>
              <a:rPr lang="en-US" altLang="ko-KR" dirty="0"/>
              <a:t> </a:t>
            </a:r>
            <a:r>
              <a:rPr lang="en-US" altLang="ko-KR" dirty="0" err="1"/>
              <a:t>tạo</a:t>
            </a:r>
            <a:endParaRPr lang="vi-VN" altLang="ko-KR" dirty="0"/>
          </a:p>
          <a:p>
            <a:pPr marL="520700" lvl="1" indent="-342900">
              <a:buFont typeface="+mj-ea"/>
              <a:buAutoNum type="circleNumDbPlain"/>
            </a:pPr>
            <a:r>
              <a:rPr lang="vi-VN" altLang="ko-KR" dirty="0"/>
              <a:t>Dự trữ 1 trong số các </a:t>
            </a:r>
            <a:r>
              <a:rPr lang="en-US" altLang="ko-KR" dirty="0" err="1"/>
              <a:t>tập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huấn</a:t>
            </a:r>
            <a:r>
              <a:rPr lang="en-US" altLang="ko-KR" dirty="0"/>
              <a:t> </a:t>
            </a:r>
            <a:r>
              <a:rPr lang="en-US" altLang="ko-KR" dirty="0" err="1"/>
              <a:t>luyện</a:t>
            </a:r>
            <a:r>
              <a:rPr lang="en-US" altLang="ko-KR" dirty="0"/>
              <a:t> </a:t>
            </a:r>
            <a:r>
              <a:rPr lang="vi-VN" altLang="ko-KR" dirty="0"/>
              <a:t>để xác nhận</a:t>
            </a:r>
          </a:p>
          <a:p>
            <a:pPr marL="520700" lvl="1" indent="-342900">
              <a:buFont typeface="+mj-ea"/>
              <a:buAutoNum type="circleNumDbPlain"/>
            </a:pPr>
            <a:r>
              <a:rPr lang="vi-VN" altLang="ko-KR" dirty="0"/>
              <a:t>Với </a:t>
            </a:r>
            <a:r>
              <a:rPr lang="el-GR" altLang="ko-KR" dirty="0"/>
              <a:t>λ=</a:t>
            </a:r>
            <a:r>
              <a:rPr lang="ko-KR" altLang="el-GR" dirty="0"/>
              <a:t>𝜆</a:t>
            </a:r>
            <a:r>
              <a:rPr lang="el-GR" altLang="ko-KR" dirty="0"/>
              <a:t>_1,</a:t>
            </a:r>
            <a:r>
              <a:rPr lang="ko-KR" altLang="el-GR" dirty="0"/>
              <a:t>𝜆</a:t>
            </a:r>
            <a:r>
              <a:rPr lang="el-GR" altLang="ko-KR" dirty="0"/>
              <a:t>_2,</a:t>
            </a:r>
            <a:r>
              <a:rPr lang="ko-KR" altLang="el-GR" dirty="0"/>
              <a:t>𝜆</a:t>
            </a:r>
            <a:r>
              <a:rPr lang="el-GR" altLang="ko-KR" dirty="0"/>
              <a:t>_3,</a:t>
            </a:r>
            <a:r>
              <a:rPr lang="ko-KR" altLang="el-GR" dirty="0"/>
              <a:t>𝜆</a:t>
            </a:r>
            <a:r>
              <a:rPr lang="el-GR" altLang="ko-KR" dirty="0"/>
              <a:t>_4,</a:t>
            </a:r>
            <a:r>
              <a:rPr lang="ko-KR" altLang="el-GR" dirty="0"/>
              <a:t>𝜆</a:t>
            </a:r>
            <a:r>
              <a:rPr lang="el-GR" altLang="ko-KR" dirty="0"/>
              <a:t>_(5,…) </a:t>
            </a:r>
            <a:r>
              <a:rPr lang="vi-VN" altLang="ko-KR" dirty="0"/>
              <a:t>huấn luyện thuật toán trên N-2 </a:t>
            </a:r>
            <a:r>
              <a:rPr lang="en-US" altLang="ko-KR" dirty="0" err="1"/>
              <a:t>tập</a:t>
            </a:r>
            <a:r>
              <a:rPr lang="en-US" altLang="ko-KR" dirty="0"/>
              <a:t> </a:t>
            </a:r>
            <a:r>
              <a:rPr lang="en-US" altLang="ko-KR" dirty="0" err="1"/>
              <a:t>đào</a:t>
            </a:r>
            <a:r>
              <a:rPr lang="en-US" altLang="ko-KR" dirty="0"/>
              <a:t> </a:t>
            </a:r>
            <a:r>
              <a:rPr lang="en-US" altLang="ko-KR" dirty="0" err="1"/>
              <a:t>tạo</a:t>
            </a:r>
            <a:r>
              <a:rPr lang="en-US" altLang="ko-KR" dirty="0"/>
              <a:t> </a:t>
            </a:r>
            <a:r>
              <a:rPr lang="vi-VN" altLang="ko-KR" dirty="0"/>
              <a:t>còn lại</a:t>
            </a:r>
          </a:p>
          <a:p>
            <a:pPr marL="520700" lvl="1" indent="-342900">
              <a:buFont typeface="+mj-ea"/>
              <a:buAutoNum type="circleNumDbPlain"/>
            </a:pPr>
            <a:r>
              <a:rPr lang="vi-VN" altLang="ko-KR" dirty="0"/>
              <a:t>Lặp lại từ bước 3, N-1 lần, xoay </a:t>
            </a:r>
            <a:r>
              <a:rPr lang="en-US" altLang="ko-KR" dirty="0" err="1"/>
              <a:t>tập</a:t>
            </a:r>
            <a:r>
              <a:rPr lang="en-US" altLang="ko-KR" dirty="0"/>
              <a:t> </a:t>
            </a:r>
            <a:r>
              <a:rPr lang="vi-VN" altLang="ko-KR" dirty="0"/>
              <a:t>xác thực trong N-1 </a:t>
            </a:r>
            <a:r>
              <a:rPr lang="en-US" altLang="ko-KR" dirty="0" err="1"/>
              <a:t>tập</a:t>
            </a:r>
            <a:r>
              <a:rPr lang="en-US" altLang="ko-KR" dirty="0"/>
              <a:t> </a:t>
            </a:r>
            <a:r>
              <a:rPr lang="en-US" altLang="ko-KR" dirty="0" err="1"/>
              <a:t>đào</a:t>
            </a:r>
            <a:r>
              <a:rPr lang="en-US" altLang="ko-KR" dirty="0"/>
              <a:t> </a:t>
            </a:r>
            <a:r>
              <a:rPr lang="en-US" altLang="ko-KR" dirty="0" err="1"/>
              <a:t>tạo</a:t>
            </a:r>
            <a:endParaRPr lang="vi-VN" altLang="ko-KR" dirty="0"/>
          </a:p>
          <a:p>
            <a:pPr marL="520700" lvl="1" indent="-342900">
              <a:buFont typeface="+mj-ea"/>
              <a:buAutoNum type="circleNumDbPlain"/>
            </a:pPr>
            <a:r>
              <a:rPr lang="vi-VN" altLang="ko-KR" dirty="0"/>
              <a:t>Chọn </a:t>
            </a:r>
            <a:r>
              <a:rPr lang="el-GR" altLang="ko-KR" dirty="0"/>
              <a:t>λ </a:t>
            </a:r>
            <a:r>
              <a:rPr lang="vi-VN" altLang="ko-KR" dirty="0"/>
              <a:t>giảm thiểu lỗi đào tạo trung bình trên các </a:t>
            </a:r>
            <a:r>
              <a:rPr lang="en-US" altLang="ko-KR" dirty="0" err="1"/>
              <a:t>tập</a:t>
            </a:r>
            <a:r>
              <a:rPr lang="en-US" altLang="ko-KR" dirty="0"/>
              <a:t> </a:t>
            </a:r>
            <a:r>
              <a:rPr lang="en-US" altLang="ko-KR" dirty="0" err="1"/>
              <a:t>đào</a:t>
            </a:r>
            <a:r>
              <a:rPr lang="en-US" altLang="ko-KR" dirty="0"/>
              <a:t> </a:t>
            </a:r>
            <a:r>
              <a:rPr lang="en-US" altLang="ko-KR" dirty="0" err="1"/>
              <a:t>tạo</a:t>
            </a:r>
            <a:endParaRPr lang="vi-VN" altLang="ko-KR" dirty="0"/>
          </a:p>
          <a:p>
            <a:pPr marL="520700" lvl="1" indent="-342900">
              <a:buFont typeface="+mj-ea"/>
              <a:buAutoNum type="circleNumDbPlain"/>
            </a:pPr>
            <a:r>
              <a:rPr lang="vi-VN" altLang="ko-KR" dirty="0"/>
              <a:t>Sử dụng x đó để đánh giá trên bộ kiểm tra</a:t>
            </a:r>
          </a:p>
          <a:p>
            <a:pPr marL="520700" lvl="1" indent="-342900">
              <a:buFont typeface="+mj-ea"/>
              <a:buAutoNum type="circleNumDbPlain"/>
            </a:pPr>
            <a:r>
              <a:rPr lang="vi-VN" altLang="ko-KR" dirty="0"/>
              <a:t>Lặp lại từ bước 2, N-1 lần, bằng cách xoay </a:t>
            </a:r>
            <a:r>
              <a:rPr lang="en-US" altLang="ko-KR" dirty="0" err="1"/>
              <a:t>tập</a:t>
            </a:r>
            <a:r>
              <a:rPr lang="en-US" altLang="ko-KR" dirty="0"/>
              <a:t> </a:t>
            </a:r>
            <a:r>
              <a:rPr lang="vi-VN" altLang="ko-KR" dirty="0"/>
              <a:t>thử nghiệm</a:t>
            </a:r>
          </a:p>
          <a:p>
            <a:pPr marL="520700" lvl="1" indent="-342900">
              <a:buFont typeface="+mj-ea"/>
              <a:buAutoNum type="circleNumDbPlain"/>
            </a:pPr>
            <a:r>
              <a:rPr lang="vi-VN" altLang="ko-KR" dirty="0"/>
              <a:t>Báo cáo giá trị trung bình và độ lệch chuẩn của phép đo đánh giá qua N lần</a:t>
            </a:r>
            <a:endParaRPr lang="en-US" altLang="ko-KR" dirty="0"/>
          </a:p>
        </p:txBody>
      </p:sp>
    </p:spTree>
    <p:extLst>
      <p:ext uri="{BB962C8B-B14F-4D97-AF65-F5344CB8AC3E}">
        <p14:creationId xmlns:p14="http://schemas.microsoft.com/office/powerpoint/2010/main" val="1923707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Học máy là gì</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2</a:t>
            </a:r>
            <a:r>
              <a:rPr lang="en-US" altLang="ko-KR" dirty="0">
                <a:latin typeface="iCiel Samsung Sharp Sans Bold" pitchFamily="2" charset="0"/>
                <a:ea typeface="iCiel Samsung Sharp Sans Bold" pitchFamily="2" charset="0"/>
                <a:cs typeface="iCiel Samsung Sharp Sans Bold" pitchFamily="2" charset="0"/>
              </a:rPr>
              <a:t>/2)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179968"/>
            <a:ext cx="8796528" cy="914400"/>
          </a:xfrm>
        </p:spPr>
        <p:txBody>
          <a:bodyPr/>
          <a:lstStyle/>
          <a:p>
            <a:r>
              <a:rPr lang="vi-VN" altLang="ko-KR" dirty="0"/>
              <a:t>Học </a:t>
            </a:r>
            <a:endParaRPr lang="en-US" altLang="ko-KR" dirty="0"/>
          </a:p>
          <a:p>
            <a:pPr lvl="1"/>
            <a:r>
              <a:rPr lang="en-US" altLang="ko-KR" dirty="0" err="1"/>
              <a:t>Nhiệm</a:t>
            </a:r>
            <a:r>
              <a:rPr lang="en-US" altLang="ko-KR" dirty="0"/>
              <a:t> </a:t>
            </a:r>
            <a:r>
              <a:rPr lang="en-US" altLang="ko-KR" dirty="0" err="1"/>
              <a:t>vụ</a:t>
            </a:r>
            <a:r>
              <a:rPr lang="en-US" altLang="ko-KR" dirty="0"/>
              <a:t> </a:t>
            </a:r>
            <a:r>
              <a:rPr lang="en-US" altLang="ko-KR" dirty="0" err="1"/>
              <a:t>tạo</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thông</a:t>
            </a:r>
            <a:r>
              <a:rPr lang="en-US" altLang="ko-KR" dirty="0"/>
              <a:t> qua </a:t>
            </a:r>
            <a:r>
              <a:rPr lang="en-US" altLang="ko-KR" dirty="0" err="1"/>
              <a:t>một</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cụ</a:t>
            </a:r>
            <a:r>
              <a:rPr lang="en-US" altLang="ko-KR" dirty="0"/>
              <a:t> </a:t>
            </a:r>
            <a:r>
              <a:rPr lang="en-US" altLang="ko-KR" dirty="0" err="1"/>
              <a:t>thể</a:t>
            </a:r>
            <a:r>
              <a:rPr lang="en-US" altLang="ko-KR" dirty="0"/>
              <a:t> </a:t>
            </a:r>
            <a:r>
              <a:rPr lang="en-US" altLang="ko-KR" dirty="0" err="1"/>
              <a:t>mô</a:t>
            </a:r>
            <a:r>
              <a:rPr lang="en-US" altLang="ko-KR" dirty="0"/>
              <a:t> </a:t>
            </a:r>
            <a:r>
              <a:rPr lang="en-US" altLang="ko-KR" dirty="0" err="1"/>
              <a:t>tả</a:t>
            </a:r>
            <a:r>
              <a:rPr lang="en-US" altLang="ko-KR" dirty="0"/>
              <a:t> </a:t>
            </a:r>
            <a:r>
              <a:rPr lang="en-US" altLang="ko-KR" dirty="0" err="1"/>
              <a:t>tốt</a:t>
            </a:r>
            <a:r>
              <a:rPr lang="en-US" altLang="ko-KR" dirty="0"/>
              <a:t> </a:t>
            </a:r>
            <a:r>
              <a:rPr lang="en-US" altLang="ko-KR" dirty="0" err="1"/>
              <a:t>nhất</a:t>
            </a:r>
            <a:r>
              <a:rPr lang="en-US" altLang="ko-KR" dirty="0"/>
              <a:t> </a:t>
            </a:r>
            <a:r>
              <a:rPr lang="en-US" altLang="ko-KR" dirty="0" err="1"/>
              <a:t>mối</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giữa</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và</a:t>
            </a:r>
            <a:r>
              <a:rPr lang="en-US" altLang="ko-KR" dirty="0"/>
              <a:t> </a:t>
            </a:r>
            <a:r>
              <a:rPr lang="en-US" altLang="ko-KR" dirty="0" err="1"/>
              <a:t>đầu</a:t>
            </a:r>
            <a:r>
              <a:rPr lang="en-US" altLang="ko-KR" dirty="0"/>
              <a:t> </a:t>
            </a:r>
            <a:r>
              <a:rPr lang="en-US" altLang="ko-KR" dirty="0" err="1"/>
              <a:t>ra</a:t>
            </a:r>
            <a:r>
              <a:rPr lang="en-US" altLang="ko-KR" dirty="0"/>
              <a:t> </a:t>
            </a:r>
            <a:r>
              <a:rPr lang="en-US" altLang="ko-KR" dirty="0" err="1"/>
              <a:t>trong</a:t>
            </a:r>
            <a:r>
              <a:rPr lang="en-US" altLang="ko-KR" dirty="0"/>
              <a:t> </a:t>
            </a:r>
            <a:r>
              <a:rPr lang="en-US" altLang="ko-KR" dirty="0" err="1"/>
              <a:t>dữ</a:t>
            </a:r>
            <a:r>
              <a:rPr lang="en-US" altLang="ko-KR" dirty="0"/>
              <a:t> </a:t>
            </a:r>
            <a:r>
              <a:rPr lang="en-US" altLang="ko-KR" dirty="0" err="1"/>
              <a:t>liệu</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vi-VN" altLang="ko-KR" dirty="0"/>
          </a:p>
          <a:p>
            <a:pPr lvl="1"/>
            <a:endParaRPr lang="en-US" altLang="ko-KR" dirty="0"/>
          </a:p>
          <a:p>
            <a:pPr lvl="1"/>
            <a:endParaRPr lang="en-US" altLang="ko-KR" dirty="0"/>
          </a:p>
          <a:p>
            <a:pPr lvl="1"/>
            <a:r>
              <a:rPr lang="vi-VN" altLang="ko-KR" dirty="0"/>
              <a:t>Ví dụ</a:t>
            </a:r>
            <a:r>
              <a:rPr lang="en-US" altLang="ko-KR" dirty="0"/>
              <a:t>:  </a:t>
            </a:r>
            <a:r>
              <a:rPr lang="en-US" altLang="ko-KR" dirty="0" err="1"/>
              <a:t>Dữ</a:t>
            </a:r>
            <a:r>
              <a:rPr lang="en-US" altLang="ko-KR" dirty="0"/>
              <a:t> </a:t>
            </a:r>
            <a:r>
              <a:rPr lang="vi-VN" altLang="ko-KR" dirty="0"/>
              <a:t>liệu đầu</a:t>
            </a:r>
            <a:r>
              <a:rPr lang="en-US" altLang="ko-KR" dirty="0"/>
              <a:t> </a:t>
            </a:r>
            <a:r>
              <a:rPr lang="en-US" altLang="ko-KR" dirty="0" err="1"/>
              <a:t>vào</a:t>
            </a:r>
            <a:r>
              <a:rPr lang="vi-VN" altLang="ko-KR" dirty="0"/>
              <a:t> cho</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đào</a:t>
            </a:r>
            <a:r>
              <a:rPr lang="en-US" altLang="ko-KR" dirty="0"/>
              <a:t> </a:t>
            </a:r>
            <a:r>
              <a:rPr lang="en-US" altLang="ko-KR" dirty="0" err="1"/>
              <a:t>tạo</a:t>
            </a:r>
            <a:endParaRPr lang="en-US" altLang="ko-KR" dirty="0"/>
          </a:p>
          <a:p>
            <a:pPr lvl="1"/>
            <a:r>
              <a:rPr lang="vi-VN" altLang="ko-KR" dirty="0"/>
              <a:t>Nhãn</a:t>
            </a:r>
            <a:r>
              <a:rPr lang="en-US" altLang="ko-KR" dirty="0"/>
              <a:t>: </a:t>
            </a:r>
            <a:r>
              <a:rPr lang="vi-VN" altLang="ko-KR" dirty="0"/>
              <a:t>đáp án chính xác cho VÍ DỤ</a:t>
            </a:r>
            <a:endParaRPr lang="en-US" altLang="ko-KR" dirty="0"/>
          </a:p>
          <a:p>
            <a:pPr lvl="1"/>
            <a:r>
              <a:rPr lang="vi-VN" altLang="ko-KR" dirty="0"/>
              <a:t>Mô hình học</a:t>
            </a:r>
            <a:r>
              <a:rPr lang="en-US" altLang="ko-KR" dirty="0"/>
              <a:t>: </a:t>
            </a:r>
            <a:r>
              <a:rPr lang="vi-VN" altLang="ko-KR" dirty="0"/>
              <a:t>mô tả mối tương quan giữa đầu vào và đầu ra</a:t>
            </a:r>
            <a:endParaRPr lang="en-US" altLang="ko-KR" dirty="0"/>
          </a:p>
          <a:p>
            <a:pPr lvl="1"/>
            <a:r>
              <a:rPr lang="vi-VN" altLang="ko-KR" dirty="0"/>
              <a:t>Hàm mục tiêu: thuật toán huấn luyện mô hình</a:t>
            </a:r>
            <a:endParaRPr lang="ko-KR" altLang="en-US" dirty="0"/>
          </a:p>
        </p:txBody>
      </p:sp>
      <p:grpSp>
        <p:nvGrpSpPr>
          <p:cNvPr id="18" name="그룹 17">
            <a:extLst>
              <a:ext uri="{FF2B5EF4-FFF2-40B4-BE49-F238E27FC236}">
                <a16:creationId xmlns:a16="http://schemas.microsoft.com/office/drawing/2014/main" id="{953C2697-2BB0-4993-AC41-2910ECB7A1E7}"/>
              </a:ext>
            </a:extLst>
          </p:cNvPr>
          <p:cNvGrpSpPr/>
          <p:nvPr/>
        </p:nvGrpSpPr>
        <p:grpSpPr>
          <a:xfrm>
            <a:off x="2010204" y="3140968"/>
            <a:ext cx="5847864" cy="1676092"/>
            <a:chOff x="1058396" y="3305276"/>
            <a:chExt cx="5847864" cy="1676092"/>
          </a:xfrm>
        </p:grpSpPr>
        <p:grpSp>
          <p:nvGrpSpPr>
            <p:cNvPr id="19" name="그룹 18">
              <a:extLst>
                <a:ext uri="{FF2B5EF4-FFF2-40B4-BE49-F238E27FC236}">
                  <a16:creationId xmlns:a16="http://schemas.microsoft.com/office/drawing/2014/main" id="{7925C2B3-E081-42F3-9844-498E39D2581E}"/>
                </a:ext>
              </a:extLst>
            </p:cNvPr>
            <p:cNvGrpSpPr/>
            <p:nvPr/>
          </p:nvGrpSpPr>
          <p:grpSpPr>
            <a:xfrm>
              <a:off x="1058396" y="3305276"/>
              <a:ext cx="1683007" cy="1394573"/>
              <a:chOff x="1049930" y="3276007"/>
              <a:chExt cx="1683007" cy="1394573"/>
            </a:xfrm>
          </p:grpSpPr>
          <p:sp>
            <p:nvSpPr>
              <p:cNvPr id="33" name="원통 2">
                <a:extLst>
                  <a:ext uri="{FF2B5EF4-FFF2-40B4-BE49-F238E27FC236}">
                    <a16:creationId xmlns:a16="http://schemas.microsoft.com/office/drawing/2014/main" id="{A59095A2-3666-4D7E-BC1A-B2E6CFF85138}"/>
                  </a:ext>
                </a:extLst>
              </p:cNvPr>
              <p:cNvSpPr/>
              <p:nvPr/>
            </p:nvSpPr>
            <p:spPr>
              <a:xfrm>
                <a:off x="1049930" y="3276007"/>
                <a:ext cx="1683007" cy="1394573"/>
              </a:xfrm>
              <a:prstGeom prst="can">
                <a:avLst>
                  <a:gd name="adj" fmla="val 1407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4" name="모서리가 둥근 직사각형 38">
                <a:extLst>
                  <a:ext uri="{FF2B5EF4-FFF2-40B4-BE49-F238E27FC236}">
                    <a16:creationId xmlns:a16="http://schemas.microsoft.com/office/drawing/2014/main" id="{D4463E5F-E670-4297-A51C-8F03F3228D90}"/>
                  </a:ext>
                </a:extLst>
              </p:cNvPr>
              <p:cNvSpPr/>
              <p:nvPr/>
            </p:nvSpPr>
            <p:spPr>
              <a:xfrm>
                <a:off x="1284116" y="3667005"/>
                <a:ext cx="1214634" cy="777350"/>
              </a:xfrm>
              <a:prstGeom prst="roundRect">
                <a:avLst>
                  <a:gd name="adj" fmla="val 4426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iCiel Samsung Sharp Sans Medium" pitchFamily="2" charset="0"/>
                    <a:ea typeface="iCiel Samsung Sharp Sans Medium" pitchFamily="2" charset="0"/>
                    <a:cs typeface="iCiel Samsung Sharp Sans Medium" pitchFamily="2" charset="0"/>
                  </a:rPr>
                  <a:t>DỮ </a:t>
                </a:r>
                <a:r>
                  <a:rPr lang="vi-VN" altLang="ko-KR" sz="1200" dirty="0">
                    <a:solidFill>
                      <a:schemeClr val="bg1"/>
                    </a:solidFill>
                    <a:latin typeface="iCiel Samsung Sharp Sans Medium" pitchFamily="2" charset="0"/>
                    <a:ea typeface="iCiel Samsung Sharp Sans Medium" pitchFamily="2" charset="0"/>
                    <a:cs typeface="iCiel Samsung Sharp Sans Medium" pitchFamily="2" charset="0"/>
                  </a:rPr>
                  <a:t>LIỆ</a:t>
                </a:r>
                <a:r>
                  <a:rPr lang="en-US" altLang="ko-KR" sz="1200" dirty="0">
                    <a:solidFill>
                      <a:schemeClr val="bg1"/>
                    </a:solidFill>
                    <a:latin typeface="iCiel Samsung Sharp Sans Medium" pitchFamily="2" charset="0"/>
                    <a:ea typeface="iCiel Samsung Sharp Sans Medium" pitchFamily="2" charset="0"/>
                    <a:cs typeface="iCiel Samsung Sharp Sans Medium" pitchFamily="2" charset="0"/>
                  </a:rPr>
                  <a:t>U VÍ DỤ + NHÃN</a:t>
                </a:r>
                <a:endParaRPr lang="ko-KR" altLang="en-US" sz="1200" dirty="0">
                  <a:solidFill>
                    <a:schemeClr val="bg1"/>
                  </a:solidFill>
                  <a:latin typeface="iCiel Samsung Sharp Sans Medium" pitchFamily="2" charset="0"/>
                  <a:cs typeface="iCiel Samsung Sharp Sans Medium" pitchFamily="2" charset="0"/>
                </a:endParaRPr>
              </a:p>
            </p:txBody>
          </p:sp>
        </p:grpSp>
        <p:sp>
          <p:nvSpPr>
            <p:cNvPr id="20" name="모서리가 둥근 직사각형 45">
              <a:extLst>
                <a:ext uri="{FF2B5EF4-FFF2-40B4-BE49-F238E27FC236}">
                  <a16:creationId xmlns:a16="http://schemas.microsoft.com/office/drawing/2014/main" id="{D8ABF535-1E43-498B-AB0A-11B623DF48A9}"/>
                </a:ext>
              </a:extLst>
            </p:cNvPr>
            <p:cNvSpPr/>
            <p:nvPr/>
          </p:nvSpPr>
          <p:spPr>
            <a:xfrm>
              <a:off x="5318967" y="3650169"/>
              <a:ext cx="1587293" cy="710694"/>
            </a:xfrm>
            <a:prstGeom prst="roundRect">
              <a:avLst>
                <a:gd name="adj" fmla="val 3264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iCiel Samsung Sharp Sans Medium" pitchFamily="2" charset="0"/>
                  <a:ea typeface="iCiel Samsung Sharp Sans Medium" pitchFamily="2" charset="0"/>
                  <a:cs typeface="iCiel Samsung Sharp Sans Medium" pitchFamily="2" charset="0"/>
                </a:rPr>
                <a:t>Phỏng</a:t>
              </a:r>
              <a:r>
                <a:rPr lang="en-US" altLang="ko-KR" sz="1400" dirty="0">
                  <a:solidFill>
                    <a:srgbClr val="1F45BC"/>
                  </a:solidFill>
                  <a:latin typeface="iCiel Samsung Sharp Sans Medium" pitchFamily="2" charset="0"/>
                  <a:ea typeface="iCiel Samsung Sharp Sans Medium" pitchFamily="2" charset="0"/>
                  <a:cs typeface="iCiel Samsung Sharp Sans Medium" pitchFamily="2" charset="0"/>
                </a:rPr>
                <a:t> </a:t>
              </a:r>
              <a:r>
                <a:rPr lang="en-US" altLang="ko-KR" sz="1400" dirty="0" err="1">
                  <a:solidFill>
                    <a:srgbClr val="1F45BC"/>
                  </a:solidFill>
                  <a:latin typeface="iCiel Samsung Sharp Sans Medium" pitchFamily="2" charset="0"/>
                  <a:ea typeface="iCiel Samsung Sharp Sans Medium" pitchFamily="2" charset="0"/>
                  <a:cs typeface="iCiel Samsung Sharp Sans Medium" pitchFamily="2" charset="0"/>
                </a:rPr>
                <a:t>đoán</a:t>
              </a:r>
              <a:endParaRPr lang="ko-KR" altLang="en-US" sz="1400" dirty="0">
                <a:solidFill>
                  <a:srgbClr val="1F45BC"/>
                </a:solidFill>
                <a:latin typeface="iCiel Samsung Sharp Sans Medium" pitchFamily="2" charset="0"/>
                <a:ea typeface="SamsungOne-600C" panose="020B0706030303020204" pitchFamily="34" charset="0"/>
                <a:cs typeface="iCiel Samsung Sharp Sans Medium" pitchFamily="2" charset="0"/>
              </a:endParaRPr>
            </a:p>
          </p:txBody>
        </p:sp>
        <p:grpSp>
          <p:nvGrpSpPr>
            <p:cNvPr id="22" name="그룹 21">
              <a:extLst>
                <a:ext uri="{FF2B5EF4-FFF2-40B4-BE49-F238E27FC236}">
                  <a16:creationId xmlns:a16="http://schemas.microsoft.com/office/drawing/2014/main" id="{E456DA64-6E87-438F-9E5E-8A1F524B685C}"/>
                </a:ext>
              </a:extLst>
            </p:cNvPr>
            <p:cNvGrpSpPr/>
            <p:nvPr/>
          </p:nvGrpSpPr>
          <p:grpSpPr>
            <a:xfrm>
              <a:off x="3284783" y="3312608"/>
              <a:ext cx="1553231" cy="1668760"/>
              <a:chOff x="3284783" y="3350708"/>
              <a:chExt cx="1553231" cy="1668760"/>
            </a:xfrm>
          </p:grpSpPr>
          <p:grpSp>
            <p:nvGrpSpPr>
              <p:cNvPr id="26" name="그룹 25">
                <a:extLst>
                  <a:ext uri="{FF2B5EF4-FFF2-40B4-BE49-F238E27FC236}">
                    <a16:creationId xmlns:a16="http://schemas.microsoft.com/office/drawing/2014/main" id="{B3EB202B-EA3E-459E-9D0E-D528FE291531}"/>
                  </a:ext>
                </a:extLst>
              </p:cNvPr>
              <p:cNvGrpSpPr/>
              <p:nvPr/>
            </p:nvGrpSpPr>
            <p:grpSpPr>
              <a:xfrm>
                <a:off x="3284783" y="3350708"/>
                <a:ext cx="1553231" cy="1383320"/>
                <a:chOff x="3270734" y="3350708"/>
                <a:chExt cx="1553231" cy="1383320"/>
              </a:xfrm>
            </p:grpSpPr>
            <p:sp>
              <p:nvSpPr>
                <p:cNvPr id="29" name="모서리가 둥근 직사각형 42">
                  <a:extLst>
                    <a:ext uri="{FF2B5EF4-FFF2-40B4-BE49-F238E27FC236}">
                      <a16:creationId xmlns:a16="http://schemas.microsoft.com/office/drawing/2014/main" id="{F4C844AE-AE4A-4588-ACA5-E2E1F60320C0}"/>
                    </a:ext>
                  </a:extLst>
                </p:cNvPr>
                <p:cNvSpPr/>
                <p:nvPr/>
              </p:nvSpPr>
              <p:spPr>
                <a:xfrm>
                  <a:off x="3270734" y="3350708"/>
                  <a:ext cx="1553231" cy="1383320"/>
                </a:xfrm>
                <a:prstGeom prst="roundRect">
                  <a:avLst>
                    <a:gd name="adj" fmla="val 2288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rgbClr val="1F45BC"/>
                    </a:solidFill>
                    <a:latin typeface="SamsungOne-600C" panose="020B0706030303020204" pitchFamily="34" charset="0"/>
                    <a:ea typeface="SamsungOne-600C" panose="020B0706030303020204" pitchFamily="34" charset="0"/>
                  </a:endParaRPr>
                </a:p>
              </p:txBody>
            </p:sp>
            <p:grpSp>
              <p:nvGrpSpPr>
                <p:cNvPr id="30" name="그룹 29">
                  <a:extLst>
                    <a:ext uri="{FF2B5EF4-FFF2-40B4-BE49-F238E27FC236}">
                      <a16:creationId xmlns:a16="http://schemas.microsoft.com/office/drawing/2014/main" id="{D82C36DF-DC47-4A1B-B5A3-90C71BE59C65}"/>
                    </a:ext>
                  </a:extLst>
                </p:cNvPr>
                <p:cNvGrpSpPr/>
                <p:nvPr/>
              </p:nvGrpSpPr>
              <p:grpSpPr>
                <a:xfrm>
                  <a:off x="3440032" y="3461079"/>
                  <a:ext cx="1214634" cy="1174302"/>
                  <a:chOff x="3440032" y="3462118"/>
                  <a:chExt cx="1214634" cy="1174302"/>
                </a:xfrm>
              </p:grpSpPr>
              <p:sp>
                <p:nvSpPr>
                  <p:cNvPr id="31" name="모서리가 둥근 직사각형 43">
                    <a:extLst>
                      <a:ext uri="{FF2B5EF4-FFF2-40B4-BE49-F238E27FC236}">
                        <a16:creationId xmlns:a16="http://schemas.microsoft.com/office/drawing/2014/main" id="{06D256DC-6F02-4624-9CFB-0B4EED9CEBC6}"/>
                      </a:ext>
                    </a:extLst>
                  </p:cNvPr>
                  <p:cNvSpPr/>
                  <p:nvPr/>
                </p:nvSpPr>
                <p:spPr>
                  <a:xfrm>
                    <a:off x="3440032" y="4145028"/>
                    <a:ext cx="1214634" cy="491392"/>
                  </a:xfrm>
                  <a:prstGeom prst="roundRect">
                    <a:avLst>
                      <a:gd name="adj" fmla="val 4426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chemeClr val="bg1"/>
                        </a:solidFill>
                        <a:latin typeface="iCiel Samsung Sharp Sans Medium" pitchFamily="2" charset="0"/>
                        <a:ea typeface="iCiel Samsung Sharp Sans Medium" pitchFamily="2" charset="0"/>
                        <a:cs typeface="iCiel Samsung Sharp Sans Medium" pitchFamily="2" charset="0"/>
                      </a:rPr>
                      <a:t>MÔ HÌNH HỌC</a:t>
                    </a:r>
                    <a:endParaRPr lang="ko-KR" altLang="en-US" sz="1200" dirty="0">
                      <a:solidFill>
                        <a:schemeClr val="bg1"/>
                      </a:solidFill>
                      <a:latin typeface="iCiel Samsung Sharp Sans Medium" pitchFamily="2" charset="0"/>
                      <a:ea typeface="SamsungOne-600C" panose="020B0706030303020204" pitchFamily="34" charset="0"/>
                      <a:cs typeface="iCiel Samsung Sharp Sans Medium" pitchFamily="2" charset="0"/>
                    </a:endParaRPr>
                  </a:p>
                </p:txBody>
              </p:sp>
              <p:sp>
                <p:nvSpPr>
                  <p:cNvPr id="32" name="모서리가 둥근 직사각형 44">
                    <a:extLst>
                      <a:ext uri="{FF2B5EF4-FFF2-40B4-BE49-F238E27FC236}">
                        <a16:creationId xmlns:a16="http://schemas.microsoft.com/office/drawing/2014/main" id="{4455464E-8A75-43B1-8512-69E53B989DDB}"/>
                      </a:ext>
                    </a:extLst>
                  </p:cNvPr>
                  <p:cNvSpPr/>
                  <p:nvPr/>
                </p:nvSpPr>
                <p:spPr>
                  <a:xfrm>
                    <a:off x="3440032" y="3462118"/>
                    <a:ext cx="1214634" cy="491392"/>
                  </a:xfrm>
                  <a:prstGeom prst="roundRect">
                    <a:avLst>
                      <a:gd name="adj" fmla="val 4426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chemeClr val="bg1"/>
                        </a:solidFill>
                        <a:latin typeface="iCiel Samsung Sharp Sans Medium" pitchFamily="2" charset="0"/>
                        <a:ea typeface="iCiel Samsung Sharp Sans Medium" pitchFamily="2" charset="0"/>
                        <a:cs typeface="iCiel Samsung Sharp Sans Medium" pitchFamily="2" charset="0"/>
                      </a:rPr>
                      <a:t>HÀM MỤC TIÊU</a:t>
                    </a:r>
                    <a:endParaRPr lang="ko-KR" altLang="en-US" sz="1200" dirty="0">
                      <a:solidFill>
                        <a:schemeClr val="bg1"/>
                      </a:solidFill>
                      <a:latin typeface="iCiel Samsung Sharp Sans Medium" pitchFamily="2" charset="0"/>
                      <a:ea typeface="SamsungOne-600C" panose="020B0706030303020204" pitchFamily="34" charset="0"/>
                      <a:cs typeface="iCiel Samsung Sharp Sans Medium" pitchFamily="2" charset="0"/>
                    </a:endParaRPr>
                  </a:p>
                </p:txBody>
              </p:sp>
            </p:grpSp>
          </p:grpSp>
          <p:sp>
            <p:nvSpPr>
              <p:cNvPr id="28" name="직사각형 27">
                <a:extLst>
                  <a:ext uri="{FF2B5EF4-FFF2-40B4-BE49-F238E27FC236}">
                    <a16:creationId xmlns:a16="http://schemas.microsoft.com/office/drawing/2014/main" id="{5A329D72-92A5-4ADD-8997-AB90BCACE90C}"/>
                  </a:ext>
                </a:extLst>
              </p:cNvPr>
              <p:cNvSpPr/>
              <p:nvPr/>
            </p:nvSpPr>
            <p:spPr>
              <a:xfrm>
                <a:off x="3289784" y="4742469"/>
                <a:ext cx="1543228" cy="276999"/>
              </a:xfrm>
              <a:prstGeom prst="rect">
                <a:avLst/>
              </a:prstGeom>
            </p:spPr>
            <p:txBody>
              <a:bodyPr wrap="square">
                <a:spAutoFit/>
              </a:bodyPr>
              <a:lstStyle/>
              <a:p>
                <a:pPr algn="ctr"/>
                <a:r>
                  <a:rPr lang="vi-VN" altLang="ko-KR" sz="1200" dirty="0">
                    <a:solidFill>
                      <a:srgbClr val="1F45BC"/>
                    </a:solidFill>
                    <a:latin typeface="iCiel Samsung Sharp Sans Medium" pitchFamily="2" charset="0"/>
                    <a:ea typeface="iCiel Samsung Sharp Sans Medium" pitchFamily="2" charset="0"/>
                    <a:cs typeface="iCiel Samsung Sharp Sans Medium" pitchFamily="2" charset="0"/>
                  </a:rPr>
                  <a:t>Học máy</a:t>
                </a:r>
                <a:endParaRPr lang="en-US" altLang="ko-KR" sz="1200" dirty="0">
                  <a:solidFill>
                    <a:srgbClr val="1F45BC"/>
                  </a:solidFill>
                  <a:latin typeface="iCiel Samsung Sharp Sans Medium" pitchFamily="2" charset="0"/>
                  <a:ea typeface="iCiel Samsung Sharp Sans Medium" pitchFamily="2" charset="0"/>
                  <a:cs typeface="iCiel Samsung Sharp Sans Medium" pitchFamily="2" charset="0"/>
                </a:endParaRPr>
              </a:p>
            </p:txBody>
          </p:sp>
        </p:grpSp>
        <p:cxnSp>
          <p:nvCxnSpPr>
            <p:cNvPr id="23" name="직선 화살표 연결선 22">
              <a:extLst>
                <a:ext uri="{FF2B5EF4-FFF2-40B4-BE49-F238E27FC236}">
                  <a16:creationId xmlns:a16="http://schemas.microsoft.com/office/drawing/2014/main" id="{CEA06794-B784-462F-8FEB-909EA686FBBE}"/>
                </a:ext>
              </a:extLst>
            </p:cNvPr>
            <p:cNvCxnSpPr>
              <a:cxnSpLocks/>
              <a:stCxn id="31" idx="0"/>
              <a:endCxn id="32" idx="2"/>
            </p:cNvCxnSpPr>
            <p:nvPr/>
          </p:nvCxnSpPr>
          <p:spPr>
            <a:xfrm flipV="1">
              <a:off x="4061398" y="3914371"/>
              <a:ext cx="0" cy="191518"/>
            </a:xfrm>
            <a:prstGeom prst="straightConnector1">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5A1D19D-D978-4A22-A79B-5557524C736E}"/>
                </a:ext>
              </a:extLst>
            </p:cNvPr>
            <p:cNvCxnSpPr>
              <a:stCxn id="33" idx="4"/>
              <a:endCxn id="29" idx="1"/>
            </p:cNvCxnSpPr>
            <p:nvPr/>
          </p:nvCxnSpPr>
          <p:spPr>
            <a:xfrm>
              <a:off x="2741403" y="4002563"/>
              <a:ext cx="543380" cy="1705"/>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ACB95C6-710B-44BE-9F69-C216B5CEC2CB}"/>
                </a:ext>
              </a:extLst>
            </p:cNvPr>
            <p:cNvCxnSpPr>
              <a:stCxn id="29" idx="3"/>
              <a:endCxn id="20" idx="1"/>
            </p:cNvCxnSpPr>
            <p:nvPr/>
          </p:nvCxnSpPr>
          <p:spPr>
            <a:xfrm>
              <a:off x="4838014" y="4004268"/>
              <a:ext cx="480953" cy="1248"/>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1189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Xác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thực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chéo</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lồng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nhau</a:t>
            </a:r>
            <a:r>
              <a:rPr lang="en-US" altLang="ko-KR" dirty="0">
                <a:latin typeface="iCiel Samsung Sharp Sans Bold" pitchFamily="2" charset="0"/>
                <a:ea typeface="iCiel Samsung Sharp Sans Bold" pitchFamily="2" charset="0"/>
                <a:cs typeface="iCiel Samsung Sharp Sans Bold" pitchFamily="2" charset="0"/>
              </a:rPr>
              <a:t> (2/2)</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7620576" cy="2601464"/>
          </a:xfrm>
        </p:spPr>
        <p:txBody>
          <a:bodyPr/>
          <a:lstStyle/>
          <a:p>
            <a:r>
              <a:rPr lang="vi-VN" altLang="ko-KR" dirty="0"/>
              <a:t>Đối với 10 lần và 5 giá trị </a:t>
            </a:r>
            <a:r>
              <a:rPr lang="el-GR" altLang="ko-KR" dirty="0"/>
              <a:t>λ </a:t>
            </a:r>
            <a:r>
              <a:rPr lang="vi-VN" altLang="ko-KR" dirty="0"/>
              <a:t>khác nhau được kiểm tra</a:t>
            </a:r>
            <a:endParaRPr lang="en-US" altLang="ko-KR" dirty="0"/>
          </a:p>
          <a:p>
            <a:pPr lvl="1"/>
            <a:r>
              <a:rPr lang="en-US" altLang="ko-KR" dirty="0"/>
              <a:t>10 (</a:t>
            </a:r>
            <a:r>
              <a:rPr lang="en-US" altLang="ko-KR" dirty="0" err="1"/>
              <a:t>cho</a:t>
            </a:r>
            <a:r>
              <a:rPr lang="en-US" altLang="ko-KR" dirty="0"/>
              <a:t> </a:t>
            </a:r>
            <a:r>
              <a:rPr lang="en-US" altLang="ko-KR" dirty="0" err="1"/>
              <a:t>mỗi</a:t>
            </a:r>
            <a:r>
              <a:rPr lang="en-US" altLang="ko-KR" dirty="0"/>
              <a:t> </a:t>
            </a:r>
            <a:r>
              <a:rPr lang="en-US" altLang="ko-KR" dirty="0" err="1"/>
              <a:t>lần</a:t>
            </a:r>
            <a:r>
              <a:rPr lang="en-US" altLang="ko-KR" dirty="0"/>
              <a:t> </a:t>
            </a:r>
            <a:r>
              <a:rPr lang="en-US" altLang="ko-KR" dirty="0" err="1"/>
              <a:t>kiểm</a:t>
            </a:r>
            <a:r>
              <a:rPr lang="en-US" altLang="ko-KR" dirty="0"/>
              <a:t> </a:t>
            </a:r>
            <a:r>
              <a:rPr lang="en-US" altLang="ko-KR" dirty="0" err="1"/>
              <a:t>tra</a:t>
            </a:r>
            <a:r>
              <a:rPr lang="en-US" altLang="ko-KR" dirty="0"/>
              <a:t>) x 9 (</a:t>
            </a:r>
            <a:r>
              <a:rPr lang="en-US" altLang="ko-KR" dirty="0" err="1"/>
              <a:t>cho</a:t>
            </a:r>
            <a:r>
              <a:rPr lang="en-US" altLang="ko-KR" dirty="0"/>
              <a:t> </a:t>
            </a:r>
            <a:r>
              <a:rPr lang="en-US" altLang="ko-KR" dirty="0" err="1"/>
              <a:t>mỗi</a:t>
            </a:r>
            <a:r>
              <a:rPr lang="en-US" altLang="ko-KR" dirty="0"/>
              <a:t> </a:t>
            </a:r>
            <a:r>
              <a:rPr lang="en-US" altLang="ko-KR" dirty="0" err="1"/>
              <a:t>lần</a:t>
            </a:r>
            <a:r>
              <a:rPr lang="en-US" altLang="ko-KR" dirty="0"/>
              <a:t> </a:t>
            </a:r>
            <a:r>
              <a:rPr lang="en-US" altLang="ko-KR" dirty="0" err="1"/>
              <a:t>xác</a:t>
            </a:r>
            <a:r>
              <a:rPr lang="en-US" altLang="ko-KR" dirty="0"/>
              <a:t> </a:t>
            </a:r>
            <a:r>
              <a:rPr lang="en-US" altLang="ko-KR" dirty="0" err="1"/>
              <a:t>thực</a:t>
            </a:r>
            <a:r>
              <a:rPr lang="en-US" altLang="ko-KR" dirty="0"/>
              <a:t>) x 5 (</a:t>
            </a:r>
            <a:r>
              <a:rPr lang="en-US" altLang="ko-KR" dirty="0" err="1"/>
              <a:t>cho</a:t>
            </a:r>
            <a:r>
              <a:rPr lang="en-US" altLang="ko-KR" dirty="0"/>
              <a:t> </a:t>
            </a:r>
            <a:r>
              <a:rPr lang="en-US" altLang="ko-KR" dirty="0" err="1"/>
              <a:t>mỗi</a:t>
            </a:r>
            <a:r>
              <a:rPr lang="en-US" altLang="ko-KR" dirty="0"/>
              <a:t> </a:t>
            </a:r>
            <a:r>
              <a:rPr lang="en-US" altLang="ko-KR" dirty="0" err="1"/>
              <a:t>giá</a:t>
            </a:r>
            <a:r>
              <a:rPr lang="en-US" altLang="ko-KR" dirty="0"/>
              <a:t> </a:t>
            </a:r>
            <a:r>
              <a:rPr lang="en-US" altLang="ko-KR" dirty="0" err="1"/>
              <a:t>trị</a:t>
            </a:r>
            <a:r>
              <a:rPr lang="en-US" altLang="ko-KR" dirty="0"/>
              <a:t> </a:t>
            </a:r>
            <a:r>
              <a:rPr lang="el-GR" altLang="ko-KR" dirty="0"/>
              <a:t>λ)</a:t>
            </a:r>
          </a:p>
          <a:p>
            <a:pPr lvl="1"/>
            <a:r>
              <a:rPr lang="el-GR" altLang="ko-KR" dirty="0"/>
              <a:t>450 </a:t>
            </a:r>
            <a:r>
              <a:rPr lang="en-US" altLang="ko-KR" dirty="0" err="1"/>
              <a:t>lần</a:t>
            </a:r>
            <a:r>
              <a:rPr lang="en-US" altLang="ko-KR" dirty="0"/>
              <a:t> </a:t>
            </a:r>
            <a:r>
              <a:rPr lang="en-US" altLang="ko-KR" dirty="0" err="1"/>
              <a:t>chạy</a:t>
            </a:r>
            <a:r>
              <a:rPr lang="en-US" altLang="ko-KR" dirty="0"/>
              <a:t> </a:t>
            </a:r>
            <a:r>
              <a:rPr lang="en-US" altLang="ko-KR" dirty="0" err="1"/>
              <a:t>thử</a:t>
            </a:r>
            <a:endParaRPr lang="en-US" altLang="ko-KR" dirty="0"/>
          </a:p>
          <a:p>
            <a:r>
              <a:rPr lang="en-US" altLang="ko-KR" dirty="0" err="1"/>
              <a:t>Nếu</a:t>
            </a:r>
            <a:r>
              <a:rPr lang="en-US" altLang="ko-KR" dirty="0"/>
              <a:t> </a:t>
            </a:r>
            <a:r>
              <a:rPr lang="en-US" altLang="ko-KR" dirty="0" err="1"/>
              <a:t>có</a:t>
            </a:r>
            <a:r>
              <a:rPr lang="en-US" altLang="ko-KR" dirty="0"/>
              <a:t> </a:t>
            </a:r>
            <a:r>
              <a:rPr lang="en-US" altLang="ko-KR" dirty="0" err="1"/>
              <a:t>nhiều</a:t>
            </a:r>
            <a:r>
              <a:rPr lang="en-US" altLang="ko-KR" dirty="0"/>
              <a:t> </a:t>
            </a:r>
            <a:r>
              <a:rPr lang="en-US" altLang="ko-KR" dirty="0" err="1"/>
              <a:t>thông</a:t>
            </a:r>
            <a:r>
              <a:rPr lang="en-US" altLang="ko-KR" dirty="0"/>
              <a:t> </a:t>
            </a:r>
            <a:r>
              <a:rPr lang="en-US" altLang="ko-KR" dirty="0" err="1"/>
              <a:t>số</a:t>
            </a:r>
            <a:r>
              <a:rPr lang="en-US" altLang="ko-KR" dirty="0"/>
              <a:t> </a:t>
            </a:r>
            <a:r>
              <a:rPr lang="en-US" altLang="ko-KR" dirty="0" err="1"/>
              <a:t>để</a:t>
            </a:r>
            <a:r>
              <a:rPr lang="en-US" altLang="ko-KR" dirty="0"/>
              <a:t> </a:t>
            </a:r>
            <a:r>
              <a:rPr lang="en-US" altLang="ko-KR" dirty="0" err="1"/>
              <a:t>kiểm</a:t>
            </a:r>
            <a:r>
              <a:rPr lang="en-US" altLang="ko-KR" dirty="0"/>
              <a:t> </a:t>
            </a:r>
            <a:r>
              <a:rPr lang="en-US" altLang="ko-KR" dirty="0" err="1"/>
              <a:t>tra</a:t>
            </a:r>
            <a:r>
              <a:rPr lang="en-US" altLang="ko-KR" dirty="0"/>
              <a:t>, 450 </a:t>
            </a:r>
            <a:r>
              <a:rPr lang="en-US" altLang="ko-KR" dirty="0" err="1"/>
              <a:t>cho</a:t>
            </a:r>
            <a:r>
              <a:rPr lang="en-US" altLang="ko-KR" dirty="0"/>
              <a:t> </a:t>
            </a:r>
            <a:r>
              <a:rPr lang="en-US" altLang="ko-KR" dirty="0" err="1"/>
              <a:t>mỗi</a:t>
            </a:r>
            <a:r>
              <a:rPr lang="en-US" altLang="ko-KR" dirty="0"/>
              <a:t> </a:t>
            </a:r>
            <a:r>
              <a:rPr lang="en-US" altLang="ko-KR" dirty="0" err="1"/>
              <a:t>thông</a:t>
            </a:r>
            <a:r>
              <a:rPr lang="en-US" altLang="ko-KR" dirty="0"/>
              <a:t> </a:t>
            </a:r>
            <a:r>
              <a:rPr lang="en-US" altLang="ko-KR" dirty="0" err="1"/>
              <a:t>số</a:t>
            </a:r>
            <a:r>
              <a:rPr lang="en-US" altLang="ko-KR" dirty="0"/>
              <a:t> </a:t>
            </a:r>
            <a:r>
              <a:rPr lang="en-US" altLang="ko-KR" dirty="0" err="1"/>
              <a:t>cần</a:t>
            </a:r>
            <a:r>
              <a:rPr lang="en-US" altLang="ko-KR" dirty="0"/>
              <a:t> </a:t>
            </a:r>
            <a:r>
              <a:rPr lang="en-US" altLang="ko-KR" dirty="0" err="1"/>
              <a:t>thiết</a:t>
            </a:r>
            <a:endParaRPr lang="en-US" altLang="ko-KR" dirty="0"/>
          </a:p>
          <a:p>
            <a:r>
              <a:rPr lang="en-US" altLang="ko-KR" dirty="0" err="1"/>
              <a:t>Xác</a:t>
            </a:r>
            <a:r>
              <a:rPr lang="en-US" altLang="ko-KR" dirty="0"/>
              <a:t> </a:t>
            </a:r>
            <a:r>
              <a:rPr lang="en-US" altLang="ko-KR" dirty="0" err="1"/>
              <a:t>thực</a:t>
            </a:r>
            <a:r>
              <a:rPr lang="en-US" altLang="ko-KR" dirty="0"/>
              <a:t> </a:t>
            </a:r>
            <a:r>
              <a:rPr lang="en-US" altLang="ko-KR" dirty="0" err="1"/>
              <a:t>chéo</a:t>
            </a:r>
            <a:r>
              <a:rPr lang="en-US" altLang="ko-KR" dirty="0"/>
              <a:t> </a:t>
            </a:r>
            <a:r>
              <a:rPr lang="en-US" altLang="ko-KR" dirty="0" err="1"/>
              <a:t>lồng</a:t>
            </a:r>
            <a:r>
              <a:rPr lang="en-US" altLang="ko-KR" dirty="0"/>
              <a:t> </a:t>
            </a:r>
            <a:r>
              <a:rPr lang="en-US" altLang="ko-KR" dirty="0" err="1"/>
              <a:t>nhau</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trở</a:t>
            </a:r>
            <a:r>
              <a:rPr lang="en-US" altLang="ko-KR" dirty="0"/>
              <a:t> </a:t>
            </a:r>
            <a:r>
              <a:rPr lang="en-US" altLang="ko-KR" dirty="0" err="1"/>
              <a:t>nên</a:t>
            </a:r>
            <a:r>
              <a:rPr lang="en-US" altLang="ko-KR" dirty="0"/>
              <a:t> </a:t>
            </a:r>
            <a:r>
              <a:rPr lang="en-US" altLang="ko-KR" dirty="0" err="1"/>
              <a:t>rất</a:t>
            </a:r>
            <a:r>
              <a:rPr lang="en-US" altLang="ko-KR" dirty="0"/>
              <a:t> </a:t>
            </a:r>
            <a:r>
              <a:rPr lang="en-US" altLang="ko-KR" dirty="0" err="1"/>
              <a:t>tốn</a:t>
            </a:r>
            <a:r>
              <a:rPr lang="en-US" altLang="ko-KR" dirty="0"/>
              <a:t> </a:t>
            </a:r>
            <a:r>
              <a:rPr lang="en-US" altLang="ko-KR" dirty="0" err="1"/>
              <a:t>kém</a:t>
            </a:r>
            <a:r>
              <a:rPr lang="en-US" altLang="ko-KR" dirty="0"/>
              <a:t> </a:t>
            </a:r>
            <a:r>
              <a:rPr lang="en-US" altLang="ko-KR" dirty="0" err="1"/>
              <a:t>về</a:t>
            </a:r>
            <a:r>
              <a:rPr lang="en-US" altLang="ko-KR" dirty="0"/>
              <a:t> </a:t>
            </a:r>
            <a:r>
              <a:rPr lang="en-US" altLang="ko-KR" dirty="0" err="1"/>
              <a:t>mặt</a:t>
            </a:r>
            <a:r>
              <a:rPr lang="en-US" altLang="ko-KR" dirty="0"/>
              <a:t> </a:t>
            </a:r>
            <a:r>
              <a:rPr lang="en-US" altLang="ko-KR" dirty="0" err="1"/>
              <a:t>tính</a:t>
            </a:r>
            <a:r>
              <a:rPr lang="en-US" altLang="ko-KR" dirty="0"/>
              <a:t> </a:t>
            </a:r>
            <a:r>
              <a:rPr lang="en-US" altLang="ko-KR" dirty="0" err="1"/>
              <a:t>toán</a:t>
            </a:r>
            <a:endParaRPr lang="en-US" altLang="ko-KR" dirty="0"/>
          </a:p>
        </p:txBody>
      </p:sp>
      <p:sp>
        <p:nvSpPr>
          <p:cNvPr id="10" name="Title 1">
            <a:extLst>
              <a:ext uri="{FF2B5EF4-FFF2-40B4-BE49-F238E27FC236}">
                <a16:creationId xmlns:a16="http://schemas.microsoft.com/office/drawing/2014/main" id="{FFF7C958-A146-CA48-8CB8-4A4F2F98D702}"/>
              </a:ext>
            </a:extLst>
          </p:cNvPr>
          <p:cNvSpPr txBox="1">
            <a:spLocks/>
          </p:cNvSpPr>
          <p:nvPr/>
        </p:nvSpPr>
        <p:spPr>
          <a:xfrm>
            <a:off x="782489" y="3933696"/>
            <a:ext cx="8543925" cy="1077020"/>
          </a:xfrm>
        </p:spPr>
        <p:txBody>
          <a:bodyPr/>
          <a:lstStyle>
            <a:lvl1pPr algn="l" defTabSz="844083" rtl="0" eaLnBrk="1" latinLnBrk="1" hangingPunct="1">
              <a:lnSpc>
                <a:spcPct val="90000"/>
              </a:lnSpc>
              <a:spcBef>
                <a:spcPct val="0"/>
              </a:spcBef>
              <a:buNone/>
              <a:defRPr sz="4062" kern="1200">
                <a:solidFill>
                  <a:schemeClr val="tx1"/>
                </a:solidFill>
                <a:latin typeface="+mj-lt"/>
                <a:ea typeface="+mj-ea"/>
                <a:cs typeface="+mj-cs"/>
              </a:defRPr>
            </a:lvl1pPr>
          </a:lstStyle>
          <a:p>
            <a:pPr fontAlgn="auto" latinLnBrk="0">
              <a:spcAft>
                <a:spcPts val="0"/>
              </a:spcAft>
            </a:pPr>
            <a:r>
              <a:rPr kumimoji="0" lang="en-US" dirty="0">
                <a:latin typeface="SamsungOne-400" panose="020B0503030303020204" pitchFamily="34" charset="0"/>
              </a:rPr>
              <a:t>Nested Cross-Validation</a:t>
            </a:r>
          </a:p>
        </p:txBody>
      </p:sp>
      <p:sp>
        <p:nvSpPr>
          <p:cNvPr id="11" name="Rectangle 4">
            <a:extLst>
              <a:ext uri="{FF2B5EF4-FFF2-40B4-BE49-F238E27FC236}">
                <a16:creationId xmlns:a16="http://schemas.microsoft.com/office/drawing/2014/main" id="{99AE9341-BE1F-F740-8DFC-2440F5FB587F}"/>
              </a:ext>
            </a:extLst>
          </p:cNvPr>
          <p:cNvSpPr/>
          <p:nvPr/>
        </p:nvSpPr>
        <p:spPr>
          <a:xfrm>
            <a:off x="472605"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2" name="Rectangle 14">
            <a:extLst>
              <a:ext uri="{FF2B5EF4-FFF2-40B4-BE49-F238E27FC236}">
                <a16:creationId xmlns:a16="http://schemas.microsoft.com/office/drawing/2014/main" id="{05982959-5E07-8A4E-94A9-7FE0BA48AEBB}"/>
              </a:ext>
            </a:extLst>
          </p:cNvPr>
          <p:cNvSpPr/>
          <p:nvPr/>
        </p:nvSpPr>
        <p:spPr>
          <a:xfrm>
            <a:off x="1371509"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3" name="Rectangle 15">
            <a:extLst>
              <a:ext uri="{FF2B5EF4-FFF2-40B4-BE49-F238E27FC236}">
                <a16:creationId xmlns:a16="http://schemas.microsoft.com/office/drawing/2014/main" id="{C75AC354-3D66-3140-8854-17A59F56E6C2}"/>
              </a:ext>
            </a:extLst>
          </p:cNvPr>
          <p:cNvSpPr/>
          <p:nvPr/>
        </p:nvSpPr>
        <p:spPr>
          <a:xfrm>
            <a:off x="2270412"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4" name="Rectangle 16">
            <a:extLst>
              <a:ext uri="{FF2B5EF4-FFF2-40B4-BE49-F238E27FC236}">
                <a16:creationId xmlns:a16="http://schemas.microsoft.com/office/drawing/2014/main" id="{84A27817-AD66-6F4E-B79E-42B0962DB807}"/>
              </a:ext>
            </a:extLst>
          </p:cNvPr>
          <p:cNvSpPr/>
          <p:nvPr/>
        </p:nvSpPr>
        <p:spPr>
          <a:xfrm>
            <a:off x="3169316"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5" name="Rectangle 17">
            <a:extLst>
              <a:ext uri="{FF2B5EF4-FFF2-40B4-BE49-F238E27FC236}">
                <a16:creationId xmlns:a16="http://schemas.microsoft.com/office/drawing/2014/main" id="{0B1C4728-B5B5-CA41-9200-1D497A565B81}"/>
              </a:ext>
            </a:extLst>
          </p:cNvPr>
          <p:cNvSpPr/>
          <p:nvPr/>
        </p:nvSpPr>
        <p:spPr>
          <a:xfrm>
            <a:off x="4068220"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6" name="Rectangle 18">
            <a:extLst>
              <a:ext uri="{FF2B5EF4-FFF2-40B4-BE49-F238E27FC236}">
                <a16:creationId xmlns:a16="http://schemas.microsoft.com/office/drawing/2014/main" id="{7B25936F-FB06-6C48-85CE-CA80D29A6160}"/>
              </a:ext>
            </a:extLst>
          </p:cNvPr>
          <p:cNvSpPr/>
          <p:nvPr/>
        </p:nvSpPr>
        <p:spPr>
          <a:xfrm>
            <a:off x="4967123"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7" name="Rectangle 19">
            <a:extLst>
              <a:ext uri="{FF2B5EF4-FFF2-40B4-BE49-F238E27FC236}">
                <a16:creationId xmlns:a16="http://schemas.microsoft.com/office/drawing/2014/main" id="{B2FF9BCF-6F5B-944E-83CC-3DF40C51E436}"/>
              </a:ext>
            </a:extLst>
          </p:cNvPr>
          <p:cNvSpPr/>
          <p:nvPr/>
        </p:nvSpPr>
        <p:spPr>
          <a:xfrm>
            <a:off x="5866027"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8" name="Rectangle 20">
            <a:extLst>
              <a:ext uri="{FF2B5EF4-FFF2-40B4-BE49-F238E27FC236}">
                <a16:creationId xmlns:a16="http://schemas.microsoft.com/office/drawing/2014/main" id="{6190767B-7DDC-E440-8D60-3A62B58EAC40}"/>
              </a:ext>
            </a:extLst>
          </p:cNvPr>
          <p:cNvSpPr/>
          <p:nvPr/>
        </p:nvSpPr>
        <p:spPr>
          <a:xfrm>
            <a:off x="6764931"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đào</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tạo</a:t>
            </a:r>
            <a:endParaRPr lang="en-US" dirty="0">
              <a:solidFill>
                <a:schemeClr val="bg1"/>
              </a:solidFill>
              <a:latin typeface="Courier New" panose="02070309020205020404" pitchFamily="49" charset="0"/>
            </a:endParaRPr>
          </a:p>
        </p:txBody>
      </p:sp>
      <p:sp>
        <p:nvSpPr>
          <p:cNvPr id="19" name="Rectangle 41">
            <a:extLst>
              <a:ext uri="{FF2B5EF4-FFF2-40B4-BE49-F238E27FC236}">
                <a16:creationId xmlns:a16="http://schemas.microsoft.com/office/drawing/2014/main" id="{58817B6D-C883-C343-925E-BAC0EFB851FF}"/>
              </a:ext>
            </a:extLst>
          </p:cNvPr>
          <p:cNvSpPr/>
          <p:nvPr/>
        </p:nvSpPr>
        <p:spPr>
          <a:xfrm>
            <a:off x="7670192"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20" name="Rectangle 42">
            <a:extLst>
              <a:ext uri="{FF2B5EF4-FFF2-40B4-BE49-F238E27FC236}">
                <a16:creationId xmlns:a16="http://schemas.microsoft.com/office/drawing/2014/main" id="{B6D6FCAC-41F6-8B45-A47E-8051ECF05980}"/>
              </a:ext>
            </a:extLst>
          </p:cNvPr>
          <p:cNvSpPr/>
          <p:nvPr/>
        </p:nvSpPr>
        <p:spPr>
          <a:xfrm>
            <a:off x="8556380" y="3933696"/>
            <a:ext cx="905262" cy="184733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a:solidFill>
                  <a:schemeClr val="bg1"/>
                </a:solidFill>
                <a:latin typeface="Courier New" panose="02070309020205020404" pitchFamily="49" charset="0"/>
              </a:rPr>
              <a:t>Train Data</a:t>
            </a:r>
          </a:p>
        </p:txBody>
      </p:sp>
      <p:sp>
        <p:nvSpPr>
          <p:cNvPr id="21" name="Rectangle 12">
            <a:extLst>
              <a:ext uri="{FF2B5EF4-FFF2-40B4-BE49-F238E27FC236}">
                <a16:creationId xmlns:a16="http://schemas.microsoft.com/office/drawing/2014/main" id="{5B9F81E7-2963-2C47-8BB7-BEBE29F00E76}"/>
              </a:ext>
            </a:extLst>
          </p:cNvPr>
          <p:cNvSpPr/>
          <p:nvPr/>
        </p:nvSpPr>
        <p:spPr>
          <a:xfrm>
            <a:off x="8562737" y="3933696"/>
            <a:ext cx="1010293" cy="184733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dirty="0" err="1">
                <a:solidFill>
                  <a:schemeClr val="bg1"/>
                </a:solidFill>
                <a:latin typeface="Courier New" panose="02070309020205020404" pitchFamily="49" charset="0"/>
              </a:rPr>
              <a:t>Dữ</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liệu</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thử</a:t>
            </a:r>
            <a:r>
              <a:rPr lang="en-US" dirty="0">
                <a:solidFill>
                  <a:schemeClr val="bg1"/>
                </a:solidFill>
                <a:latin typeface="Courier New" panose="02070309020205020404" pitchFamily="49" charset="0"/>
              </a:rPr>
              <a:t> </a:t>
            </a:r>
            <a:r>
              <a:rPr lang="en-US" dirty="0" err="1">
                <a:solidFill>
                  <a:schemeClr val="bg1"/>
                </a:solidFill>
                <a:latin typeface="Courier New" panose="02070309020205020404" pitchFamily="49" charset="0"/>
              </a:rPr>
              <a:t>nghiệm</a:t>
            </a:r>
            <a:endParaRPr lang="en-US" dirty="0">
              <a:solidFill>
                <a:schemeClr val="bg1"/>
              </a:solidFill>
              <a:latin typeface="Courier New" panose="02070309020205020404" pitchFamily="49" charset="0"/>
            </a:endParaRPr>
          </a:p>
        </p:txBody>
      </p:sp>
      <p:sp>
        <p:nvSpPr>
          <p:cNvPr id="22" name="Rectangle 59">
            <a:extLst>
              <a:ext uri="{FF2B5EF4-FFF2-40B4-BE49-F238E27FC236}">
                <a16:creationId xmlns:a16="http://schemas.microsoft.com/office/drawing/2014/main" id="{74212EB8-20F2-584A-BD5E-47286E30F47F}"/>
              </a:ext>
            </a:extLst>
          </p:cNvPr>
          <p:cNvSpPr/>
          <p:nvPr/>
        </p:nvSpPr>
        <p:spPr>
          <a:xfrm>
            <a:off x="7663834" y="3934448"/>
            <a:ext cx="905262" cy="18473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sz="1300">
                <a:solidFill>
                  <a:schemeClr val="bg1"/>
                </a:solidFill>
                <a:latin typeface="Courier New" panose="02070309020205020404" pitchFamily="49" charset="0"/>
              </a:rPr>
              <a:t>Dữ</a:t>
            </a:r>
            <a:r>
              <a:rPr lang="en-US" sz="1300" dirty="0">
                <a:solidFill>
                  <a:schemeClr val="bg1"/>
                </a:solidFill>
                <a:latin typeface="Courier New" panose="02070309020205020404" pitchFamily="49" charset="0"/>
              </a:rPr>
              <a:t> </a:t>
            </a:r>
            <a:r>
              <a:rPr lang="en-US" sz="1300" dirty="0" err="1">
                <a:solidFill>
                  <a:schemeClr val="bg1"/>
                </a:solidFill>
                <a:latin typeface="Courier New" panose="02070309020205020404" pitchFamily="49" charset="0"/>
              </a:rPr>
              <a:t>liệu</a:t>
            </a:r>
            <a:r>
              <a:rPr lang="en-US" sz="1300" dirty="0">
                <a:solidFill>
                  <a:schemeClr val="bg1"/>
                </a:solidFill>
                <a:latin typeface="Courier New" panose="02070309020205020404" pitchFamily="49" charset="0"/>
              </a:rPr>
              <a:t> </a:t>
            </a:r>
            <a:r>
              <a:rPr lang="en-US" sz="1300" dirty="0" err="1">
                <a:solidFill>
                  <a:schemeClr val="bg1"/>
                </a:solidFill>
                <a:latin typeface="Courier New" panose="02070309020205020404" pitchFamily="49" charset="0"/>
              </a:rPr>
              <a:t>xác</a:t>
            </a:r>
            <a:r>
              <a:rPr lang="en-US" sz="1300" dirty="0">
                <a:solidFill>
                  <a:schemeClr val="bg1"/>
                </a:solidFill>
                <a:latin typeface="Courier New" panose="02070309020205020404" pitchFamily="49" charset="0"/>
              </a:rPr>
              <a:t> </a:t>
            </a:r>
            <a:r>
              <a:rPr lang="en-US" sz="1300" dirty="0" err="1">
                <a:solidFill>
                  <a:schemeClr val="bg1"/>
                </a:solidFill>
                <a:latin typeface="Courier New" panose="02070309020205020404" pitchFamily="49" charset="0"/>
              </a:rPr>
              <a:t>thực</a:t>
            </a:r>
            <a:endParaRPr lang="en-US" sz="1300" dirty="0">
              <a:solidFill>
                <a:schemeClr val="bg1"/>
              </a:solidFill>
              <a:latin typeface="Courier New" panose="02070309020205020404" pitchFamily="49" charset="0"/>
            </a:endParaRPr>
          </a:p>
        </p:txBody>
      </p:sp>
    </p:spTree>
    <p:extLst>
      <p:ext uri="{BB962C8B-B14F-4D97-AF65-F5344CB8AC3E}">
        <p14:creationId xmlns:p14="http://schemas.microsoft.com/office/powerpoint/2010/main" val="325172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4.58333E-6 1.85185E-6 C -4.58333E-6 0.0331 -0.07838 0.05995 -0.17434 0.05995 C -0.28723 0.05995 -0.32812 0.03009 -0.34557 0.01204 L -0.36263 -0.01204 C -0.3802 -0.03009 -0.42369 -0.05996 -0.5513 -0.05996 C -0.63255 -0.05996 -0.72526 -0.0331 -0.72526 1.85185E-6 C -0.72526 0.0331 -0.63255 0.05995 -0.5513 0.05995 C -0.42369 0.05995 -0.3802 0.03009 -0.36263 0.01204 L -0.34557 -0.01204 C -0.32812 -0.03009 -0.28723 -0.05996 -0.17434 -0.05996 C -0.07838 -0.05996 -4.58333E-6 -0.0331 -4.58333E-6 1.85185E-6 Z " pathEditMode="relative" rAng="0" ptsTypes="AAAAAAAAAAA">
                                      <p:cBhvr>
                                        <p:cTn id="6" dur="2000" fill="hold"/>
                                        <p:tgtEl>
                                          <p:spTgt spid="22"/>
                                        </p:tgtEl>
                                        <p:attrNameLst>
                                          <p:attrName>ppt_x</p:attrName>
                                          <p:attrName>ppt_y</p:attrName>
                                        </p:attrNameLst>
                                      </p:cBhvr>
                                      <p:rCtr x="-36263" y="0"/>
                                    </p:animMotion>
                                  </p:childTnLst>
                                </p:cTn>
                              </p:par>
                            </p:childTnLst>
                          </p:cTn>
                        </p:par>
                      </p:childTnLst>
                    </p:cTn>
                  </p:par>
                  <p:par>
                    <p:cTn id="7" fill="hold">
                      <p:stCondLst>
                        <p:cond delay="indefinite"/>
                      </p:stCondLst>
                      <p:childTnLst>
                        <p:par>
                          <p:cTn id="8" fill="hold">
                            <p:stCondLst>
                              <p:cond delay="0"/>
                            </p:stCondLst>
                            <p:childTnLst>
                              <p:par>
                                <p:cTn id="9" presetID="26" presetClass="path" presetSubtype="0" accel="50000" decel="50000" fill="hold" grpId="0" nodeType="clickEffect">
                                  <p:stCondLst>
                                    <p:cond delay="0"/>
                                  </p:stCondLst>
                                  <p:childTnLst>
                                    <p:animMotion origin="layout" path="M 2.08333E-7 3.33333E-6 C 2.08333E-7 0.0331 -0.08828 0.05995 -0.19661 0.05995 C -0.32409 0.05995 -0.37018 0.03009 -0.38984 0.01203 L -0.40938 -0.01204 C -0.42904 -0.0301 -0.47813 -0.05996 -0.62227 -0.05996 C -0.71393 -0.05996 -0.81875 -0.03311 -0.81875 3.33333E-6 C -0.81875 0.0331 -0.71393 0.05995 -0.62227 0.05995 C -0.47813 0.05995 -0.42904 0.03009 -0.40938 0.01203 L -0.38984 -0.01204 C -0.37018 -0.0301 -0.32409 -0.05996 -0.19661 -0.05996 C -0.08828 -0.05996 2.08333E-7 -0.03311 2.08333E-7 3.33333E-6 Z " pathEditMode="relative" rAng="0" ptsTypes="AAAAAAAAAAA">
                                      <p:cBhvr>
                                        <p:cTn id="10" dur="2000" fill="hold"/>
                                        <p:tgtEl>
                                          <p:spTgt spid="21"/>
                                        </p:tgtEl>
                                        <p:attrNameLst>
                                          <p:attrName>ppt_x</p:attrName>
                                          <p:attrName>ppt_y</p:attrName>
                                        </p:attrNameLst>
                                      </p:cBhvr>
                                      <p:rCtr x="-409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8796528" cy="493776"/>
          </a:xfrm>
        </p:spPr>
        <p:txBody>
          <a:bodyPr/>
          <a:lstStyle/>
          <a:p>
            <a:r>
              <a:rPr lang="en-US" altLang="ko-KR" dirty="0" err="1">
                <a:latin typeface="iCiel Samsung Sharp Sans Bold" pitchFamily="2" charset="0"/>
                <a:ea typeface="iCiel Samsung Sharp Sans Bold" pitchFamily="2" charset="0"/>
                <a:cs typeface="iCiel Samsung Sharp Sans Bold" pitchFamily="2" charset="0"/>
              </a:rPr>
              <a:t>Quá</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khớp</a:t>
            </a:r>
            <a:r>
              <a:rPr lang="en-US" altLang="ko-KR" dirty="0">
                <a:latin typeface="iCiel Samsung Sharp Sans Bold" pitchFamily="2" charset="0"/>
                <a:ea typeface="iCiel Samsung Sharp Sans Bold" pitchFamily="2" charset="0"/>
                <a:cs typeface="iCiel Samsung Sharp Sans Bold" pitchFamily="2" charset="0"/>
              </a:rPr>
              <a:t> &amp; </a:t>
            </a:r>
            <a:r>
              <a:rPr lang="en-US" altLang="ko-KR" dirty="0" err="1">
                <a:latin typeface="iCiel Samsung Sharp Sans Bold" pitchFamily="2" charset="0"/>
                <a:ea typeface="iCiel Samsung Sharp Sans Bold" pitchFamily="2" charset="0"/>
                <a:cs typeface="iCiel Samsung Sharp Sans Bold" pitchFamily="2" charset="0"/>
              </a:rPr>
              <a:t>Chưa</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khớp</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4140300" cy="3873290"/>
          </a:xfrm>
        </p:spPr>
        <p:txBody>
          <a:bodyPr/>
          <a:lstStyle/>
          <a:p>
            <a:pPr>
              <a:tabLst>
                <a:tab pos="1030288" algn="l"/>
              </a:tabLst>
            </a:pPr>
            <a:r>
              <a:rPr lang="en-US" altLang="ko-KR" dirty="0" err="1"/>
              <a:t>Quá</a:t>
            </a:r>
            <a:r>
              <a:rPr lang="en-US" altLang="ko-KR" dirty="0"/>
              <a:t> </a:t>
            </a:r>
            <a:r>
              <a:rPr lang="en-US" altLang="ko-KR" dirty="0" err="1"/>
              <a:t>khớp</a:t>
            </a:r>
            <a:endParaRPr lang="en-US" altLang="ko-KR" dirty="0"/>
          </a:p>
          <a:p>
            <a:pPr lvl="1">
              <a:tabLst>
                <a:tab pos="1030288" algn="l"/>
              </a:tabLst>
            </a:pPr>
            <a:r>
              <a:rPr lang="en-US" altLang="ko-KR" dirty="0" err="1"/>
              <a:t>Quá</a:t>
            </a:r>
            <a:r>
              <a:rPr lang="en-US" altLang="ko-KR" dirty="0"/>
              <a:t> </a:t>
            </a:r>
            <a:r>
              <a:rPr lang="en-US" altLang="ko-KR" dirty="0" err="1"/>
              <a:t>khớp</a:t>
            </a:r>
            <a:r>
              <a:rPr lang="en-US" altLang="ko-KR" dirty="0"/>
              <a:t> </a:t>
            </a:r>
            <a:r>
              <a:rPr lang="vi-VN" altLang="ko-KR" dirty="0"/>
              <a:t>xảy ra khi mô hình được tạo cố gắng khớp quá chặt chẽ với dữ liệu đào tạo</a:t>
            </a:r>
          </a:p>
          <a:p>
            <a:pPr lvl="1">
              <a:tabLst>
                <a:tab pos="1030288" algn="l"/>
              </a:tabLst>
            </a:pPr>
            <a:r>
              <a:rPr lang="vi-VN" altLang="ko-KR" dirty="0"/>
              <a:t>Mô hình này chỉ tốt cho dữ liệu huấn luyện và có thể sẽ tạo ra kết quả rất kém với bất kỳ dữ liệu thử nghiệm mới nào</a:t>
            </a:r>
          </a:p>
          <a:p>
            <a:pPr lvl="1">
              <a:tabLst>
                <a:tab pos="1030288" algn="l"/>
              </a:tabLst>
            </a:pPr>
            <a:r>
              <a:rPr lang="en-US" altLang="ko-KR" dirty="0"/>
              <a:t>V</a:t>
            </a:r>
            <a:r>
              <a:rPr lang="vi-VN" altLang="ko-KR" dirty="0"/>
              <a:t>ề cơ bản là vô dụng</a:t>
            </a:r>
            <a:endParaRPr lang="en-US" altLang="ko-KR" dirty="0"/>
          </a:p>
          <a:p>
            <a:pPr lvl="1">
              <a:tabLst>
                <a:tab pos="1030288" algn="l"/>
              </a:tabLst>
            </a:pPr>
            <a:endParaRPr lang="en-US" altLang="ko-KR" dirty="0"/>
          </a:p>
          <a:p>
            <a:r>
              <a:rPr lang="en-US" altLang="ko-KR" dirty="0" err="1"/>
              <a:t>Chưa</a:t>
            </a:r>
            <a:r>
              <a:rPr lang="en-US" altLang="ko-KR" dirty="0"/>
              <a:t> </a:t>
            </a:r>
            <a:r>
              <a:rPr lang="en-US" altLang="ko-KR" dirty="0" err="1"/>
              <a:t>khớp</a:t>
            </a:r>
            <a:endParaRPr lang="en-US" altLang="ko-KR" dirty="0"/>
          </a:p>
          <a:p>
            <a:pPr lvl="1"/>
            <a:r>
              <a:rPr lang="en-US" altLang="ko-KR" dirty="0" err="1"/>
              <a:t>Chưa</a:t>
            </a:r>
            <a:r>
              <a:rPr lang="en-US" altLang="ko-KR" dirty="0"/>
              <a:t> </a:t>
            </a:r>
            <a:r>
              <a:rPr lang="en-US" altLang="ko-KR" dirty="0" err="1"/>
              <a:t>khớp</a:t>
            </a:r>
            <a:r>
              <a:rPr lang="en-US" altLang="ko-KR" dirty="0"/>
              <a:t> </a:t>
            </a:r>
            <a:r>
              <a:rPr lang="vi-VN" altLang="ko-KR" dirty="0"/>
              <a:t>xảy ra khi mô hình được tạo ra có quá nhiều sai lệch so với mô hình dự đoán tốt</a:t>
            </a:r>
          </a:p>
          <a:p>
            <a:pPr lvl="1"/>
            <a:r>
              <a:rPr lang="vi-VN" altLang="ko-KR" dirty="0"/>
              <a:t>Mặc dù mô hình này có thể không hoàn toàn vô dụng, nhưng sai số quá lớn</a:t>
            </a:r>
            <a:endParaRPr lang="en-US" altLang="ko-KR" dirty="0"/>
          </a:p>
        </p:txBody>
      </p:sp>
      <p:grpSp>
        <p:nvGrpSpPr>
          <p:cNvPr id="11" name="그룹 10">
            <a:extLst>
              <a:ext uri="{FF2B5EF4-FFF2-40B4-BE49-F238E27FC236}">
                <a16:creationId xmlns:a16="http://schemas.microsoft.com/office/drawing/2014/main" id="{75C4A7DC-57F0-49C0-9679-9465690585E9}"/>
              </a:ext>
            </a:extLst>
          </p:cNvPr>
          <p:cNvGrpSpPr/>
          <p:nvPr/>
        </p:nvGrpSpPr>
        <p:grpSpPr>
          <a:xfrm>
            <a:off x="5748207" y="3032281"/>
            <a:ext cx="3021510" cy="1725193"/>
            <a:chOff x="5212044" y="3090764"/>
            <a:chExt cx="3021510" cy="1725193"/>
          </a:xfrm>
        </p:grpSpPr>
        <p:pic>
          <p:nvPicPr>
            <p:cNvPr id="12" name="그림 11">
              <a:extLst>
                <a:ext uri="{FF2B5EF4-FFF2-40B4-BE49-F238E27FC236}">
                  <a16:creationId xmlns:a16="http://schemas.microsoft.com/office/drawing/2014/main" id="{2B9A5917-A9E1-4B0A-86C3-887C83000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2044" y="3090764"/>
              <a:ext cx="1431871" cy="1725193"/>
            </a:xfrm>
            <a:prstGeom prst="rect">
              <a:avLst/>
            </a:prstGeom>
          </p:spPr>
        </p:pic>
        <p:grpSp>
          <p:nvGrpSpPr>
            <p:cNvPr id="13" name="그룹 12">
              <a:extLst>
                <a:ext uri="{FF2B5EF4-FFF2-40B4-BE49-F238E27FC236}">
                  <a16:creationId xmlns:a16="http://schemas.microsoft.com/office/drawing/2014/main" id="{B8708324-4F36-42F1-A003-9B40E3B1C2E9}"/>
                </a:ext>
              </a:extLst>
            </p:cNvPr>
            <p:cNvGrpSpPr/>
            <p:nvPr/>
          </p:nvGrpSpPr>
          <p:grpSpPr>
            <a:xfrm>
              <a:off x="6726655" y="3355764"/>
              <a:ext cx="1506899" cy="1148130"/>
              <a:chOff x="6726655" y="3355764"/>
              <a:chExt cx="1506899" cy="1148130"/>
            </a:xfrm>
          </p:grpSpPr>
          <p:sp>
            <p:nvSpPr>
              <p:cNvPr id="14" name="직사각형 13">
                <a:extLst>
                  <a:ext uri="{FF2B5EF4-FFF2-40B4-BE49-F238E27FC236}">
                    <a16:creationId xmlns:a16="http://schemas.microsoft.com/office/drawing/2014/main" id="{C6076153-89B3-4DE8-AD10-BC8A8514E37A}"/>
                  </a:ext>
                </a:extLst>
              </p:cNvPr>
              <p:cNvSpPr/>
              <p:nvPr/>
            </p:nvSpPr>
            <p:spPr>
              <a:xfrm>
                <a:off x="6726655" y="3355764"/>
                <a:ext cx="1506899" cy="369332"/>
              </a:xfrm>
              <a:prstGeom prst="rect">
                <a:avLst/>
              </a:prstGeom>
            </p:spPr>
            <p:txBody>
              <a:bodyPr wrap="square">
                <a:spAutoFit/>
              </a:bodyPr>
              <a:lstStyle/>
              <a:p>
                <a:pPr algn="ctr"/>
                <a:r>
                  <a:rPr lang="en-US" altLang="ko-KR" dirty="0" err="1">
                    <a:solidFill>
                      <a:srgbClr val="1F45BC"/>
                    </a:solidFill>
                    <a:latin typeface="SamsungOne-700" panose="020B0803030303020204" pitchFamily="34" charset="0"/>
                    <a:ea typeface="SamsungOneKorean 400" panose="020B0503030303020204" pitchFamily="50" charset="-127"/>
                  </a:rPr>
                  <a:t>Chưa</a:t>
                </a:r>
                <a:r>
                  <a:rPr lang="en-US" altLang="ko-KR" dirty="0">
                    <a:solidFill>
                      <a:srgbClr val="1F45BC"/>
                    </a:solidFill>
                    <a:latin typeface="SamsungOne-700" panose="020B0803030303020204" pitchFamily="34" charset="0"/>
                    <a:ea typeface="SamsungOneKorean 400" panose="020B0503030303020204" pitchFamily="50" charset="-127"/>
                  </a:rPr>
                  <a:t> </a:t>
                </a:r>
                <a:r>
                  <a:rPr lang="en-US" altLang="ko-KR" dirty="0" err="1">
                    <a:solidFill>
                      <a:srgbClr val="1F45BC"/>
                    </a:solidFill>
                    <a:latin typeface="SamsungOne-700" panose="020B0803030303020204" pitchFamily="34" charset="0"/>
                    <a:ea typeface="SamsungOneKorean 400" panose="020B0503030303020204" pitchFamily="50" charset="-127"/>
                  </a:rPr>
                  <a:t>khớp</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9B1523F3-AE79-4ECD-8E06-D0F16640E748}"/>
                  </a:ext>
                </a:extLst>
              </p:cNvPr>
              <p:cNvSpPr/>
              <p:nvPr/>
            </p:nvSpPr>
            <p:spPr>
              <a:xfrm>
                <a:off x="6726655" y="4134562"/>
                <a:ext cx="1506899" cy="369332"/>
              </a:xfrm>
              <a:prstGeom prst="rect">
                <a:avLst/>
              </a:prstGeom>
            </p:spPr>
            <p:txBody>
              <a:bodyPr wrap="square">
                <a:spAutoFit/>
              </a:bodyPr>
              <a:lstStyle/>
              <a:p>
                <a:pPr algn="ctr"/>
                <a:r>
                  <a:rPr lang="en-US" altLang="ko-KR" dirty="0" err="1">
                    <a:solidFill>
                      <a:srgbClr val="1F45BC"/>
                    </a:solidFill>
                    <a:latin typeface="SamsungOne-700" panose="020B0803030303020204" pitchFamily="34" charset="0"/>
                    <a:ea typeface="SamsungOneKorean 400" panose="020B0503030303020204" pitchFamily="50" charset="-127"/>
                  </a:rPr>
                  <a:t>Quá</a:t>
                </a:r>
                <a:r>
                  <a:rPr lang="en-US" altLang="ko-KR" dirty="0">
                    <a:solidFill>
                      <a:srgbClr val="1F45BC"/>
                    </a:solidFill>
                    <a:latin typeface="SamsungOne-700" panose="020B0803030303020204" pitchFamily="34" charset="0"/>
                    <a:ea typeface="SamsungOneKorean 400" panose="020B0503030303020204" pitchFamily="50" charset="-127"/>
                  </a:rPr>
                  <a:t> </a:t>
                </a:r>
                <a:r>
                  <a:rPr lang="en-US" altLang="ko-KR" dirty="0" err="1">
                    <a:solidFill>
                      <a:srgbClr val="1F45BC"/>
                    </a:solidFill>
                    <a:latin typeface="SamsungOne-700" panose="020B0803030303020204" pitchFamily="34" charset="0"/>
                    <a:ea typeface="SamsungOneKorean 400" panose="020B0503030303020204" pitchFamily="50" charset="-127"/>
                  </a:rPr>
                  <a:t>khớp</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031EC1C7-F218-4BB8-B069-99E37452AD24}"/>
                  </a:ext>
                </a:extLst>
              </p:cNvPr>
              <p:cNvSpPr/>
              <p:nvPr/>
            </p:nvSpPr>
            <p:spPr>
              <a:xfrm>
                <a:off x="6726655" y="3784084"/>
                <a:ext cx="1506899" cy="338554"/>
              </a:xfrm>
              <a:prstGeom prst="rect">
                <a:avLst/>
              </a:prstGeom>
            </p:spPr>
            <p:txBody>
              <a:bodyPr wrap="square">
                <a:spAutoFit/>
              </a:bodyPr>
              <a:lstStyle/>
              <a:p>
                <a:pPr algn="ctr"/>
                <a:r>
                  <a:rPr lang="en-US" altLang="ko-KR" sz="1600" dirty="0">
                    <a:solidFill>
                      <a:srgbClr val="66A1FE"/>
                    </a:solidFill>
                    <a:latin typeface="SamsungOne-700" panose="020B0803030303020204" pitchFamily="34" charset="0"/>
                    <a:ea typeface="SamsungOneKorean 400" panose="020B0503030303020204" pitchFamily="50" charset="-127"/>
                  </a:rPr>
                  <a:t>VS</a:t>
                </a:r>
                <a:endParaRPr lang="ko-KR" altLang="en-US" sz="1600" dirty="0">
                  <a:solidFill>
                    <a:srgbClr val="66A1FE"/>
                  </a:solidFill>
                  <a:latin typeface="SamsungOne-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1583045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1.1. 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Cú</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pháp</a:t>
            </a:r>
            <a:r>
              <a:rPr lang="en-US" altLang="ko-KR" dirty="0">
                <a:latin typeface="iCiel Samsung Sharp Sans Bold" pitchFamily="2" charset="0"/>
                <a:ea typeface="iCiel Samsung Sharp Sans Bold" pitchFamily="2" charset="0"/>
                <a:cs typeface="iCiel Samsung Sharp Sans Bold" pitchFamily="2" charset="0"/>
              </a:rPr>
              <a:t> Razor </a:t>
            </a:r>
            <a:r>
              <a:rPr lang="en-US" altLang="ko-KR" dirty="0" err="1">
                <a:latin typeface="iCiel Samsung Sharp Sans Bold" pitchFamily="2" charset="0"/>
                <a:ea typeface="iCiel Samsung Sharp Sans Bold" pitchFamily="2" charset="0"/>
                <a:cs typeface="iCiel Samsung Sharp Sans Bold" pitchFamily="2" charset="0"/>
              </a:rPr>
              <a:t>của</a:t>
            </a:r>
            <a:r>
              <a:rPr lang="en-US" altLang="ko-KR" dirty="0">
                <a:latin typeface="iCiel Samsung Sharp Sans Bold" pitchFamily="2" charset="0"/>
                <a:ea typeface="iCiel Samsung Sharp Sans Bold" pitchFamily="2" charset="0"/>
                <a:cs typeface="iCiel Samsung Sharp Sans Bold" pitchFamily="2" charset="0"/>
              </a:rPr>
              <a:t> Occam</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339904" cy="1857752"/>
          </a:xfrm>
        </p:spPr>
        <p:txBody>
          <a:bodyPr/>
          <a:lstStyle/>
          <a:p>
            <a:r>
              <a:rPr lang="vi-VN" altLang="ko-KR" dirty="0"/>
              <a:t>Trong số các giả thuyết cạnh tranh, nên chọn giả thuyết có ít giả định nhất</a:t>
            </a:r>
          </a:p>
          <a:p>
            <a:r>
              <a:rPr lang="vi-VN" altLang="ko-KR" dirty="0"/>
              <a:t>William of Ockham (c. 1287–1347), là một tu sĩ dòng Phanxicô người Anh, nhà triết học kinh viện và nhà thần học</a:t>
            </a:r>
          </a:p>
          <a:p>
            <a:r>
              <a:rPr lang="vi-VN" altLang="ko-KR" dirty="0"/>
              <a:t>Trong bối cảnh của chúng tôi, chúng tôi có thể phát biểu lại điều này như sau:</a:t>
            </a:r>
          </a:p>
          <a:p>
            <a:r>
              <a:rPr lang="vi-VN" altLang="ko-KR" dirty="0"/>
              <a:t>Các mô hình học máy tốt nhất là các mô hình đơn giản phù hợp với dữ liệu</a:t>
            </a:r>
          </a:p>
          <a:p>
            <a:r>
              <a:rPr lang="vi-VN" altLang="ko-KR" dirty="0"/>
              <a:t>Lựa chọn mô hình tốt nhất</a:t>
            </a:r>
            <a:endParaRPr lang="en-US" altLang="ko-KR" dirty="0"/>
          </a:p>
        </p:txBody>
      </p:sp>
      <p:pic>
        <p:nvPicPr>
          <p:cNvPr id="10" name="그림 9">
            <a:extLst>
              <a:ext uri="{FF2B5EF4-FFF2-40B4-BE49-F238E27FC236}">
                <a16:creationId xmlns:a16="http://schemas.microsoft.com/office/drawing/2014/main" id="{466A924A-7B0F-4A67-B6D8-36F91AF7B7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6163" y="3790843"/>
            <a:ext cx="5319837" cy="2502897"/>
          </a:xfrm>
          <a:prstGeom prst="rect">
            <a:avLst/>
          </a:prstGeom>
        </p:spPr>
      </p:pic>
      <p:sp>
        <p:nvSpPr>
          <p:cNvPr id="4" name="TextBox 3"/>
          <p:cNvSpPr txBox="1"/>
          <p:nvPr/>
        </p:nvSpPr>
        <p:spPr>
          <a:xfrm>
            <a:off x="5497938" y="4084320"/>
            <a:ext cx="843501"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Mô</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hình</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tốt</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2" name="TextBox 11"/>
          <p:cNvSpPr txBox="1"/>
          <p:nvPr/>
        </p:nvSpPr>
        <p:spPr>
          <a:xfrm>
            <a:off x="3954044" y="4047574"/>
            <a:ext cx="788999"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Chưa</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khớp</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3" name="TextBox 12"/>
          <p:cNvSpPr txBox="1"/>
          <p:nvPr/>
        </p:nvSpPr>
        <p:spPr>
          <a:xfrm>
            <a:off x="7283405" y="4053840"/>
            <a:ext cx="729687"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Quá</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khớp</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4" name="TextBox 13"/>
          <p:cNvSpPr txBox="1"/>
          <p:nvPr/>
        </p:nvSpPr>
        <p:spPr>
          <a:xfrm>
            <a:off x="5609755" y="4964603"/>
            <a:ext cx="994319" cy="400110"/>
          </a:xfrm>
          <a:prstGeom prst="rect">
            <a:avLst/>
          </a:prstGeom>
          <a:solidFill>
            <a:schemeClr val="bg1"/>
          </a:solidFill>
        </p:spPr>
        <p:txBody>
          <a:bodyPr wrap="square" rtlCol="0">
            <a:spAutoFit/>
          </a:bodyPr>
          <a:lstStyle/>
          <a:p>
            <a:pPr algn="ctr"/>
            <a:r>
              <a:rPr lang="it-IT" sz="1000" dirty="0">
                <a:solidFill>
                  <a:srgbClr val="0070C0"/>
                </a:solidFill>
                <a:latin typeface="SamsungOne-700" panose="020B0803030303020204" pitchFamily="34" charset="0"/>
                <a:ea typeface="SamsungOne-700" panose="020B0803030303020204" pitchFamily="34" charset="0"/>
              </a:rPr>
              <a:t>Lỗi so với </a:t>
            </a:r>
          </a:p>
          <a:p>
            <a:pPr algn="ctr"/>
            <a:r>
              <a:rPr lang="it-IT" sz="1000" dirty="0">
                <a:solidFill>
                  <a:srgbClr val="0070C0"/>
                </a:solidFill>
                <a:latin typeface="SamsungOne-700" panose="020B0803030303020204" pitchFamily="34" charset="0"/>
                <a:ea typeface="SamsungOne-700" panose="020B0803030303020204" pitchFamily="34" charset="0"/>
              </a:rPr>
              <a:t>bộ kiểm tra</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6" name="TextBox 15"/>
          <p:cNvSpPr txBox="1"/>
          <p:nvPr/>
        </p:nvSpPr>
        <p:spPr>
          <a:xfrm>
            <a:off x="3589592" y="5543534"/>
            <a:ext cx="947239" cy="369332"/>
          </a:xfrm>
          <a:prstGeom prst="rect">
            <a:avLst/>
          </a:prstGeom>
          <a:solidFill>
            <a:schemeClr val="bg1"/>
          </a:solidFill>
        </p:spPr>
        <p:txBody>
          <a:bodyPr wrap="square" rtlCol="0">
            <a:spAutoFit/>
          </a:bodyPr>
          <a:lstStyle/>
          <a:p>
            <a:pPr algn="ctr"/>
            <a:r>
              <a:rPr lang="it-IT" sz="900" dirty="0">
                <a:solidFill>
                  <a:srgbClr val="0070C0"/>
                </a:solidFill>
                <a:latin typeface="SamsungOne-700" panose="020B0803030303020204" pitchFamily="34" charset="0"/>
                <a:ea typeface="SamsungOne-700" panose="020B0803030303020204" pitchFamily="34" charset="0"/>
              </a:rPr>
              <a:t>Lỗi so với </a:t>
            </a:r>
          </a:p>
          <a:p>
            <a:pPr algn="ctr"/>
            <a:r>
              <a:rPr lang="it-IT" sz="900" dirty="0">
                <a:solidFill>
                  <a:srgbClr val="0070C0"/>
                </a:solidFill>
                <a:latin typeface="SamsungOne-700" panose="020B0803030303020204" pitchFamily="34" charset="0"/>
                <a:ea typeface="SamsungOne-700" panose="020B0803030303020204" pitchFamily="34" charset="0"/>
              </a:rPr>
              <a:t>bộ  huấn luyện</a:t>
            </a:r>
            <a:endParaRPr lang="en-US" sz="900" dirty="0">
              <a:solidFill>
                <a:srgbClr val="0070C0"/>
              </a:solidFill>
              <a:latin typeface="SamsungOne-700" panose="020B0803030303020204" pitchFamily="34" charset="0"/>
              <a:ea typeface="SamsungOne-700" panose="020B0803030303020204" pitchFamily="34" charset="0"/>
            </a:endParaRPr>
          </a:p>
        </p:txBody>
      </p:sp>
      <p:sp>
        <p:nvSpPr>
          <p:cNvPr id="17" name="TextBox 16"/>
          <p:cNvSpPr txBox="1"/>
          <p:nvPr/>
        </p:nvSpPr>
        <p:spPr>
          <a:xfrm>
            <a:off x="3147273" y="3919050"/>
            <a:ext cx="338554" cy="853760"/>
          </a:xfrm>
          <a:prstGeom prst="rect">
            <a:avLst/>
          </a:prstGeom>
          <a:solidFill>
            <a:schemeClr val="bg1"/>
          </a:solidFill>
        </p:spPr>
        <p:txBody>
          <a:bodyPr vert="vert270"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Nhiều</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lỗi</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hơn</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8" name="TextBox 17"/>
          <p:cNvSpPr txBox="1"/>
          <p:nvPr/>
        </p:nvSpPr>
        <p:spPr>
          <a:xfrm>
            <a:off x="3147273" y="5244093"/>
            <a:ext cx="338554" cy="598882"/>
          </a:xfrm>
          <a:prstGeom prst="rect">
            <a:avLst/>
          </a:prstGeom>
          <a:solidFill>
            <a:schemeClr val="bg1"/>
          </a:solidFill>
        </p:spPr>
        <p:txBody>
          <a:bodyPr vert="vert270"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Ít</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lỗi</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hơn</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19" name="TextBox 18"/>
          <p:cNvSpPr txBox="1"/>
          <p:nvPr/>
        </p:nvSpPr>
        <p:spPr>
          <a:xfrm>
            <a:off x="3687191" y="6179594"/>
            <a:ext cx="1173719"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Giảm</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độ</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phức</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tạp</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20" name="TextBox 19"/>
          <p:cNvSpPr txBox="1"/>
          <p:nvPr/>
        </p:nvSpPr>
        <p:spPr>
          <a:xfrm>
            <a:off x="5319705" y="6179594"/>
            <a:ext cx="1584088"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Độ</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phức</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tạp</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của</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mô</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hình</a:t>
            </a:r>
            <a:endParaRPr lang="en-US" sz="1000" dirty="0">
              <a:solidFill>
                <a:srgbClr val="0070C0"/>
              </a:solidFill>
              <a:latin typeface="SamsungOne-700" panose="020B0803030303020204" pitchFamily="34" charset="0"/>
              <a:ea typeface="SamsungOne-700" panose="020B0803030303020204" pitchFamily="34" charset="0"/>
            </a:endParaRPr>
          </a:p>
        </p:txBody>
      </p:sp>
      <p:sp>
        <p:nvSpPr>
          <p:cNvPr id="21" name="TextBox 20"/>
          <p:cNvSpPr txBox="1"/>
          <p:nvPr/>
        </p:nvSpPr>
        <p:spPr>
          <a:xfrm>
            <a:off x="7283405" y="6182352"/>
            <a:ext cx="1156086" cy="246221"/>
          </a:xfrm>
          <a:prstGeom prst="rect">
            <a:avLst/>
          </a:prstGeom>
          <a:solidFill>
            <a:schemeClr val="bg1"/>
          </a:solidFill>
        </p:spPr>
        <p:txBody>
          <a:bodyPr wrap="none" rtlCol="0">
            <a:spAutoFit/>
          </a:bodyPr>
          <a:lstStyle/>
          <a:p>
            <a:r>
              <a:rPr lang="en-US" sz="1000" dirty="0" err="1">
                <a:solidFill>
                  <a:srgbClr val="0070C0"/>
                </a:solidFill>
                <a:latin typeface="SamsungOne-700" panose="020B0803030303020204" pitchFamily="34" charset="0"/>
                <a:ea typeface="SamsungOne-700" panose="020B0803030303020204" pitchFamily="34" charset="0"/>
              </a:rPr>
              <a:t>Tăng</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độ</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phức</a:t>
            </a:r>
            <a:r>
              <a:rPr lang="en-US" sz="1000" dirty="0">
                <a:solidFill>
                  <a:srgbClr val="0070C0"/>
                </a:solidFill>
                <a:latin typeface="SamsungOne-700" panose="020B0803030303020204" pitchFamily="34" charset="0"/>
                <a:ea typeface="SamsungOne-700" panose="020B0803030303020204" pitchFamily="34" charset="0"/>
              </a:rPr>
              <a:t> </a:t>
            </a:r>
            <a:r>
              <a:rPr lang="en-US" sz="1000" dirty="0" err="1">
                <a:solidFill>
                  <a:srgbClr val="0070C0"/>
                </a:solidFill>
                <a:latin typeface="SamsungOne-700" panose="020B0803030303020204" pitchFamily="34" charset="0"/>
                <a:ea typeface="SamsungOne-700" panose="020B0803030303020204" pitchFamily="34" charset="0"/>
              </a:rPr>
              <a:t>tạp</a:t>
            </a:r>
            <a:endParaRPr lang="en-US" sz="1000" dirty="0">
              <a:solidFill>
                <a:srgbClr val="0070C0"/>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851644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&amp; </a:t>
            </a:r>
            <a:r>
              <a:rPr lang="en-US" altLang="ko-KR" dirty="0" err="1">
                <a:latin typeface="iCiel Samsung Sharp Sans Bold" pitchFamily="2" charset="0"/>
                <a:ea typeface="iCiel Samsung Sharp Sans Bold" pitchFamily="2" charset="0"/>
                <a:cs typeface="iCiel Samsung Sharp Sans Bold" pitchFamily="2" charset="0"/>
              </a:rPr>
              <a:t>Mô</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Hình</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038773"/>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Korean 400" panose="020B0503030303020204" pitchFamily="50" charset="-127"/>
              </a:rPr>
              <a:t>1.1. Kiến thức cơ bản về học máy </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1644" y="4037600"/>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924905"/>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1.3. Đường ống Apache Spark ML</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
        <p:nvSpPr>
          <p:cNvPr id="13" name="직사각형 12">
            <a:extLst>
              <a:ext uri="{FF2B5EF4-FFF2-40B4-BE49-F238E27FC236}">
                <a16:creationId xmlns:a16="http://schemas.microsoft.com/office/drawing/2014/main" id="{1E5B58D8-18CE-2549-A4E4-760DD7D1FF20}"/>
              </a:ext>
            </a:extLst>
          </p:cNvPr>
          <p:cNvSpPr/>
          <p:nvPr/>
        </p:nvSpPr>
        <p:spPr>
          <a:xfrm>
            <a:off x="1234524" y="448198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1.2.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Học</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máy</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trong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đám</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mây</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công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cộng</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14" name="직사각형 13">
            <a:extLst>
              <a:ext uri="{FF2B5EF4-FFF2-40B4-BE49-F238E27FC236}">
                <a16:creationId xmlns:a16="http://schemas.microsoft.com/office/drawing/2014/main" id="{FCB389B0-C939-1D47-B8EF-3B1B2453E38E}"/>
              </a:ext>
            </a:extLst>
          </p:cNvPr>
          <p:cNvSpPr/>
          <p:nvPr/>
        </p:nvSpPr>
        <p:spPr>
          <a:xfrm>
            <a:off x="1051644" y="4480812"/>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469815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Ngăn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AWS</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Khả</a:t>
            </a:r>
            <a:r>
              <a:rPr lang="en-US" altLang="ko-KR" dirty="0"/>
              <a:t> </a:t>
            </a:r>
            <a:r>
              <a:rPr lang="en-US" altLang="ko-KR" dirty="0" err="1"/>
              <a:t>năng</a:t>
            </a:r>
            <a:r>
              <a:rPr lang="en-US" altLang="ko-KR" dirty="0"/>
              <a:t> </a:t>
            </a:r>
            <a:r>
              <a:rPr lang="en-US" altLang="ko-KR" dirty="0" err="1"/>
              <a:t>học</a:t>
            </a:r>
            <a:r>
              <a:rPr lang="en-US" altLang="ko-KR" dirty="0"/>
              <a:t> </a:t>
            </a:r>
            <a:r>
              <a:rPr lang="en-US" altLang="ko-KR" dirty="0" err="1"/>
              <a:t>máy</a:t>
            </a:r>
            <a:r>
              <a:rPr lang="en-US" altLang="ko-KR" dirty="0"/>
              <a:t> </a:t>
            </a:r>
            <a:r>
              <a:rPr lang="en-US" altLang="ko-KR" dirty="0" err="1"/>
              <a:t>mở</a:t>
            </a:r>
            <a:r>
              <a:rPr lang="en-US" altLang="ko-KR" dirty="0"/>
              <a:t> </a:t>
            </a:r>
            <a:r>
              <a:rPr lang="en-US" altLang="ko-KR" dirty="0" err="1"/>
              <a:t>rộng</a:t>
            </a:r>
            <a:endParaRPr lang="ko-KR" altLang="en-US" dirty="0"/>
          </a:p>
        </p:txBody>
      </p:sp>
      <p:pic>
        <p:nvPicPr>
          <p:cNvPr id="4" name="그림 3">
            <a:extLst>
              <a:ext uri="{FF2B5EF4-FFF2-40B4-BE49-F238E27FC236}">
                <a16:creationId xmlns:a16="http://schemas.microsoft.com/office/drawing/2014/main" id="{525D1B28-1ADD-4147-ACC0-8D787309D356}"/>
              </a:ext>
            </a:extLst>
          </p:cNvPr>
          <p:cNvPicPr>
            <a:picLocks noChangeAspect="1"/>
          </p:cNvPicPr>
          <p:nvPr/>
        </p:nvPicPr>
        <p:blipFill>
          <a:blip r:embed="rId3"/>
          <a:stretch>
            <a:fillRect/>
          </a:stretch>
        </p:blipFill>
        <p:spPr>
          <a:xfrm>
            <a:off x="730435" y="2489200"/>
            <a:ext cx="8602921" cy="3911600"/>
          </a:xfrm>
          <a:prstGeom prst="rect">
            <a:avLst/>
          </a:prstGeom>
        </p:spPr>
      </p:pic>
    </p:spTree>
    <p:extLst>
      <p:ext uri="{BB962C8B-B14F-4D97-AF65-F5344CB8AC3E}">
        <p14:creationId xmlns:p14="http://schemas.microsoft.com/office/powerpoint/2010/main" val="4026503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SageMaker</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988881"/>
          </a:xfrm>
        </p:spPr>
        <p:txBody>
          <a:bodyPr/>
          <a:lstStyle/>
          <a:p>
            <a:r>
              <a:rPr lang="vi-VN" altLang="ko-KR" dirty="0"/>
              <a:t>Amazon SageMaker là dịch vụ học</a:t>
            </a:r>
            <a:r>
              <a:rPr lang="en-US" altLang="ko-KR" dirty="0"/>
              <a:t> </a:t>
            </a:r>
            <a:r>
              <a:rPr lang="en-US" altLang="ko-KR" dirty="0" err="1"/>
              <a:t>máy</a:t>
            </a:r>
            <a:r>
              <a:rPr lang="vi-VN" altLang="ko-KR" dirty="0"/>
              <a:t> được quản lý hoàn toàn</a:t>
            </a:r>
          </a:p>
          <a:p>
            <a:r>
              <a:rPr lang="vi-VN" altLang="ko-KR" dirty="0"/>
              <a:t>Dễ dàng xây dựng và đào tạo các mô hình học máy, sau đó trực tiếp triển khai chúng vào môi trường được lưu trữ sẵn sàng sản xuất</a:t>
            </a:r>
          </a:p>
          <a:p>
            <a:r>
              <a:rPr lang="vi-VN" altLang="ko-KR" dirty="0"/>
              <a:t>Tất cả các thành phần được sử dụng cho ML được cung cấp trong một bộ công cụ duy nhất</a:t>
            </a:r>
            <a:endParaRPr lang="en" altLang="ko-KR" dirty="0"/>
          </a:p>
          <a:p>
            <a:pPr lvl="1"/>
            <a:r>
              <a:rPr kumimoji="1" lang="en-US" altLang="ko-KR" dirty="0"/>
              <a:t>D</a:t>
            </a:r>
            <a:r>
              <a:rPr kumimoji="1" lang="vi-VN" altLang="ko-KR" dirty="0"/>
              <a:t>án nhãn</a:t>
            </a:r>
          </a:p>
          <a:p>
            <a:pPr lvl="1"/>
            <a:r>
              <a:rPr kumimoji="1" lang="vi-VN" altLang="ko-KR" dirty="0"/>
              <a:t>Chuẩn bị dữ liệu</a:t>
            </a:r>
          </a:p>
          <a:p>
            <a:pPr lvl="1"/>
            <a:r>
              <a:rPr kumimoji="1" lang="en-US" altLang="ko-KR" dirty="0"/>
              <a:t>K</a:t>
            </a:r>
            <a:r>
              <a:rPr kumimoji="1" lang="vi-VN" altLang="ko-KR" dirty="0"/>
              <a:t>ỹ thuật tính năng</a:t>
            </a:r>
          </a:p>
          <a:p>
            <a:pPr lvl="1"/>
            <a:r>
              <a:rPr kumimoji="1" lang="vi-VN" altLang="ko-KR" dirty="0"/>
              <a:t>Phát hiện sai lệch thống kê</a:t>
            </a:r>
          </a:p>
          <a:p>
            <a:pPr lvl="1"/>
            <a:r>
              <a:rPr kumimoji="1" lang="vi-VN" altLang="ko-KR" dirty="0"/>
              <a:t>Tự động học máy</a:t>
            </a:r>
          </a:p>
          <a:p>
            <a:pPr lvl="1"/>
            <a:r>
              <a:rPr kumimoji="1" lang="vi-VN" altLang="ko-KR" dirty="0"/>
              <a:t>Đào tạo</a:t>
            </a:r>
          </a:p>
          <a:p>
            <a:pPr lvl="1"/>
            <a:r>
              <a:rPr kumimoji="1" lang="en-US" altLang="ko-KR" dirty="0"/>
              <a:t>Đ</a:t>
            </a:r>
            <a:r>
              <a:rPr kumimoji="1" lang="vi-VN" altLang="ko-KR" dirty="0"/>
              <a:t>iều chỉnh</a:t>
            </a:r>
          </a:p>
          <a:p>
            <a:pPr lvl="1"/>
            <a:r>
              <a:rPr kumimoji="1" lang="en-US" altLang="ko-KR" dirty="0"/>
              <a:t>L</a:t>
            </a:r>
            <a:r>
              <a:rPr kumimoji="1" lang="vi-VN" altLang="ko-KR" dirty="0"/>
              <a:t>ưu trữ</a:t>
            </a:r>
          </a:p>
          <a:p>
            <a:pPr lvl="1"/>
            <a:r>
              <a:rPr kumimoji="1" lang="vi-VN" altLang="ko-KR" dirty="0"/>
              <a:t>Giám sát và quy trình làm việc</a:t>
            </a:r>
            <a:endParaRPr lang="en" altLang="ko-KR" dirty="0"/>
          </a:p>
          <a:p>
            <a:endParaRPr lang="ko-KR" altLang="en-US" dirty="0"/>
          </a:p>
        </p:txBody>
      </p:sp>
      <p:grpSp>
        <p:nvGrpSpPr>
          <p:cNvPr id="12" name="그룹 11">
            <a:extLst>
              <a:ext uri="{FF2B5EF4-FFF2-40B4-BE49-F238E27FC236}">
                <a16:creationId xmlns:a16="http://schemas.microsoft.com/office/drawing/2014/main" id="{7F90BFFF-1747-472D-A86A-72EAF54D71B2}"/>
              </a:ext>
            </a:extLst>
          </p:cNvPr>
          <p:cNvGrpSpPr/>
          <p:nvPr/>
        </p:nvGrpSpPr>
        <p:grpSpPr>
          <a:xfrm>
            <a:off x="3209926" y="3480297"/>
            <a:ext cx="6135688" cy="2720478"/>
            <a:chOff x="3209926" y="3480297"/>
            <a:chExt cx="6135688" cy="2720478"/>
          </a:xfrm>
        </p:grpSpPr>
        <p:sp>
          <p:nvSpPr>
            <p:cNvPr id="13" name="직사각형 12">
              <a:extLst>
                <a:ext uri="{FF2B5EF4-FFF2-40B4-BE49-F238E27FC236}">
                  <a16:creationId xmlns:a16="http://schemas.microsoft.com/office/drawing/2014/main" id="{0691DF60-F1EC-4612-A463-91E6298D9A04}"/>
                </a:ext>
              </a:extLst>
            </p:cNvPr>
            <p:cNvSpPr/>
            <p:nvPr/>
          </p:nvSpPr>
          <p:spPr>
            <a:xfrm>
              <a:off x="4728294" y="3480297"/>
              <a:ext cx="3082618" cy="477054"/>
            </a:xfrm>
            <a:prstGeom prst="rect">
              <a:avLst/>
            </a:prstGeom>
          </p:spPr>
          <p:txBody>
            <a:bodyPr wrap="square">
              <a:spAutoFit/>
            </a:bodyP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Amazon SageMaker</a:t>
              </a:r>
            </a:p>
            <a:p>
              <a:pPr algn="ctr"/>
              <a:r>
                <a:rPr lang="en-US" altLang="ko-KR" sz="1100" dirty="0" err="1">
                  <a:solidFill>
                    <a:srgbClr val="1F45BC"/>
                  </a:solidFill>
                  <a:latin typeface="SamsungOne-400" panose="020B0503030303020204" pitchFamily="34" charset="0"/>
                  <a:ea typeface="SamsungOne-400" panose="020B0503030303020204" pitchFamily="34" charset="0"/>
                </a:rPr>
                <a:t>Giải</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quyết</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các</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thách</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thức</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đối</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với</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học</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máy</a:t>
              </a:r>
              <a:endParaRPr lang="ko-KR" altLang="en-US" sz="1100" dirty="0">
                <a:solidFill>
                  <a:srgbClr val="1F45BC"/>
                </a:solidFill>
                <a:latin typeface="SamsungOne-400" panose="020B0503030303020204" pitchFamily="34"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49BECEA0-E4CB-4957-B175-9690A43B4BD6}"/>
                </a:ext>
              </a:extLst>
            </p:cNvPr>
            <p:cNvGrpSpPr/>
            <p:nvPr/>
          </p:nvGrpSpPr>
          <p:grpSpPr>
            <a:xfrm>
              <a:off x="3209926" y="3952875"/>
              <a:ext cx="6135688" cy="2247900"/>
              <a:chOff x="3209926" y="3952875"/>
              <a:chExt cx="6135688" cy="2247900"/>
            </a:xfrm>
          </p:grpSpPr>
          <p:sp>
            <p:nvSpPr>
              <p:cNvPr id="15" name="모서리가 둥근 직사각형 29">
                <a:extLst>
                  <a:ext uri="{FF2B5EF4-FFF2-40B4-BE49-F238E27FC236}">
                    <a16:creationId xmlns:a16="http://schemas.microsoft.com/office/drawing/2014/main" id="{8766A098-164D-4EAB-B82A-443264F741D6}"/>
                  </a:ext>
                </a:extLst>
              </p:cNvPr>
              <p:cNvSpPr/>
              <p:nvPr/>
            </p:nvSpPr>
            <p:spPr>
              <a:xfrm>
                <a:off x="3209926" y="3952875"/>
                <a:ext cx="6135688" cy="2247900"/>
              </a:xfrm>
              <a:prstGeom prst="roundRect">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16" name="그룹 15">
                <a:extLst>
                  <a:ext uri="{FF2B5EF4-FFF2-40B4-BE49-F238E27FC236}">
                    <a16:creationId xmlns:a16="http://schemas.microsoft.com/office/drawing/2014/main" id="{952AEFEA-E8A9-4971-B1B8-B90C187322A1}"/>
                  </a:ext>
                </a:extLst>
              </p:cNvPr>
              <p:cNvGrpSpPr/>
              <p:nvPr/>
            </p:nvGrpSpPr>
            <p:grpSpPr>
              <a:xfrm>
                <a:off x="3260854" y="4121462"/>
                <a:ext cx="6054641" cy="2014450"/>
                <a:chOff x="3298954" y="4150037"/>
                <a:chExt cx="6054641" cy="2014450"/>
              </a:xfrm>
            </p:grpSpPr>
            <p:grpSp>
              <p:nvGrpSpPr>
                <p:cNvPr id="17" name="그룹 16">
                  <a:extLst>
                    <a:ext uri="{FF2B5EF4-FFF2-40B4-BE49-F238E27FC236}">
                      <a16:creationId xmlns:a16="http://schemas.microsoft.com/office/drawing/2014/main" id="{FF510186-0BEB-4868-901F-FF506737E13C}"/>
                    </a:ext>
                  </a:extLst>
                </p:cNvPr>
                <p:cNvGrpSpPr/>
                <p:nvPr/>
              </p:nvGrpSpPr>
              <p:grpSpPr>
                <a:xfrm>
                  <a:off x="7249828" y="4228530"/>
                  <a:ext cx="1158391" cy="1178213"/>
                  <a:chOff x="7831938" y="4228530"/>
                  <a:chExt cx="1158391" cy="1178213"/>
                </a:xfrm>
              </p:grpSpPr>
              <p:pic>
                <p:nvPicPr>
                  <p:cNvPr id="30" name="그림 29">
                    <a:extLst>
                      <a:ext uri="{FF2B5EF4-FFF2-40B4-BE49-F238E27FC236}">
                        <a16:creationId xmlns:a16="http://schemas.microsoft.com/office/drawing/2014/main" id="{56018085-8D40-4262-ADAB-9B6B28FF5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305" y="4228530"/>
                    <a:ext cx="440945" cy="325358"/>
                  </a:xfrm>
                  <a:prstGeom prst="rect">
                    <a:avLst/>
                  </a:prstGeom>
                </p:spPr>
              </p:pic>
              <p:sp>
                <p:nvSpPr>
                  <p:cNvPr id="31" name="직사각형 30">
                    <a:extLst>
                      <a:ext uri="{FF2B5EF4-FFF2-40B4-BE49-F238E27FC236}">
                        <a16:creationId xmlns:a16="http://schemas.microsoft.com/office/drawing/2014/main" id="{CF080E9E-DA8F-4FDC-A03E-9BE31DF0E5DD}"/>
                      </a:ext>
                    </a:extLst>
                  </p:cNvPr>
                  <p:cNvSpPr/>
                  <p:nvPr/>
                </p:nvSpPr>
                <p:spPr>
                  <a:xfrm>
                    <a:off x="7831938" y="4668079"/>
                    <a:ext cx="1158391" cy="738664"/>
                  </a:xfrm>
                  <a:prstGeom prst="rect">
                    <a:avLst/>
                  </a:prstGeom>
                </p:spPr>
                <p:txBody>
                  <a:bodyPr wrap="square">
                    <a:spAutoFit/>
                  </a:bodyPr>
                  <a:lstStyle/>
                  <a:p>
                    <a:pPr algn="ctr"/>
                    <a:r>
                      <a:rPr lang="vi-VN" altLang="ko-KR" sz="700" dirty="0">
                        <a:solidFill>
                          <a:srgbClr val="1F45BC"/>
                        </a:solidFill>
                        <a:latin typeface="SamsungOne-400" panose="020B0503030303020204" pitchFamily="34" charset="0"/>
                        <a:ea typeface="SamsungOneKorean 400" panose="020B0503030303020204" pitchFamily="50" charset="-127"/>
                      </a:rPr>
                      <a:t>Giám sát mô hình để phát hiện </a:t>
                    </a:r>
                    <a:r>
                      <a:rPr lang="en-US" altLang="ko-KR" sz="700" dirty="0">
                        <a:solidFill>
                          <a:srgbClr val="1F45BC"/>
                        </a:solidFill>
                        <a:latin typeface="SamsungOne-400" panose="020B0503030303020204" pitchFamily="34" charset="0"/>
                        <a:ea typeface="SamsungOneKorean 400" panose="020B0503030303020204" pitchFamily="50" charset="-127"/>
                      </a:rPr>
                      <a:t>s</a:t>
                    </a:r>
                    <a:r>
                      <a:rPr lang="vi-VN" altLang="ko-KR" sz="700" dirty="0">
                        <a:solidFill>
                          <a:srgbClr val="1F45BC"/>
                        </a:solidFill>
                        <a:latin typeface="SamsungOne-400" panose="020B0503030303020204" pitchFamily="34" charset="0"/>
                        <a:ea typeface="SamsungOneKorean 400" panose="020B0503030303020204" pitchFamily="50" charset="-127"/>
                      </a:rPr>
                      <a:t>ai lệch về chất lượng và có hành động khắc phục</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en-US" altLang="ko-KR" sz="700" dirty="0" err="1">
                        <a:solidFill>
                          <a:srgbClr val="66A1FE"/>
                        </a:solidFill>
                        <a:latin typeface="SamsungOne-400" panose="020B0503030303020204" pitchFamily="34" charset="0"/>
                        <a:ea typeface="SamsungOneKorean 400" panose="020B0503030303020204" pitchFamily="50" charset="-127"/>
                      </a:rPr>
                      <a:t>Màn</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hình</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mô</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hình</a:t>
                    </a:r>
                    <a:r>
                      <a:rPr lang="en-US" altLang="ko-KR" sz="700" dirty="0">
                        <a:solidFill>
                          <a:srgbClr val="66A1FE"/>
                        </a:solidFill>
                        <a:latin typeface="SamsungOne-400" panose="020B0503030303020204" pitchFamily="34" charset="0"/>
                        <a:ea typeface="SamsungOneKorean 400" panose="020B0503030303020204" pitchFamily="50" charset="-127"/>
                      </a:rPr>
                      <a:t> Amazon </a:t>
                    </a:r>
                    <a:r>
                      <a:rPr lang="en-US" altLang="ko-KR" sz="700" dirty="0" err="1">
                        <a:solidFill>
                          <a:srgbClr val="66A1FE"/>
                        </a:solidFill>
                        <a:latin typeface="SamsungOne-400" panose="020B0503030303020204" pitchFamily="34" charset="0"/>
                        <a:ea typeface="SamsungOneKorean 400" panose="020B0503030303020204" pitchFamily="50" charset="-127"/>
                      </a:rPr>
                      <a:t>SageMaker</a:t>
                    </a: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grpSp>
            <p:pic>
              <p:nvPicPr>
                <p:cNvPr id="18" name="그림 17">
                  <a:extLst>
                    <a:ext uri="{FF2B5EF4-FFF2-40B4-BE49-F238E27FC236}">
                      <a16:creationId xmlns:a16="http://schemas.microsoft.com/office/drawing/2014/main" id="{D285C4F0-514D-4013-9D47-BC7024F232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8283" y="4901314"/>
                  <a:ext cx="535941" cy="465242"/>
                </a:xfrm>
                <a:prstGeom prst="rect">
                  <a:avLst/>
                </a:prstGeom>
              </p:spPr>
            </p:pic>
            <p:pic>
              <p:nvPicPr>
                <p:cNvPr id="19" name="그림 18">
                  <a:extLst>
                    <a:ext uri="{FF2B5EF4-FFF2-40B4-BE49-F238E27FC236}">
                      <a16:creationId xmlns:a16="http://schemas.microsoft.com/office/drawing/2014/main" id="{EE1E2319-91BD-403A-B6AE-DDFB8F29F1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8836" y="4913301"/>
                  <a:ext cx="441268" cy="441268"/>
                </a:xfrm>
                <a:prstGeom prst="rect">
                  <a:avLst/>
                </a:prstGeom>
              </p:spPr>
            </p:pic>
            <p:pic>
              <p:nvPicPr>
                <p:cNvPr id="20" name="그림 19">
                  <a:extLst>
                    <a:ext uri="{FF2B5EF4-FFF2-40B4-BE49-F238E27FC236}">
                      <a16:creationId xmlns:a16="http://schemas.microsoft.com/office/drawing/2014/main" id="{22115AB3-3772-4588-9F74-903A5C3560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82" y="4934481"/>
                  <a:ext cx="349326" cy="398908"/>
                </a:xfrm>
                <a:prstGeom prst="rect">
                  <a:avLst/>
                </a:prstGeom>
              </p:spPr>
            </p:pic>
            <p:grpSp>
              <p:nvGrpSpPr>
                <p:cNvPr id="21" name="그룹 20">
                  <a:extLst>
                    <a:ext uri="{FF2B5EF4-FFF2-40B4-BE49-F238E27FC236}">
                      <a16:creationId xmlns:a16="http://schemas.microsoft.com/office/drawing/2014/main" id="{08B442C0-DDCB-4E72-91FB-01F2D820BBCF}"/>
                    </a:ext>
                  </a:extLst>
                </p:cNvPr>
                <p:cNvGrpSpPr/>
                <p:nvPr/>
              </p:nvGrpSpPr>
              <p:grpSpPr>
                <a:xfrm>
                  <a:off x="3298954" y="4230922"/>
                  <a:ext cx="1062234" cy="1068099"/>
                  <a:chOff x="3873989" y="4230922"/>
                  <a:chExt cx="1062234" cy="1068099"/>
                </a:xfrm>
              </p:grpSpPr>
              <p:pic>
                <p:nvPicPr>
                  <p:cNvPr id="28" name="그림 27">
                    <a:extLst>
                      <a:ext uri="{FF2B5EF4-FFF2-40B4-BE49-F238E27FC236}">
                        <a16:creationId xmlns:a16="http://schemas.microsoft.com/office/drawing/2014/main" id="{7B07D11A-A3A3-4A40-8F01-E47D67F591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2581" y="4230922"/>
                    <a:ext cx="405051" cy="320575"/>
                  </a:xfrm>
                  <a:prstGeom prst="rect">
                    <a:avLst/>
                  </a:prstGeom>
                </p:spPr>
              </p:pic>
              <p:sp>
                <p:nvSpPr>
                  <p:cNvPr id="29" name="직사각형 28">
                    <a:extLst>
                      <a:ext uri="{FF2B5EF4-FFF2-40B4-BE49-F238E27FC236}">
                        <a16:creationId xmlns:a16="http://schemas.microsoft.com/office/drawing/2014/main" id="{30ADC4AD-DE8D-43D3-9F82-8389B3F0D925}"/>
                      </a:ext>
                    </a:extLst>
                  </p:cNvPr>
                  <p:cNvSpPr/>
                  <p:nvPr/>
                </p:nvSpPr>
                <p:spPr>
                  <a:xfrm>
                    <a:off x="3873989" y="4668079"/>
                    <a:ext cx="1062234" cy="630942"/>
                  </a:xfrm>
                  <a:prstGeom prst="rect">
                    <a:avLst/>
                  </a:prstGeom>
                </p:spPr>
                <p:txBody>
                  <a:bodyPr wrap="square">
                    <a:spAutoFit/>
                  </a:bodyPr>
                  <a:lstStyle/>
                  <a:p>
                    <a:pPr algn="ctr"/>
                    <a:r>
                      <a:rPr lang="vi-VN" altLang="ko-KR" sz="700" dirty="0">
                        <a:solidFill>
                          <a:srgbClr val="1F45BC"/>
                        </a:solidFill>
                        <a:latin typeface="SamsungOne-400" panose="020B0503030303020204" pitchFamily="34" charset="0"/>
                        <a:ea typeface="SamsungOneKorean 400" panose="020B0503030303020204" pitchFamily="50" charset="-127"/>
                      </a:rPr>
                      <a:t>Môi trường phát triển (IDE) tích hợp đầy đủ đầu tiên cho </a:t>
                    </a:r>
                    <a:r>
                      <a:rPr lang="en-US" altLang="ko-KR" sz="700" dirty="0" err="1">
                        <a:solidFill>
                          <a:srgbClr val="1F45BC"/>
                        </a:solidFill>
                        <a:latin typeface="SamsungOne-400" panose="020B0503030303020204" pitchFamily="34" charset="0"/>
                        <a:ea typeface="SamsungOneKorean 400" panose="020B0503030303020204" pitchFamily="50" charset="-127"/>
                      </a:rPr>
                      <a:t>Học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máy</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en-US" altLang="ko-KR" sz="700" dirty="0">
                        <a:solidFill>
                          <a:srgbClr val="66A1FE"/>
                        </a:solidFill>
                        <a:latin typeface="SamsungOne-400" panose="020B0503030303020204" pitchFamily="34" charset="0"/>
                        <a:ea typeface="SamsungOneKorean 400" panose="020B0503030303020204" pitchFamily="50" charset="-127"/>
                      </a:rPr>
                      <a:t>Studio </a:t>
                    </a:r>
                  </a:p>
                  <a:p>
                    <a:pPr algn="ctr"/>
                    <a:r>
                      <a:rPr lang="en-US" altLang="ko-KR" sz="700" dirty="0">
                        <a:solidFill>
                          <a:srgbClr val="66A1FE"/>
                        </a:solidFill>
                        <a:latin typeface="SamsungOne-400" panose="020B0503030303020204" pitchFamily="34" charset="0"/>
                        <a:ea typeface="SamsungOneKorean 400" panose="020B0503030303020204" pitchFamily="50" charset="-127"/>
                      </a:rPr>
                      <a:t>Amazon </a:t>
                    </a:r>
                    <a:r>
                      <a:rPr lang="en-US" altLang="ko-KR" sz="700" dirty="0" err="1">
                        <a:solidFill>
                          <a:srgbClr val="66A1FE"/>
                        </a:solidFill>
                        <a:latin typeface="SamsungOne-400" panose="020B0503030303020204" pitchFamily="34" charset="0"/>
                        <a:ea typeface="SamsungOneKorean 400" panose="020B0503030303020204" pitchFamily="50" charset="-127"/>
                      </a:rPr>
                      <a:t>SageMaker</a:t>
                    </a:r>
                    <a:endParaRPr lang="en-US" altLang="ko-KR" sz="700" dirty="0">
                      <a:solidFill>
                        <a:srgbClr val="66A1FE"/>
                      </a:solidFill>
                      <a:latin typeface="SamsungOne-400" panose="020B0503030303020204" pitchFamily="34" charset="0"/>
                      <a:ea typeface="SamsungOneKorean 400" panose="020B0503030303020204" pitchFamily="50" charset="-127"/>
                    </a:endParaRPr>
                  </a:p>
                </p:txBody>
              </p:sp>
            </p:grpSp>
            <p:sp>
              <p:nvSpPr>
                <p:cNvPr id="22" name="직사각형 21">
                  <a:extLst>
                    <a:ext uri="{FF2B5EF4-FFF2-40B4-BE49-F238E27FC236}">
                      <a16:creationId xmlns:a16="http://schemas.microsoft.com/office/drawing/2014/main" id="{1557AC9E-84F1-4F05-8B46-C8FBE7FE0954}"/>
                    </a:ext>
                  </a:extLst>
                </p:cNvPr>
                <p:cNvSpPr/>
                <p:nvPr/>
              </p:nvSpPr>
              <p:spPr>
                <a:xfrm>
                  <a:off x="3960434" y="5425823"/>
                  <a:ext cx="1566805" cy="738664"/>
                </a:xfrm>
                <a:prstGeom prst="rect">
                  <a:avLst/>
                </a:prstGeom>
              </p:spPr>
              <p:txBody>
                <a:bodyPr wrap="square">
                  <a:spAutoFit/>
                </a:bodyPr>
                <a:lstStyle/>
                <a:p>
                  <a:pPr algn="ctr"/>
                  <a:r>
                    <a:rPr lang="en-US" altLang="ko-KR" sz="700" dirty="0" err="1">
                      <a:solidFill>
                        <a:srgbClr val="1F45BC"/>
                      </a:solidFill>
                      <a:latin typeface="SamsungOne-400" panose="020B0503030303020204" pitchFamily="34" charset="0"/>
                      <a:ea typeface="SamsungOneKorean 400" panose="020B0503030303020204" pitchFamily="50" charset="-127"/>
                    </a:rPr>
                    <a:t>Trải</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nghiệm</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sổ</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tay</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nâng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cao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Với</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tính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năng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cộng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tác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nhanh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chóng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và</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dễ</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dàng</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en-US" altLang="ko-KR" sz="700" dirty="0" err="1">
                      <a:solidFill>
                        <a:srgbClr val="66A1FE"/>
                      </a:solidFill>
                      <a:latin typeface="SamsungOne-400" panose="020B0503030303020204" pitchFamily="34" charset="0"/>
                      <a:ea typeface="SamsungOneKorean 400" panose="020B0503030303020204" pitchFamily="50" charset="-127"/>
                    </a:rPr>
                    <a:t>Sổ</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tay</a:t>
                  </a:r>
                  <a:r>
                    <a:rPr lang="en-US" altLang="ko-KR" sz="700" dirty="0">
                      <a:solidFill>
                        <a:srgbClr val="66A1FE"/>
                      </a:solidFill>
                      <a:latin typeface="SamsungOne-400" panose="020B0503030303020204" pitchFamily="34" charset="0"/>
                      <a:ea typeface="SamsungOneKorean 400" panose="020B0503030303020204" pitchFamily="50" charset="-127"/>
                    </a:rPr>
                    <a:t> </a:t>
                  </a:r>
                </a:p>
                <a:p>
                  <a:pPr algn="ctr"/>
                  <a:r>
                    <a:rPr lang="en-US" altLang="ko-KR" sz="700" dirty="0">
                      <a:solidFill>
                        <a:srgbClr val="66A1FE"/>
                      </a:solidFill>
                      <a:latin typeface="SamsungOne-400" panose="020B0503030303020204" pitchFamily="34" charset="0"/>
                      <a:ea typeface="SamsungOneKorean 400" panose="020B0503030303020204" pitchFamily="50" charset="-127"/>
                    </a:rPr>
                    <a:t>Amazon </a:t>
                  </a:r>
                  <a:r>
                    <a:rPr lang="en-US" altLang="ko-KR" sz="700" dirty="0" err="1">
                      <a:solidFill>
                        <a:srgbClr val="66A1FE"/>
                      </a:solidFill>
                      <a:latin typeface="SamsungOne-400" panose="020B0503030303020204" pitchFamily="34" charset="0"/>
                      <a:ea typeface="SamsungOneKorean 400" panose="020B0503030303020204" pitchFamily="50" charset="-127"/>
                    </a:rPr>
                    <a:t>SageMaker</a:t>
                  </a:r>
                  <a:endParaRPr lang="en-US" altLang="ko-KR" sz="700" dirty="0">
                    <a:solidFill>
                      <a:srgbClr val="66A1FE"/>
                    </a:solidFill>
                    <a:latin typeface="SamsungOne-400" panose="020B0503030303020204" pitchFamily="34" charset="0"/>
                    <a:ea typeface="SamsungOneKorean 400" panose="020B0503030303020204" pitchFamily="50" charset="-127"/>
                  </a:endParaRPr>
                </a:p>
                <a:p>
                  <a:pPr algn="ctr"/>
                  <a:r>
                    <a:rPr lang="en-US" altLang="ko-KR" sz="700" dirty="0">
                      <a:solidFill>
                        <a:srgbClr val="66A1FE"/>
                      </a:solidFill>
                      <a:latin typeface="SamsungOne-400" panose="020B0503030303020204" pitchFamily="34" charset="0"/>
                      <a:ea typeface="SamsungOneKorean 400" panose="020B0503030303020204" pitchFamily="50" charset="-127"/>
                    </a:rPr>
                    <a:t>(</a:t>
                  </a:r>
                  <a:r>
                    <a:rPr lang="en-US" altLang="ko-KR" sz="700" dirty="0" err="1">
                      <a:solidFill>
                        <a:srgbClr val="66A1FE"/>
                      </a:solidFill>
                      <a:latin typeface="SamsungOne-400" panose="020B0503030303020204" pitchFamily="34" charset="0"/>
                      <a:ea typeface="SamsungOneKorean 400" panose="020B0503030303020204" pitchFamily="50" charset="-127"/>
                    </a:rPr>
                    <a:t>Xem</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trước</a:t>
                  </a:r>
                  <a:r>
                    <a:rPr lang="en-US" altLang="ko-KR" sz="700" dirty="0">
                      <a:solidFill>
                        <a:srgbClr val="66A1FE"/>
                      </a:solidFill>
                      <a:latin typeface="SamsungOne-400" panose="020B0503030303020204" pitchFamily="34" charset="0"/>
                      <a:ea typeface="SamsungOneKorean 400" panose="020B0503030303020204" pitchFamily="50" charset="-127"/>
                    </a:rPr>
                    <a:t>)</a:t>
                  </a: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grpSp>
              <p:nvGrpSpPr>
                <p:cNvPr id="23" name="그룹 22">
                  <a:extLst>
                    <a:ext uri="{FF2B5EF4-FFF2-40B4-BE49-F238E27FC236}">
                      <a16:creationId xmlns:a16="http://schemas.microsoft.com/office/drawing/2014/main" id="{FAEB5203-9634-4C32-83DF-0EB4E878487E}"/>
                    </a:ext>
                  </a:extLst>
                </p:cNvPr>
                <p:cNvGrpSpPr/>
                <p:nvPr/>
              </p:nvGrpSpPr>
              <p:grpSpPr>
                <a:xfrm>
                  <a:off x="5104481" y="4150037"/>
                  <a:ext cx="1272400" cy="1256706"/>
                  <a:chOff x="5981177" y="4150037"/>
                  <a:chExt cx="1272400" cy="1256706"/>
                </a:xfrm>
              </p:grpSpPr>
              <p:pic>
                <p:nvPicPr>
                  <p:cNvPr id="26" name="그림 25">
                    <a:extLst>
                      <a:ext uri="{FF2B5EF4-FFF2-40B4-BE49-F238E27FC236}">
                        <a16:creationId xmlns:a16="http://schemas.microsoft.com/office/drawing/2014/main" id="{640B6D3E-E020-4DA4-BD4D-450951567C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89666" y="4150037"/>
                    <a:ext cx="455423" cy="482345"/>
                  </a:xfrm>
                  <a:prstGeom prst="rect">
                    <a:avLst/>
                  </a:prstGeom>
                </p:spPr>
              </p:pic>
              <p:sp>
                <p:nvSpPr>
                  <p:cNvPr id="27" name="직사각형 26">
                    <a:extLst>
                      <a:ext uri="{FF2B5EF4-FFF2-40B4-BE49-F238E27FC236}">
                        <a16:creationId xmlns:a16="http://schemas.microsoft.com/office/drawing/2014/main" id="{E30411BD-99D2-44C0-91EE-59A863F16E82}"/>
                      </a:ext>
                    </a:extLst>
                  </p:cNvPr>
                  <p:cNvSpPr/>
                  <p:nvPr/>
                </p:nvSpPr>
                <p:spPr>
                  <a:xfrm>
                    <a:off x="5981177" y="4668079"/>
                    <a:ext cx="1272400" cy="738664"/>
                  </a:xfrm>
                  <a:prstGeom prst="rect">
                    <a:avLst/>
                  </a:prstGeom>
                </p:spPr>
                <p:txBody>
                  <a:bodyPr wrap="square">
                    <a:spAutoFit/>
                  </a:bodyPr>
                  <a:lstStyle/>
                  <a:p>
                    <a:pPr algn="ctr"/>
                    <a:r>
                      <a:rPr lang="en-US" altLang="ko-KR" sz="700" dirty="0" err="1">
                        <a:solidFill>
                          <a:srgbClr val="1F45BC"/>
                        </a:solidFill>
                        <a:latin typeface="SamsungOne-400" panose="020B0503030303020204" pitchFamily="34" charset="0"/>
                        <a:ea typeface="SamsungOneKorean 400" panose="020B0503030303020204" pitchFamily="50" charset="-127"/>
                      </a:rPr>
                      <a:t>Hệ</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thống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quản</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lý</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được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nâng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cao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để</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tổ</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chức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theo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dõi</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và</a:t>
                    </a:r>
                    <a:r>
                      <a:rPr lang="en-US" altLang="ko-KR" sz="700" dirty="0">
                        <a:solidFill>
                          <a:srgbClr val="1F45BC"/>
                        </a:solidFill>
                        <a:latin typeface="SamsungOne-400" panose="020B0503030303020204" pitchFamily="34" charset="0"/>
                        <a:ea typeface="SamsungOneKorean 400" panose="020B0503030303020204" pitchFamily="50" charset="-127"/>
                      </a:rPr>
                      <a:t> so </a:t>
                    </a:r>
                    <a:r>
                      <a:rPr lang="en-US" altLang="ko-KR" sz="700" dirty="0" err="1">
                        <a:solidFill>
                          <a:srgbClr val="1F45BC"/>
                        </a:solidFill>
                        <a:latin typeface="SamsungOne-400" panose="020B0503030303020204" pitchFamily="34" charset="0"/>
                        <a:ea typeface="SamsungOneKorean 400" panose="020B0503030303020204" pitchFamily="50" charset="-127"/>
                      </a:rPr>
                      <a:t>sánh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hàng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nghìn</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thử</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nghiệm</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en-US" altLang="ko-KR" sz="700" dirty="0" err="1">
                        <a:solidFill>
                          <a:srgbClr val="66A1FE"/>
                        </a:solidFill>
                        <a:latin typeface="SamsungOne-400" panose="020B0503030303020204" pitchFamily="34" charset="0"/>
                        <a:ea typeface="SamsungOneKorean 400" panose="020B0503030303020204" pitchFamily="50" charset="-127"/>
                      </a:rPr>
                      <a:t>Thử</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nghiệm</a:t>
                    </a:r>
                    <a:endParaRPr lang="en-US" altLang="ko-KR" sz="700" dirty="0">
                      <a:solidFill>
                        <a:srgbClr val="66A1FE"/>
                      </a:solidFill>
                      <a:latin typeface="SamsungOne-400" panose="020B0503030303020204" pitchFamily="34" charset="0"/>
                      <a:ea typeface="SamsungOneKorean 400" panose="020B0503030303020204" pitchFamily="50" charset="-127"/>
                    </a:endParaRPr>
                  </a:p>
                  <a:p>
                    <a:pPr algn="ctr"/>
                    <a:r>
                      <a:rPr lang="en-US" altLang="ko-KR" sz="700" dirty="0">
                        <a:solidFill>
                          <a:srgbClr val="66A1FE"/>
                        </a:solidFill>
                        <a:latin typeface="SamsungOne-400" panose="020B0503030303020204" pitchFamily="34" charset="0"/>
                        <a:ea typeface="SamsungOneKorean 400" panose="020B0503030303020204" pitchFamily="50" charset="-127"/>
                      </a:rPr>
                      <a:t> Amazon </a:t>
                    </a:r>
                    <a:r>
                      <a:rPr lang="en-US" altLang="ko-KR" sz="700" dirty="0" err="1">
                        <a:solidFill>
                          <a:srgbClr val="66A1FE"/>
                        </a:solidFill>
                        <a:latin typeface="SamsungOne-400" panose="020B0503030303020204" pitchFamily="34" charset="0"/>
                        <a:ea typeface="SamsungOneKorean 400" panose="020B0503030303020204" pitchFamily="50" charset="-127"/>
                      </a:rPr>
                      <a:t>SageMaker</a:t>
                    </a:r>
                    <a:endParaRPr lang="en-US" altLang="ko-KR" sz="700" dirty="0">
                      <a:solidFill>
                        <a:srgbClr val="66A1FE"/>
                      </a:solidFill>
                      <a:latin typeface="SamsungOne-400" panose="020B0503030303020204" pitchFamily="34" charset="0"/>
                      <a:ea typeface="SamsungOneKorean 400" panose="020B0503030303020204" pitchFamily="50" charset="-127"/>
                    </a:endParaRPr>
                  </a:p>
                </p:txBody>
              </p:sp>
            </p:grpSp>
            <p:sp>
              <p:nvSpPr>
                <p:cNvPr id="24" name="직사각형 23">
                  <a:extLst>
                    <a:ext uri="{FF2B5EF4-FFF2-40B4-BE49-F238E27FC236}">
                      <a16:creationId xmlns:a16="http://schemas.microsoft.com/office/drawing/2014/main" id="{3D02796C-C903-4818-8DFB-EBD06551A11F}"/>
                    </a:ext>
                  </a:extLst>
                </p:cNvPr>
                <p:cNvSpPr/>
                <p:nvPr/>
              </p:nvSpPr>
              <p:spPr>
                <a:xfrm>
                  <a:off x="6276907" y="5425823"/>
                  <a:ext cx="1012873" cy="523220"/>
                </a:xfrm>
                <a:prstGeom prst="rect">
                  <a:avLst/>
                </a:prstGeom>
              </p:spPr>
              <p:txBody>
                <a:bodyPr wrap="square">
                  <a:spAutoFit/>
                </a:bodyPr>
                <a:lstStyle/>
                <a:p>
                  <a:pPr algn="ctr"/>
                  <a:r>
                    <a:rPr lang="en-US" altLang="ko-KR" sz="700" dirty="0" err="1">
                      <a:solidFill>
                        <a:srgbClr val="1F45BC"/>
                      </a:solidFill>
                      <a:latin typeface="SamsungOne-400" panose="020B0503030303020204" pitchFamily="34" charset="0"/>
                      <a:ea typeface="SamsungOneKorean 400" panose="020B0503030303020204" pitchFamily="50" charset="-127"/>
                    </a:rPr>
                    <a:t>Tự</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động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gỡ</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lỗi</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phân</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tích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và</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cảnh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báo</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sv-SE" altLang="ko-KR" sz="700" dirty="0">
                      <a:solidFill>
                        <a:srgbClr val="66A1FE"/>
                      </a:solidFill>
                      <a:latin typeface="SamsungOne-400" panose="020B0503030303020204" pitchFamily="34" charset="0"/>
                      <a:ea typeface="SamsungOneKorean 400" panose="020B0503030303020204" pitchFamily="50" charset="-127"/>
                    </a:rPr>
                    <a:t>Trình gỡ lỗi </a:t>
                  </a:r>
                </a:p>
                <a:p>
                  <a:pPr algn="ctr"/>
                  <a:r>
                    <a:rPr lang="sv-SE" altLang="ko-KR" sz="700" dirty="0">
                      <a:solidFill>
                        <a:srgbClr val="66A1FE"/>
                      </a:solidFill>
                      <a:latin typeface="SamsungOne-400" panose="020B0503030303020204" pitchFamily="34" charset="0"/>
                      <a:ea typeface="SamsungOneKorean 400" panose="020B0503030303020204" pitchFamily="50" charset="-127"/>
                    </a:rPr>
                    <a:t>Amazon SageMaker</a:t>
                  </a: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sp>
              <p:nvSpPr>
                <p:cNvPr id="25" name="직사각형 24">
                  <a:extLst>
                    <a:ext uri="{FF2B5EF4-FFF2-40B4-BE49-F238E27FC236}">
                      <a16:creationId xmlns:a16="http://schemas.microsoft.com/office/drawing/2014/main" id="{90C35376-CFDC-4C0A-BEFA-C4C48B884897}"/>
                    </a:ext>
                  </a:extLst>
                </p:cNvPr>
                <p:cNvSpPr/>
                <p:nvPr/>
              </p:nvSpPr>
              <p:spPr>
                <a:xfrm>
                  <a:off x="8195204" y="5425823"/>
                  <a:ext cx="1158391" cy="630942"/>
                </a:xfrm>
                <a:prstGeom prst="rect">
                  <a:avLst/>
                </a:prstGeom>
              </p:spPr>
              <p:txBody>
                <a:bodyPr wrap="square">
                  <a:spAutoFit/>
                </a:bodyPr>
                <a:lstStyle/>
                <a:p>
                  <a:pPr algn="ctr"/>
                  <a:r>
                    <a:rPr lang="en-US" altLang="ko-KR" sz="700" dirty="0" err="1">
                      <a:solidFill>
                        <a:srgbClr val="1F45BC"/>
                      </a:solidFill>
                      <a:latin typeface="SamsungOne-400" panose="020B0503030303020204" pitchFamily="34" charset="0"/>
                      <a:ea typeface="SamsungOneKorean 400" panose="020B0503030303020204" pitchFamily="50" charset="-127"/>
                    </a:rPr>
                    <a:t>Tự</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động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tạo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các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mô</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hình</a:t>
                  </a:r>
                  <a:r>
                    <a:rPr lang="en-US" altLang="ko-KR" sz="700" dirty="0">
                      <a:solidFill>
                        <a:srgbClr val="1F45BC"/>
                      </a:solidFill>
                      <a:latin typeface="SamsungOne-400" panose="020B0503030303020204" pitchFamily="34" charset="0"/>
                      <a:ea typeface="SamsungOneKorean 400" panose="020B0503030303020204" pitchFamily="50" charset="-127"/>
                    </a:rPr>
                    <a:t> ML </a:t>
                  </a:r>
                  <a:r>
                    <a:rPr lang="en-US" altLang="ko-KR" sz="700" dirty="0" err="1">
                      <a:solidFill>
                        <a:srgbClr val="1F45BC"/>
                      </a:solidFill>
                      <a:latin typeface="SamsungOne-400" panose="020B0503030303020204" pitchFamily="34" charset="0"/>
                      <a:ea typeface="SamsungOneKorean 400" panose="020B0503030303020204" pitchFamily="50" charset="-127"/>
                    </a:rPr>
                    <a:t>với</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khả</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năng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hiển</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thị</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và</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kiểm</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soát</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đầy</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đủ</a:t>
                  </a:r>
                  <a:endParaRPr lang="en-US" altLang="ko-KR" sz="700" dirty="0">
                    <a:solidFill>
                      <a:srgbClr val="1F45BC"/>
                    </a:solidFill>
                    <a:latin typeface="SamsungOne-400" panose="020B0503030303020204" pitchFamily="34" charset="0"/>
                    <a:ea typeface="SamsungOneKorean 400" panose="020B0503030303020204" pitchFamily="50" charset="-127"/>
                  </a:endParaRPr>
                </a:p>
                <a:p>
                  <a:pPr algn="ctr"/>
                  <a:r>
                    <a:rPr lang="en-US" altLang="ko-KR" sz="700" dirty="0" err="1">
                      <a:solidFill>
                        <a:srgbClr val="66A1FE"/>
                      </a:solidFill>
                      <a:latin typeface="SamsungOne-400" panose="020B0503030303020204" pitchFamily="34" charset="0"/>
                      <a:ea typeface="SamsungOneKorean 400" panose="020B0503030303020204" pitchFamily="50" charset="-127"/>
                    </a:rPr>
                    <a:t>Chế</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độ</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tự</a:t>
                  </a:r>
                  <a:r>
                    <a:rPr lang="en-US" altLang="ko-KR" sz="700" dirty="0">
                      <a:solidFill>
                        <a:srgbClr val="66A1FE"/>
                      </a:solidFill>
                      <a:latin typeface="SamsungOne-400" panose="020B0503030303020204" pitchFamily="34" charset="0"/>
                      <a:ea typeface="SamsungOneKorean 400" panose="020B0503030303020204" pitchFamily="50" charset="-127"/>
                    </a:rPr>
                    <a:t> </a:t>
                  </a:r>
                  <a:r>
                    <a:rPr lang="en-US" altLang="ko-KR" sz="700" dirty="0" err="1">
                      <a:solidFill>
                        <a:srgbClr val="66A1FE"/>
                      </a:solidFill>
                      <a:latin typeface="SamsungOne-400" panose="020B0503030303020204" pitchFamily="34" charset="0"/>
                      <a:ea typeface="SamsungOneKorean 400" panose="020B0503030303020204" pitchFamily="50" charset="-127"/>
                    </a:rPr>
                    <a:t>động</a:t>
                  </a:r>
                  <a:r>
                    <a:rPr lang="en-US" altLang="ko-KR" sz="700" dirty="0">
                      <a:solidFill>
                        <a:srgbClr val="66A1FE"/>
                      </a:solidFill>
                      <a:latin typeface="SamsungOne-400" panose="020B0503030303020204" pitchFamily="34" charset="0"/>
                      <a:ea typeface="SamsungOneKorean 400" panose="020B0503030303020204" pitchFamily="50" charset="-127"/>
                    </a:rPr>
                    <a:t> </a:t>
                  </a:r>
                </a:p>
                <a:p>
                  <a:pPr algn="ctr"/>
                  <a:r>
                    <a:rPr lang="en-US" altLang="ko-KR" sz="700" dirty="0">
                      <a:solidFill>
                        <a:srgbClr val="66A1FE"/>
                      </a:solidFill>
                      <a:latin typeface="SamsungOne-400" panose="020B0503030303020204" pitchFamily="34" charset="0"/>
                      <a:ea typeface="SamsungOneKorean 400" panose="020B0503030303020204" pitchFamily="50" charset="-127"/>
                    </a:rPr>
                    <a:t>Amazon </a:t>
                  </a:r>
                  <a:r>
                    <a:rPr lang="en-US" altLang="ko-KR" sz="700" dirty="0" err="1">
                      <a:solidFill>
                        <a:srgbClr val="66A1FE"/>
                      </a:solidFill>
                      <a:latin typeface="SamsungOne-400" panose="020B0503030303020204" pitchFamily="34" charset="0"/>
                      <a:ea typeface="SamsungOneKorean 400" panose="020B0503030303020204" pitchFamily="50" charset="-127"/>
                    </a:rPr>
                    <a:t>SageMaker</a:t>
                  </a: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grpSp>
        </p:grpSp>
      </p:grpSp>
    </p:spTree>
    <p:extLst>
      <p:ext uri="{BB962C8B-B14F-4D97-AF65-F5344CB8AC3E}">
        <p14:creationId xmlns:p14="http://schemas.microsoft.com/office/powerpoint/2010/main" val="5847203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Studio </a:t>
            </a:r>
            <a:r>
              <a:rPr lang="en-US" altLang="ko-KR" dirty="0" err="1">
                <a:ea typeface="SamsungOneKorean 400" panose="020B0503030303020204" pitchFamily="50" charset="-127"/>
              </a:rPr>
              <a:t>SageMaker</a:t>
            </a:r>
            <a:r>
              <a:rPr lang="en-US" altLang="ko-KR" dirty="0">
                <a:ea typeface="SamsungOneKorean 400" panose="020B0503030303020204" pitchFamily="50" charset="-127"/>
              </a:rPr>
              <a:t> (1/3)</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722819"/>
          </a:xfrm>
        </p:spPr>
        <p:txBody>
          <a:bodyPr/>
          <a:lstStyle/>
          <a:p>
            <a:r>
              <a:rPr lang="vi-VN" altLang="ko-KR" dirty="0"/>
              <a:t>Amazon SageMaker Studio là môi trường phát triển tích hợp (IDE) dựa trên web dành cho máy học, cho phép người dùng xây dựng, đào tạo, gỡ lỗi, triển khai và giám sát các mô hình máy học</a:t>
            </a:r>
          </a:p>
          <a:p>
            <a:r>
              <a:rPr lang="vi-VN" altLang="ko-KR" dirty="0"/>
              <a:t>SageMaker Studio cung cấp tất cả các công cụ cần thiết để đưa các mô hình từ thử nghiệm sang sản xuất đồng thời tăng năng suất</a:t>
            </a:r>
          </a:p>
          <a:p>
            <a:r>
              <a:rPr lang="vi-VN" altLang="ko-KR" dirty="0"/>
              <a:t>Trong một giao diện trực quan thống nhất duy nhất:</a:t>
            </a:r>
            <a:endParaRPr lang="en" altLang="ko-KR" dirty="0"/>
          </a:p>
          <a:p>
            <a:pPr lvl="1"/>
            <a:r>
              <a:rPr lang="en-US" altLang="ko-KR" dirty="0" err="1"/>
              <a:t>Viết</a:t>
            </a:r>
            <a:r>
              <a:rPr lang="en-US" altLang="ko-KR" dirty="0"/>
              <a:t> </a:t>
            </a:r>
            <a:r>
              <a:rPr lang="en-US" altLang="ko-KR" dirty="0" err="1"/>
              <a:t>và</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mã</a:t>
            </a:r>
            <a:r>
              <a:rPr lang="en-US" altLang="ko-KR" dirty="0"/>
              <a:t> </a:t>
            </a:r>
            <a:r>
              <a:rPr lang="en-US" altLang="ko-KR" dirty="0" err="1"/>
              <a:t>trong</a:t>
            </a:r>
            <a:r>
              <a:rPr lang="en-US" altLang="ko-KR" dirty="0"/>
              <a:t> </a:t>
            </a:r>
            <a:r>
              <a:rPr lang="en-US" altLang="ko-KR" dirty="0" err="1"/>
              <a:t>sổ</a:t>
            </a:r>
            <a:r>
              <a:rPr lang="en-US" altLang="ko-KR" dirty="0"/>
              <a:t> </a:t>
            </a:r>
            <a:r>
              <a:rPr lang="en-US" altLang="ko-KR" dirty="0" err="1"/>
              <a:t>ghi</a:t>
            </a:r>
            <a:r>
              <a:rPr lang="en-US" altLang="ko-KR" dirty="0"/>
              <a:t> </a:t>
            </a:r>
            <a:r>
              <a:rPr lang="en-US" altLang="ko-KR" dirty="0" err="1"/>
              <a:t>chép</a:t>
            </a:r>
            <a:r>
              <a:rPr lang="en-US" altLang="ko-KR" dirty="0"/>
              <a:t> </a:t>
            </a:r>
            <a:r>
              <a:rPr lang="en-US" altLang="ko-KR" dirty="0" err="1"/>
              <a:t>Jupyter</a:t>
            </a:r>
            <a:endParaRPr lang="en-US" altLang="ko-KR" dirty="0"/>
          </a:p>
          <a:p>
            <a:pPr lvl="1"/>
            <a:r>
              <a:rPr lang="en-US" altLang="ko-KR" dirty="0" err="1"/>
              <a:t>Xây</a:t>
            </a:r>
            <a:r>
              <a:rPr lang="en-US" altLang="ko-KR" dirty="0"/>
              <a:t> </a:t>
            </a:r>
            <a:r>
              <a:rPr lang="en-US" altLang="ko-KR" dirty="0" err="1"/>
              <a:t>dựng</a:t>
            </a:r>
            <a:r>
              <a:rPr lang="en-US" altLang="ko-KR" dirty="0"/>
              <a:t> </a:t>
            </a:r>
            <a:r>
              <a:rPr lang="en-US" altLang="ko-KR" dirty="0" err="1"/>
              <a:t>và</a:t>
            </a:r>
            <a:r>
              <a:rPr lang="en-US" altLang="ko-KR" dirty="0"/>
              <a:t> </a:t>
            </a:r>
            <a:r>
              <a:rPr lang="en-US" altLang="ko-KR" dirty="0" err="1"/>
              <a:t>huấn</a:t>
            </a:r>
            <a:r>
              <a:rPr lang="en-US" altLang="ko-KR" dirty="0"/>
              <a:t> </a:t>
            </a:r>
            <a:r>
              <a:rPr lang="en-US" altLang="ko-KR" dirty="0" err="1"/>
              <a:t>luyện</a:t>
            </a:r>
            <a:r>
              <a:rPr lang="en-US" altLang="ko-KR" dirty="0"/>
              <a:t> </a:t>
            </a:r>
            <a:r>
              <a:rPr lang="en-US" altLang="ko-KR" dirty="0" err="1"/>
              <a:t>các</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học</a:t>
            </a:r>
            <a:r>
              <a:rPr lang="en-US" altLang="ko-KR" dirty="0"/>
              <a:t> </a:t>
            </a:r>
            <a:r>
              <a:rPr lang="en-US" altLang="ko-KR" dirty="0" err="1"/>
              <a:t>máy</a:t>
            </a:r>
            <a:endParaRPr lang="en-US" altLang="ko-KR" dirty="0"/>
          </a:p>
          <a:p>
            <a:pPr lvl="1"/>
            <a:r>
              <a:rPr lang="en-US" altLang="ko-KR" dirty="0" err="1"/>
              <a:t>Triển</a:t>
            </a:r>
            <a:r>
              <a:rPr lang="en-US" altLang="ko-KR" dirty="0"/>
              <a:t> </a:t>
            </a:r>
            <a:r>
              <a:rPr lang="en-US" altLang="ko-KR" dirty="0" err="1"/>
              <a:t>khai</a:t>
            </a:r>
            <a:r>
              <a:rPr lang="en-US" altLang="ko-KR" dirty="0"/>
              <a:t> </a:t>
            </a:r>
            <a:r>
              <a:rPr lang="en-US" altLang="ko-KR" dirty="0" err="1"/>
              <a:t>các</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và</a:t>
            </a:r>
            <a:r>
              <a:rPr lang="en-US" altLang="ko-KR" dirty="0"/>
              <a:t> </a:t>
            </a:r>
            <a:r>
              <a:rPr lang="en-US" altLang="ko-KR" dirty="0" err="1"/>
              <a:t>theo</a:t>
            </a:r>
            <a:r>
              <a:rPr lang="en-US" altLang="ko-KR" dirty="0"/>
              <a:t> </a:t>
            </a:r>
            <a:r>
              <a:rPr lang="en-US" altLang="ko-KR" dirty="0" err="1"/>
              <a:t>dõi</a:t>
            </a:r>
            <a:r>
              <a:rPr lang="en-US" altLang="ko-KR" dirty="0"/>
              <a:t> </a:t>
            </a:r>
            <a:r>
              <a:rPr lang="en-US" altLang="ko-KR" dirty="0" err="1"/>
              <a:t>hiệu</a:t>
            </a:r>
            <a:r>
              <a:rPr lang="en-US" altLang="ko-KR" dirty="0"/>
              <a:t> </a:t>
            </a:r>
            <a:r>
              <a:rPr lang="en-US" altLang="ko-KR" dirty="0" err="1"/>
              <a:t>suất</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của</a:t>
            </a:r>
            <a:r>
              <a:rPr lang="en-US" altLang="ko-KR" dirty="0"/>
              <a:t> </a:t>
            </a:r>
            <a:r>
              <a:rPr lang="en-US" altLang="ko-KR" dirty="0" err="1"/>
              <a:t>chúng</a:t>
            </a:r>
            <a:endParaRPr lang="en-US" altLang="ko-KR" dirty="0"/>
          </a:p>
          <a:p>
            <a:pPr lvl="1"/>
            <a:r>
              <a:rPr lang="en-US" altLang="ko-KR" dirty="0"/>
              <a:t>Theo </a:t>
            </a:r>
            <a:r>
              <a:rPr lang="en-US" altLang="ko-KR" dirty="0" err="1"/>
              <a:t>dõi</a:t>
            </a:r>
            <a:r>
              <a:rPr lang="en-US" altLang="ko-KR" dirty="0"/>
              <a:t> </a:t>
            </a:r>
            <a:r>
              <a:rPr lang="en-US" altLang="ko-KR" dirty="0" err="1"/>
              <a:t>và</a:t>
            </a:r>
            <a:r>
              <a:rPr lang="en-US" altLang="ko-KR" dirty="0"/>
              <a:t> </a:t>
            </a:r>
            <a:r>
              <a:rPr lang="en-US" altLang="ko-KR" dirty="0" err="1"/>
              <a:t>gỡ</a:t>
            </a:r>
            <a:r>
              <a:rPr lang="en-US" altLang="ko-KR" dirty="0"/>
              <a:t> </a:t>
            </a:r>
            <a:r>
              <a:rPr lang="en-US" altLang="ko-KR" dirty="0" err="1"/>
              <a:t>lỗi</a:t>
            </a:r>
            <a:r>
              <a:rPr lang="en-US" altLang="ko-KR" dirty="0"/>
              <a:t> </a:t>
            </a:r>
            <a:r>
              <a:rPr lang="en-US" altLang="ko-KR" dirty="0" err="1"/>
              <a:t>các</a:t>
            </a:r>
            <a:r>
              <a:rPr lang="en-US" altLang="ko-KR" dirty="0"/>
              <a:t> </a:t>
            </a:r>
            <a:r>
              <a:rPr lang="en-US" altLang="ko-KR" dirty="0" err="1"/>
              <a:t>thử</a:t>
            </a:r>
            <a:r>
              <a:rPr lang="en-US" altLang="ko-KR" dirty="0"/>
              <a:t> </a:t>
            </a:r>
            <a:r>
              <a:rPr lang="en-US" altLang="ko-KR" dirty="0" err="1"/>
              <a:t>nghiệm</a:t>
            </a:r>
            <a:r>
              <a:rPr lang="en-US" altLang="ko-KR" dirty="0"/>
              <a:t> </a:t>
            </a:r>
            <a:r>
              <a:rPr lang="en-US" altLang="ko-KR" dirty="0" err="1"/>
              <a:t>học</a:t>
            </a:r>
            <a:r>
              <a:rPr lang="en-US" altLang="ko-KR" dirty="0"/>
              <a:t> </a:t>
            </a:r>
            <a:r>
              <a:rPr lang="en-US" altLang="ko-KR" dirty="0" err="1"/>
              <a:t>máy</a:t>
            </a:r>
            <a:endParaRPr lang="en" altLang="ko-KR" dirty="0"/>
          </a:p>
          <a:p>
            <a:endParaRPr lang="ko-KR" altLang="en-US" dirty="0"/>
          </a:p>
        </p:txBody>
      </p:sp>
    </p:spTree>
    <p:extLst>
      <p:ext uri="{BB962C8B-B14F-4D97-AF65-F5344CB8AC3E}">
        <p14:creationId xmlns:p14="http://schemas.microsoft.com/office/powerpoint/2010/main" val="1216356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Studio </a:t>
            </a:r>
            <a:r>
              <a:rPr lang="en-US" altLang="ko-KR" dirty="0" err="1">
                <a:ea typeface="SamsungOneKorean 400" panose="020B0503030303020204" pitchFamily="50" charset="-127"/>
              </a:rPr>
              <a:t>SageMaker</a:t>
            </a:r>
            <a:r>
              <a:rPr lang="en-US" altLang="ko-KR" dirty="0">
                <a:ea typeface="SamsungOneKorean 400" panose="020B0503030303020204" pitchFamily="50" charset="-127"/>
              </a:rPr>
              <a:t> (2/3)</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Studio Amazon </a:t>
            </a:r>
            <a:r>
              <a:rPr lang="en-US" altLang="ko-KR" dirty="0" err="1"/>
              <a:t>SageMaker</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giao</a:t>
            </a:r>
            <a:r>
              <a:rPr lang="en-US" altLang="ko-KR" dirty="0"/>
              <a:t> </a:t>
            </a:r>
            <a:r>
              <a:rPr lang="en-US" altLang="ko-KR" dirty="0" err="1"/>
              <a:t>diện</a:t>
            </a:r>
            <a:r>
              <a:rPr lang="en-US" altLang="ko-KR" dirty="0"/>
              <a:t> </a:t>
            </a:r>
            <a:r>
              <a:rPr lang="en-US" altLang="ko-KR" dirty="0" err="1"/>
              <a:t>JupyterLab</a:t>
            </a:r>
            <a:endParaRPr lang="en-US" altLang="ko-KR" dirty="0"/>
          </a:p>
          <a:p>
            <a:r>
              <a:rPr lang="en-US" altLang="ko-KR" dirty="0"/>
              <a:t>Studio </a:t>
            </a:r>
            <a:r>
              <a:rPr lang="en-US" altLang="ko-KR" dirty="0" err="1"/>
              <a:t>thêm</a:t>
            </a:r>
            <a:r>
              <a:rPr lang="en-US" altLang="ko-KR" dirty="0"/>
              <a:t> </a:t>
            </a:r>
            <a:r>
              <a:rPr lang="en-US" altLang="ko-KR" dirty="0" err="1"/>
              <a:t>nhiều</a:t>
            </a:r>
            <a:r>
              <a:rPr lang="en-US" altLang="ko-KR" dirty="0"/>
              <a:t> </a:t>
            </a:r>
            <a:r>
              <a:rPr lang="en-US" altLang="ko-KR" dirty="0" err="1"/>
              <a:t>bổ</a:t>
            </a:r>
            <a:r>
              <a:rPr lang="en-US" altLang="ko-KR" dirty="0"/>
              <a:t> sung </a:t>
            </a:r>
            <a:r>
              <a:rPr lang="en-US" altLang="ko-KR" dirty="0" err="1"/>
              <a:t>vào</a:t>
            </a:r>
            <a:r>
              <a:rPr lang="en-US" altLang="ko-KR" dirty="0"/>
              <a:t> </a:t>
            </a:r>
            <a:r>
              <a:rPr lang="en-US" altLang="ko-KR" dirty="0" err="1"/>
              <a:t>giao</a:t>
            </a:r>
            <a:r>
              <a:rPr lang="en-US" altLang="ko-KR" dirty="0"/>
              <a:t> </a:t>
            </a:r>
            <a:r>
              <a:rPr lang="en-US" altLang="ko-KR" dirty="0" err="1"/>
              <a:t>diện</a:t>
            </a:r>
            <a:endParaRPr lang="ko-KR" altLang="en-US" dirty="0"/>
          </a:p>
        </p:txBody>
      </p:sp>
      <p:pic>
        <p:nvPicPr>
          <p:cNvPr id="10" name="그림 9">
            <a:extLst>
              <a:ext uri="{FF2B5EF4-FFF2-40B4-BE49-F238E27FC236}">
                <a16:creationId xmlns:a16="http://schemas.microsoft.com/office/drawing/2014/main" id="{EC619658-1960-5747-BA56-5704B497DD1A}"/>
              </a:ext>
            </a:extLst>
          </p:cNvPr>
          <p:cNvPicPr>
            <a:picLocks noChangeAspect="1"/>
          </p:cNvPicPr>
          <p:nvPr/>
        </p:nvPicPr>
        <p:blipFill>
          <a:blip r:embed="rId3"/>
          <a:stretch>
            <a:fillRect/>
          </a:stretch>
        </p:blipFill>
        <p:spPr>
          <a:xfrm>
            <a:off x="715498" y="2867129"/>
            <a:ext cx="5930108" cy="3518471"/>
          </a:xfrm>
          <a:prstGeom prst="rect">
            <a:avLst/>
          </a:prstGeom>
        </p:spPr>
      </p:pic>
    </p:spTree>
    <p:extLst>
      <p:ext uri="{BB962C8B-B14F-4D97-AF65-F5344CB8AC3E}">
        <p14:creationId xmlns:p14="http://schemas.microsoft.com/office/powerpoint/2010/main" val="401845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Studio </a:t>
            </a:r>
            <a:r>
              <a:rPr lang="en-US" altLang="ko-KR" dirty="0" err="1">
                <a:ea typeface="SamsungOneKorean 400" panose="020B0503030303020204" pitchFamily="50" charset="-127"/>
              </a:rPr>
              <a:t>SageMaker</a:t>
            </a:r>
            <a:r>
              <a:rPr lang="en-US" altLang="ko-KR" dirty="0">
                <a:ea typeface="SamsungOneKorean 400" panose="020B0503030303020204" pitchFamily="50" charset="-127"/>
              </a:rPr>
              <a:t> (3/3)</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6246893" cy="4070060"/>
          </a:xfrm>
        </p:spPr>
        <p:txBody>
          <a:bodyPr/>
          <a:lstStyle/>
          <a:p>
            <a:r>
              <a:rPr lang="en-US" altLang="ko-KR" dirty="0" err="1"/>
              <a:t>Thanh</a:t>
            </a:r>
            <a:r>
              <a:rPr lang="en-US" altLang="ko-KR" dirty="0"/>
              <a:t> </a:t>
            </a:r>
            <a:r>
              <a:rPr lang="en-US" altLang="ko-KR" dirty="0" err="1"/>
              <a:t>bên</a:t>
            </a:r>
            <a:r>
              <a:rPr lang="en-US" altLang="ko-KR" dirty="0"/>
              <a:t> </a:t>
            </a:r>
            <a:r>
              <a:rPr lang="en-US" altLang="ko-KR" dirty="0" err="1"/>
              <a:t>trái</a:t>
            </a:r>
            <a:endParaRPr lang="en-US" altLang="ko-KR" dirty="0"/>
          </a:p>
          <a:p>
            <a:pPr lvl="1"/>
            <a:r>
              <a:rPr lang="vi-VN" altLang="ko-KR" dirty="0"/>
              <a:t>Khi bạn di chuột qua một biểu tượng, chú giải công cụ sẽ hiển thị tên biểu tượng. Khi bạn chọn một biểu tượng, trình duyệt tệp và tài nguyên sẽ hiển thị chức năng được mô tả</a:t>
            </a:r>
            <a:endParaRPr lang="en" altLang="ko-KR" dirty="0"/>
          </a:p>
          <a:p>
            <a:r>
              <a:rPr lang="en-US" altLang="ko-KR" dirty="0" err="1"/>
              <a:t>Trình</a:t>
            </a:r>
            <a:r>
              <a:rPr lang="en-US" altLang="ko-KR" dirty="0"/>
              <a:t> </a:t>
            </a:r>
            <a:r>
              <a:rPr lang="en-US" altLang="ko-KR" dirty="0" err="1"/>
              <a:t>duyệt</a:t>
            </a:r>
            <a:r>
              <a:rPr lang="en-US" altLang="ko-KR" dirty="0"/>
              <a:t> </a:t>
            </a:r>
            <a:r>
              <a:rPr lang="en-US" altLang="ko-KR" dirty="0" err="1"/>
              <a:t>tệp</a:t>
            </a:r>
            <a:r>
              <a:rPr lang="en-US" altLang="ko-KR" dirty="0"/>
              <a:t> </a:t>
            </a:r>
            <a:r>
              <a:rPr lang="en-US" altLang="ko-KR" dirty="0" err="1"/>
              <a:t>và</a:t>
            </a:r>
            <a:r>
              <a:rPr lang="en-US" altLang="ko-KR" dirty="0"/>
              <a:t> </a:t>
            </a:r>
            <a:r>
              <a:rPr lang="en-US" altLang="ko-KR" dirty="0" err="1"/>
              <a:t>tài</a:t>
            </a:r>
            <a:r>
              <a:rPr lang="en-US" altLang="ko-KR" dirty="0"/>
              <a:t> </a:t>
            </a:r>
            <a:r>
              <a:rPr lang="en-US" altLang="ko-KR" dirty="0" err="1"/>
              <a:t>nguyên</a:t>
            </a:r>
            <a:endParaRPr lang="en" altLang="ko-KR" dirty="0"/>
          </a:p>
          <a:p>
            <a:pPr lvl="1"/>
            <a:r>
              <a:rPr lang="en-US" altLang="ko-KR" dirty="0" err="1"/>
              <a:t>Trình</a:t>
            </a:r>
            <a:r>
              <a:rPr lang="en-US" altLang="ko-KR" dirty="0"/>
              <a:t> </a:t>
            </a:r>
            <a:r>
              <a:rPr lang="en-US" altLang="ko-KR" dirty="0" err="1"/>
              <a:t>duyệt</a:t>
            </a:r>
            <a:r>
              <a:rPr lang="en-US" altLang="ko-KR" dirty="0"/>
              <a:t> </a:t>
            </a:r>
            <a:r>
              <a:rPr lang="en-US" altLang="ko-KR" dirty="0" err="1"/>
              <a:t>tệp</a:t>
            </a:r>
            <a:r>
              <a:rPr lang="en-US" altLang="ko-KR" dirty="0"/>
              <a:t> </a:t>
            </a:r>
            <a:r>
              <a:rPr lang="en-US" altLang="ko-KR" dirty="0" err="1"/>
              <a:t>và</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sổ</a:t>
            </a:r>
            <a:r>
              <a:rPr lang="en-US" altLang="ko-KR" dirty="0"/>
              <a:t> </a:t>
            </a:r>
            <a:r>
              <a:rPr lang="en-US" altLang="ko-KR" dirty="0" err="1"/>
              <a:t>ghi</a:t>
            </a:r>
            <a:r>
              <a:rPr lang="en-US" altLang="ko-KR" dirty="0"/>
              <a:t> </a:t>
            </a:r>
            <a:r>
              <a:rPr lang="en-US" altLang="ko-KR" dirty="0" err="1"/>
              <a:t>chép</a:t>
            </a:r>
            <a:r>
              <a:rPr lang="en-US" altLang="ko-KR" dirty="0"/>
              <a:t>, </a:t>
            </a:r>
            <a:r>
              <a:rPr lang="en-US" altLang="ko-KR" dirty="0" err="1"/>
              <a:t>thử</a:t>
            </a:r>
            <a:r>
              <a:rPr lang="en-US" altLang="ko-KR" dirty="0"/>
              <a:t> </a:t>
            </a:r>
            <a:r>
              <a:rPr lang="en-US" altLang="ko-KR" dirty="0" err="1"/>
              <a:t>nghiệm</a:t>
            </a:r>
            <a:r>
              <a:rPr lang="en-US" altLang="ko-KR" dirty="0"/>
              <a:t>, </a:t>
            </a:r>
            <a:r>
              <a:rPr lang="en-US" altLang="ko-KR" dirty="0" err="1"/>
              <a:t>bản</a:t>
            </a:r>
            <a:r>
              <a:rPr lang="en-US" altLang="ko-KR" dirty="0"/>
              <a:t> </a:t>
            </a:r>
            <a:r>
              <a:rPr lang="en-US" altLang="ko-KR" dirty="0" err="1"/>
              <a:t>dùng</a:t>
            </a:r>
            <a:r>
              <a:rPr lang="en-US" altLang="ko-KR" dirty="0"/>
              <a:t> </a:t>
            </a:r>
            <a:r>
              <a:rPr lang="en-US" altLang="ko-KR" dirty="0" err="1"/>
              <a:t>thử</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bản</a:t>
            </a:r>
            <a:r>
              <a:rPr lang="en-US" altLang="ko-KR" dirty="0"/>
              <a:t> </a:t>
            </a:r>
            <a:r>
              <a:rPr lang="en-US" altLang="ko-KR" dirty="0" err="1"/>
              <a:t>dùng</a:t>
            </a:r>
            <a:r>
              <a:rPr lang="en-US" altLang="ko-KR" dirty="0"/>
              <a:t> </a:t>
            </a:r>
            <a:r>
              <a:rPr lang="en-US" altLang="ko-KR" dirty="0" err="1"/>
              <a:t>thử</a:t>
            </a:r>
            <a:r>
              <a:rPr lang="en-US" altLang="ko-KR" dirty="0"/>
              <a:t> </a:t>
            </a:r>
            <a:r>
              <a:rPr lang="en-US" altLang="ko-KR" dirty="0" err="1"/>
              <a:t>và</a:t>
            </a:r>
            <a:r>
              <a:rPr lang="en-US" altLang="ko-KR" dirty="0"/>
              <a:t> </a:t>
            </a:r>
            <a:r>
              <a:rPr lang="en-US" altLang="ko-KR" dirty="0" err="1"/>
              <a:t>điểm</a:t>
            </a:r>
            <a:r>
              <a:rPr lang="en-US" altLang="ko-KR" dirty="0"/>
              <a:t> </a:t>
            </a:r>
            <a:r>
              <a:rPr lang="en-US" altLang="ko-KR" dirty="0" err="1"/>
              <a:t>cuối</a:t>
            </a:r>
            <a:r>
              <a:rPr lang="en-US" altLang="ko-KR" dirty="0"/>
              <a:t> </a:t>
            </a:r>
            <a:r>
              <a:rPr lang="en-US" altLang="ko-KR" dirty="0" err="1"/>
              <a:t>của</a:t>
            </a:r>
            <a:r>
              <a:rPr lang="en-US" altLang="ko-KR" dirty="0"/>
              <a:t> </a:t>
            </a:r>
            <a:r>
              <a:rPr lang="en-US" altLang="ko-KR" dirty="0" err="1"/>
              <a:t>bạn</a:t>
            </a:r>
            <a:endParaRPr lang="en" altLang="ko-KR" dirty="0"/>
          </a:p>
          <a:p>
            <a:r>
              <a:rPr lang="en" altLang="ko-KR" dirty="0"/>
              <a:t>Khu vực làm việc chính</a:t>
            </a:r>
          </a:p>
          <a:p>
            <a:pPr lvl="1"/>
            <a:r>
              <a:rPr lang="vi-VN" altLang="ko-KR" dirty="0"/>
              <a:t>Khu vực làm việc chính bao gồm nhiều tab chứa sổ ghi chép và thiết bị đầu cuối đang mở của bạn cũng như thông tin chi tiết về các thử nghiệm và điểm cuối của bạn</a:t>
            </a:r>
            <a:endParaRPr lang="en" altLang="ko-KR" dirty="0"/>
          </a:p>
          <a:p>
            <a:r>
              <a:rPr lang="en-US" altLang="ko-KR" dirty="0"/>
              <a:t>C</a:t>
            </a:r>
            <a:r>
              <a:rPr lang="en" altLang="ko-KR" dirty="0"/>
              <a:t>ài đặt</a:t>
            </a:r>
          </a:p>
          <a:p>
            <a:pPr lvl="1"/>
            <a:r>
              <a:rPr lang="en-US" altLang="ko-KR" dirty="0" err="1"/>
              <a:t>Khung</a:t>
            </a:r>
            <a:r>
              <a:rPr lang="en-US" altLang="ko-KR" dirty="0"/>
              <a:t> </a:t>
            </a:r>
            <a:r>
              <a:rPr lang="en-US" altLang="ko-KR" dirty="0" err="1"/>
              <a:t>cài</a:t>
            </a:r>
            <a:r>
              <a:rPr lang="en-US" altLang="ko-KR" dirty="0"/>
              <a:t> </a:t>
            </a:r>
            <a:r>
              <a:rPr lang="en-US" altLang="ko-KR" dirty="0" err="1"/>
              <a:t>đặt</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điều</a:t>
            </a:r>
            <a:r>
              <a:rPr lang="en-US" altLang="ko-KR" dirty="0"/>
              <a:t> </a:t>
            </a:r>
            <a:r>
              <a:rPr lang="en-US" altLang="ko-KR" dirty="0" err="1"/>
              <a:t>chỉnh</a:t>
            </a:r>
            <a:r>
              <a:rPr lang="en-US" altLang="ko-KR" dirty="0"/>
              <a:t> </a:t>
            </a:r>
            <a:r>
              <a:rPr lang="en-US" altLang="ko-KR" dirty="0" err="1"/>
              <a:t>các</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của</a:t>
            </a:r>
            <a:r>
              <a:rPr lang="en-US" altLang="ko-KR" dirty="0"/>
              <a:t> </a:t>
            </a:r>
            <a:r>
              <a:rPr lang="en-US" altLang="ko-KR" dirty="0" err="1"/>
              <a:t>bảng</a:t>
            </a:r>
            <a:r>
              <a:rPr lang="en-US" altLang="ko-KR" dirty="0"/>
              <a:t> </a:t>
            </a:r>
            <a:r>
              <a:rPr lang="en-US" altLang="ko-KR" dirty="0" err="1"/>
              <a:t>và</a:t>
            </a:r>
            <a:r>
              <a:rPr lang="en-US" altLang="ko-KR" dirty="0"/>
              <a:t> </a:t>
            </a:r>
            <a:r>
              <a:rPr lang="en-US" altLang="ko-KR" dirty="0" err="1"/>
              <a:t>biểu</a:t>
            </a:r>
            <a:r>
              <a:rPr lang="en-US" altLang="ko-KR" dirty="0"/>
              <a:t> </a:t>
            </a:r>
            <a:r>
              <a:rPr lang="en-US" altLang="ko-KR" dirty="0" err="1"/>
              <a:t>đồ</a:t>
            </a:r>
            <a:endParaRPr lang="en-US" altLang="ko-KR" dirty="0"/>
          </a:p>
        </p:txBody>
      </p:sp>
      <p:pic>
        <p:nvPicPr>
          <p:cNvPr id="2" name="그림 1">
            <a:extLst>
              <a:ext uri="{FF2B5EF4-FFF2-40B4-BE49-F238E27FC236}">
                <a16:creationId xmlns:a16="http://schemas.microsoft.com/office/drawing/2014/main" id="{333999A2-92B9-A84B-B872-A36E01452792}"/>
              </a:ext>
            </a:extLst>
          </p:cNvPr>
          <p:cNvPicPr>
            <a:picLocks noChangeAspect="1"/>
          </p:cNvPicPr>
          <p:nvPr/>
        </p:nvPicPr>
        <p:blipFill>
          <a:blip r:embed="rId3"/>
          <a:stretch>
            <a:fillRect/>
          </a:stretch>
        </p:blipFill>
        <p:spPr>
          <a:xfrm>
            <a:off x="7172610" y="2226568"/>
            <a:ext cx="405786" cy="3850141"/>
          </a:xfrm>
          <a:prstGeom prst="rect">
            <a:avLst/>
          </a:prstGeom>
        </p:spPr>
      </p:pic>
      <p:sp>
        <p:nvSpPr>
          <p:cNvPr id="3" name="직사각형 2">
            <a:extLst>
              <a:ext uri="{FF2B5EF4-FFF2-40B4-BE49-F238E27FC236}">
                <a16:creationId xmlns:a16="http://schemas.microsoft.com/office/drawing/2014/main" id="{78B3DDE4-827E-AC46-8FF5-68C38C7675FC}"/>
              </a:ext>
            </a:extLst>
          </p:cNvPr>
          <p:cNvSpPr/>
          <p:nvPr/>
        </p:nvSpPr>
        <p:spPr>
          <a:xfrm>
            <a:off x="7578396" y="2327802"/>
            <a:ext cx="1223412" cy="276999"/>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Trình</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duyệt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tệp</a:t>
            </a:r>
            <a:endParaRPr lang="ko-KR" altLang="en-US" sz="1200" b="1" dirty="0">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22413C9D-FDF5-E24E-B844-A01EC9D7C753}"/>
              </a:ext>
            </a:extLst>
          </p:cNvPr>
          <p:cNvSpPr/>
          <p:nvPr/>
        </p:nvSpPr>
        <p:spPr>
          <a:xfrm>
            <a:off x="7578396" y="3159993"/>
            <a:ext cx="2279791" cy="461665"/>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Thiết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bị</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đầu</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cuối</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và</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nhân</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đang</a:t>
            </a:r>
            <a:r>
              <a:rPr lang="en-US" altLang="ko-KR" sz="1200" b="1" dirty="0">
                <a:latin typeface="SamsungOne-400" panose="020B0503030303020204" pitchFamily="34" charset="0"/>
                <a:ea typeface="SamsungOne-400" panose="020B0503030303020204" pitchFamily="34" charset="0"/>
              </a:rPr>
              <a:t> </a:t>
            </a:r>
          </a:p>
          <a:p>
            <a:r>
              <a:rPr lang="en-US" altLang="ko-KR" sz="1200" b="1" dirty="0" err="1">
                <a:latin typeface="SamsungOne-400" panose="020B0503030303020204" pitchFamily="34" charset="0"/>
                <a:ea typeface="SamsungOne-400" panose="020B0503030303020204" pitchFamily="34" charset="0"/>
              </a:rPr>
              <a:t>hoạt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động</a:t>
            </a:r>
            <a:endParaRPr lang="ko-KR" altLang="en-US" sz="1200" b="1" dirty="0">
              <a:latin typeface="SamsungOne-400" panose="020B0503030303020204" pitchFamily="34" charset="0"/>
              <a:ea typeface="SamsungOneKorean 400" panose="020B0503030303020204" pitchFamily="50" charset="-127"/>
            </a:endParaRPr>
          </a:p>
        </p:txBody>
      </p:sp>
      <p:sp>
        <p:nvSpPr>
          <p:cNvPr id="11" name="직사각형 10">
            <a:extLst>
              <a:ext uri="{FF2B5EF4-FFF2-40B4-BE49-F238E27FC236}">
                <a16:creationId xmlns:a16="http://schemas.microsoft.com/office/drawing/2014/main" id="{17E3D92C-BC18-5343-88BA-919B496548C9}"/>
              </a:ext>
            </a:extLst>
          </p:cNvPr>
          <p:cNvSpPr/>
          <p:nvPr/>
        </p:nvSpPr>
        <p:spPr>
          <a:xfrm>
            <a:off x="7578396" y="3634703"/>
            <a:ext cx="383438" cy="276999"/>
          </a:xfrm>
          <a:prstGeom prst="rect">
            <a:avLst/>
          </a:prstGeom>
        </p:spPr>
        <p:txBody>
          <a:bodyPr wrap="none">
            <a:spAutoFit/>
          </a:bodyPr>
          <a:lstStyle/>
          <a:p>
            <a:r>
              <a:rPr lang="en-US" altLang="ko-KR" sz="1200" b="1" dirty="0">
                <a:latin typeface="SamsungOne-400" panose="020B0503030303020204" pitchFamily="34" charset="0"/>
                <a:ea typeface="SamsungOne-400" panose="020B0503030303020204" pitchFamily="34" charset="0"/>
              </a:rPr>
              <a:t>Git</a:t>
            </a:r>
            <a:endParaRPr lang="ko-KR" altLang="en-US" sz="1200" b="1" dirty="0">
              <a:latin typeface="SamsungOne-400" panose="020B0503030303020204" pitchFamily="34" charset="0"/>
              <a:ea typeface="SamsungOneKorean 400" panose="020B0503030303020204" pitchFamily="50" charset="-127"/>
            </a:endParaRPr>
          </a:p>
        </p:txBody>
      </p:sp>
      <p:sp>
        <p:nvSpPr>
          <p:cNvPr id="12" name="직사각형 11">
            <a:extLst>
              <a:ext uri="{FF2B5EF4-FFF2-40B4-BE49-F238E27FC236}">
                <a16:creationId xmlns:a16="http://schemas.microsoft.com/office/drawing/2014/main" id="{26FFEE99-B967-3946-BA3F-858B656E1AC7}"/>
              </a:ext>
            </a:extLst>
          </p:cNvPr>
          <p:cNvSpPr/>
          <p:nvPr/>
        </p:nvSpPr>
        <p:spPr>
          <a:xfrm>
            <a:off x="7578396" y="4104746"/>
            <a:ext cx="779381" cy="276999"/>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Câu</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lệnh</a:t>
            </a:r>
            <a:endParaRPr lang="ko-KR" altLang="en-US" sz="1200" b="1" dirty="0">
              <a:latin typeface="SamsungOne-400" panose="020B0503030303020204" pitchFamily="34" charset="0"/>
              <a:ea typeface="SamsungOneKorean 400" panose="020B0503030303020204" pitchFamily="50" charset="-127"/>
            </a:endParaRPr>
          </a:p>
        </p:txBody>
      </p:sp>
      <p:sp>
        <p:nvSpPr>
          <p:cNvPr id="13" name="직사각형 12">
            <a:extLst>
              <a:ext uri="{FF2B5EF4-FFF2-40B4-BE49-F238E27FC236}">
                <a16:creationId xmlns:a16="http://schemas.microsoft.com/office/drawing/2014/main" id="{1D9EDE44-4A30-8149-82C3-55168A3A4C59}"/>
              </a:ext>
            </a:extLst>
          </p:cNvPr>
          <p:cNvSpPr/>
          <p:nvPr/>
        </p:nvSpPr>
        <p:spPr>
          <a:xfrm>
            <a:off x="7578396" y="4498582"/>
            <a:ext cx="1164101" cy="276999"/>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Công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cụ</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sổ</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tay</a:t>
            </a:r>
            <a:endParaRPr lang="ko-KR" altLang="en-US" sz="1200" b="1" dirty="0">
              <a:latin typeface="SamsungOne-400" panose="020B0503030303020204" pitchFamily="34" charset="0"/>
              <a:ea typeface="SamsungOneKorean 400" panose="020B0503030303020204" pitchFamily="50" charset="-127"/>
            </a:endParaRPr>
          </a:p>
        </p:txBody>
      </p:sp>
      <p:sp>
        <p:nvSpPr>
          <p:cNvPr id="14" name="직사각형 13">
            <a:extLst>
              <a:ext uri="{FF2B5EF4-FFF2-40B4-BE49-F238E27FC236}">
                <a16:creationId xmlns:a16="http://schemas.microsoft.com/office/drawing/2014/main" id="{C76AD8F6-49AD-E04A-A184-D1F5939BC064}"/>
              </a:ext>
            </a:extLst>
          </p:cNvPr>
          <p:cNvSpPr/>
          <p:nvPr/>
        </p:nvSpPr>
        <p:spPr>
          <a:xfrm>
            <a:off x="7578395" y="4917058"/>
            <a:ext cx="1058303" cy="276999"/>
          </a:xfrm>
          <a:prstGeom prst="rect">
            <a:avLst/>
          </a:prstGeom>
        </p:spPr>
        <p:txBody>
          <a:bodyPr wrap="none">
            <a:spAutoFit/>
          </a:bodyPr>
          <a:lstStyle/>
          <a:p>
            <a:r>
              <a:rPr lang="en-US" altLang="ko-KR" sz="1200" b="1" dirty="0">
                <a:latin typeface="SamsungOne-400" panose="020B0503030303020204" pitchFamily="34" charset="0"/>
                <a:ea typeface="SamsungOne-400" panose="020B0503030303020204" pitchFamily="34" charset="0"/>
              </a:rPr>
              <a:t>Tab </a:t>
            </a:r>
            <a:r>
              <a:rPr lang="en-US" altLang="ko-KR" sz="1200" b="1" dirty="0" err="1">
                <a:latin typeface="SamsungOne-400" panose="020B0503030303020204" pitchFamily="34" charset="0"/>
                <a:ea typeface="SamsungOne-400" panose="020B0503030303020204" pitchFamily="34" charset="0"/>
              </a:rPr>
              <a:t>đang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mở</a:t>
            </a:r>
            <a:endParaRPr lang="ko-KR" altLang="en-US" sz="1200" b="1" dirty="0">
              <a:latin typeface="SamsungOne-400" panose="020B05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99CD3032-7D0E-2F44-85FD-BE3B1F9EFFB0}"/>
              </a:ext>
            </a:extLst>
          </p:cNvPr>
          <p:cNvSpPr/>
          <p:nvPr/>
        </p:nvSpPr>
        <p:spPr>
          <a:xfrm>
            <a:off x="7578394" y="5300425"/>
            <a:ext cx="1680268" cy="276999"/>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Khởi</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động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SageMaker</a:t>
            </a:r>
            <a:endParaRPr lang="ko-KR" altLang="en-US" sz="1200" b="1" dirty="0">
              <a:latin typeface="SamsungOne-400" panose="020B05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FB718235-F893-AB4F-896F-15B58922D89C}"/>
              </a:ext>
            </a:extLst>
          </p:cNvPr>
          <p:cNvSpPr/>
          <p:nvPr/>
        </p:nvSpPr>
        <p:spPr>
          <a:xfrm>
            <a:off x="7578394" y="5670815"/>
            <a:ext cx="1779654" cy="461665"/>
          </a:xfrm>
          <a:prstGeom prst="rect">
            <a:avLst/>
          </a:prstGeom>
        </p:spPr>
        <p:txBody>
          <a:bodyPr wrap="none">
            <a:spAutoFit/>
          </a:bodyPr>
          <a:lstStyle/>
          <a:p>
            <a:r>
              <a:rPr lang="en-US" altLang="ko-KR" sz="1200" b="1" dirty="0" err="1">
                <a:latin typeface="SamsungOne-400" panose="020B0503030303020204" pitchFamily="34" charset="0"/>
                <a:ea typeface="SamsungOne-400" panose="020B0503030303020204" pitchFamily="34" charset="0"/>
              </a:rPr>
              <a:t>Thành</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phần</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và</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đăng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ký</a:t>
            </a:r>
            <a:r>
              <a:rPr lang="en-US" altLang="ko-KR" sz="1200" b="1" dirty="0">
                <a:latin typeface="SamsungOne-400" panose="020B0503030303020204" pitchFamily="34" charset="0"/>
                <a:ea typeface="SamsungOne-400" panose="020B0503030303020204" pitchFamily="34" charset="0"/>
              </a:rPr>
              <a:t> </a:t>
            </a:r>
          </a:p>
          <a:p>
            <a:r>
              <a:rPr lang="en-US" altLang="ko-KR" sz="1200" b="1" dirty="0" err="1">
                <a:latin typeface="SamsungOne-400" panose="020B0503030303020204" pitchFamily="34" charset="0"/>
                <a:ea typeface="SamsungOne-400" panose="020B0503030303020204" pitchFamily="34" charset="0"/>
              </a:rPr>
              <a:t>SageMaker</a:t>
            </a:r>
            <a:endParaRPr lang="ko-KR" altLang="en-US" sz="1200" b="1"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3706189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Tự</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động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hóa</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MLOps</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với</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SageMaker</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các</a:t>
            </a:r>
            <a:r>
              <a:rPr lang="en-US" altLang="ko-KR" dirty="0"/>
              <a:t> </a:t>
            </a:r>
            <a:r>
              <a:rPr lang="en-US" altLang="ko-KR" dirty="0" err="1"/>
              <a:t>giải</a:t>
            </a:r>
            <a:r>
              <a:rPr lang="en-US" altLang="ko-KR" dirty="0"/>
              <a:t> </a:t>
            </a:r>
            <a:r>
              <a:rPr lang="en-US" altLang="ko-KR" dirty="0" err="1"/>
              <a:t>pháp</a:t>
            </a:r>
            <a:r>
              <a:rPr lang="en-US" altLang="ko-KR" dirty="0"/>
              <a:t> ML </a:t>
            </a:r>
            <a:r>
              <a:rPr lang="en-US" altLang="ko-KR" dirty="0" err="1"/>
              <a:t>toàn</a:t>
            </a:r>
            <a:r>
              <a:rPr lang="en-US" altLang="ko-KR" dirty="0"/>
              <a:t> </a:t>
            </a:r>
            <a:r>
              <a:rPr lang="en-US" altLang="ko-KR" dirty="0" err="1"/>
              <a:t>diện</a:t>
            </a:r>
            <a:r>
              <a:rPr lang="en-US" altLang="ko-KR" dirty="0"/>
              <a:t> </a:t>
            </a:r>
            <a:r>
              <a:rPr lang="en-US" altLang="ko-KR" dirty="0" err="1"/>
              <a:t>với</a:t>
            </a:r>
            <a:r>
              <a:rPr lang="en-US" altLang="ko-KR" dirty="0"/>
              <a:t> CI/CD </a:t>
            </a:r>
            <a:r>
              <a:rPr lang="en-US" altLang="ko-KR" dirty="0" err="1"/>
              <a:t>bằng</a:t>
            </a:r>
            <a:r>
              <a:rPr lang="en-US" altLang="ko-KR" dirty="0"/>
              <a:t> </a:t>
            </a:r>
            <a:r>
              <a:rPr lang="en-US" altLang="ko-KR" dirty="0" err="1"/>
              <a:t>cách</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dự</a:t>
            </a:r>
            <a:r>
              <a:rPr lang="en-US" altLang="ko-KR" dirty="0"/>
              <a:t> </a:t>
            </a:r>
            <a:r>
              <a:rPr lang="en-US" altLang="ko-KR" dirty="0" err="1"/>
              <a:t>án</a:t>
            </a:r>
            <a:r>
              <a:rPr lang="en-US" altLang="ko-KR" dirty="0"/>
              <a:t> </a:t>
            </a:r>
            <a:r>
              <a:rPr lang="en-US" altLang="ko-KR" dirty="0" err="1"/>
              <a:t>SageMaker</a:t>
            </a:r>
            <a:endParaRPr lang="en-US" altLang="ko-KR" dirty="0"/>
          </a:p>
          <a:p>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dự</a:t>
            </a:r>
            <a:r>
              <a:rPr lang="en-US" altLang="ko-KR" dirty="0"/>
              <a:t> </a:t>
            </a:r>
            <a:r>
              <a:rPr lang="en-US" altLang="ko-KR" dirty="0" err="1"/>
              <a:t>án</a:t>
            </a:r>
            <a:r>
              <a:rPr lang="en-US" altLang="ko-KR" dirty="0"/>
              <a:t> </a:t>
            </a:r>
            <a:r>
              <a:rPr lang="en-US" altLang="ko-KR" dirty="0" err="1"/>
              <a:t>SageMaker</a:t>
            </a:r>
            <a:r>
              <a:rPr lang="en-US" altLang="ko-KR" dirty="0"/>
              <a:t> </a:t>
            </a:r>
            <a:r>
              <a:rPr lang="en-US" altLang="ko-KR" dirty="0" err="1"/>
              <a:t>để</a:t>
            </a:r>
            <a:r>
              <a:rPr lang="en-US" altLang="ko-KR" dirty="0"/>
              <a:t> </a:t>
            </a:r>
            <a:r>
              <a:rPr lang="en-US" altLang="ko-KR" dirty="0" err="1"/>
              <a:t>tạo</a:t>
            </a:r>
            <a:r>
              <a:rPr lang="en-US" altLang="ko-KR" dirty="0"/>
              <a:t> </a:t>
            </a:r>
            <a:r>
              <a:rPr lang="en-US" altLang="ko-KR" dirty="0" err="1"/>
              <a:t>giải</a:t>
            </a:r>
            <a:r>
              <a:rPr lang="en-US" altLang="ko-KR" dirty="0"/>
              <a:t> </a:t>
            </a:r>
            <a:r>
              <a:rPr lang="en-US" altLang="ko-KR" dirty="0" err="1"/>
              <a:t>pháp</a:t>
            </a:r>
            <a:r>
              <a:rPr lang="en-US" altLang="ko-KR" dirty="0"/>
              <a:t> ML ops </a:t>
            </a:r>
            <a:r>
              <a:rPr lang="en-US" altLang="ko-KR" dirty="0" err="1"/>
              <a:t>nhằm</a:t>
            </a:r>
            <a:r>
              <a:rPr lang="en-US" altLang="ko-KR" dirty="0"/>
              <a:t> </a:t>
            </a:r>
            <a:r>
              <a:rPr lang="en-US" altLang="ko-KR" dirty="0" err="1"/>
              <a:t>sắp</a:t>
            </a:r>
            <a:r>
              <a:rPr lang="en-US" altLang="ko-KR" dirty="0"/>
              <a:t> </a:t>
            </a:r>
            <a:r>
              <a:rPr lang="en-US" altLang="ko-KR" dirty="0" err="1"/>
              <a:t>xếp</a:t>
            </a:r>
            <a:r>
              <a:rPr lang="en-US" altLang="ko-KR" dirty="0"/>
              <a:t> </a:t>
            </a:r>
            <a:r>
              <a:rPr lang="en-US" altLang="ko-KR" dirty="0" err="1"/>
              <a:t>và</a:t>
            </a:r>
            <a:r>
              <a:rPr lang="en-US" altLang="ko-KR" dirty="0"/>
              <a:t> </a:t>
            </a:r>
            <a:r>
              <a:rPr lang="en-US" altLang="ko-KR" dirty="0" err="1"/>
              <a:t>quản</a:t>
            </a:r>
            <a:r>
              <a:rPr lang="en-US" altLang="ko-KR" dirty="0"/>
              <a:t> </a:t>
            </a:r>
            <a:r>
              <a:rPr lang="en-US" altLang="ko-KR" dirty="0" err="1"/>
              <a:t>lý</a:t>
            </a:r>
            <a:r>
              <a:rPr lang="en-US" altLang="ko-KR" dirty="0"/>
              <a:t>:</a:t>
            </a:r>
          </a:p>
          <a:p>
            <a:pPr lvl="1"/>
            <a:r>
              <a:rPr lang="en-US" altLang="ko-KR" dirty="0" err="1"/>
              <a:t>Chuẩn</a:t>
            </a:r>
            <a:r>
              <a:rPr lang="en-US" altLang="ko-KR" dirty="0"/>
              <a:t> </a:t>
            </a:r>
            <a:r>
              <a:rPr lang="en-US" altLang="ko-KR" dirty="0" err="1"/>
              <a:t>bị</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a:t>
            </a:r>
            <a:r>
              <a:rPr lang="en-US" altLang="ko-KR" dirty="0"/>
              <a:t> </a:t>
            </a:r>
            <a:r>
              <a:rPr lang="en-US" altLang="ko-KR" dirty="0" err="1"/>
              <a:t>kỹ</a:t>
            </a:r>
            <a:r>
              <a:rPr lang="en-US" altLang="ko-KR" dirty="0"/>
              <a:t> </a:t>
            </a:r>
            <a:r>
              <a:rPr lang="en-US" altLang="ko-KR" dirty="0" err="1"/>
              <a:t>thuật</a:t>
            </a:r>
            <a:r>
              <a:rPr lang="en-US" altLang="ko-KR" dirty="0"/>
              <a:t> </a:t>
            </a:r>
            <a:r>
              <a:rPr lang="en-US" altLang="ko-KR" dirty="0" err="1"/>
              <a:t>tính</a:t>
            </a:r>
            <a:r>
              <a:rPr lang="en-US" altLang="ko-KR" dirty="0"/>
              <a:t> </a:t>
            </a:r>
            <a:r>
              <a:rPr lang="en-US" altLang="ko-KR" dirty="0" err="1"/>
              <a:t>năng</a:t>
            </a:r>
            <a:endParaRPr lang="en-US" altLang="ko-KR" dirty="0"/>
          </a:p>
          <a:p>
            <a:pPr lvl="1"/>
            <a:r>
              <a:rPr lang="en-US" altLang="ko-KR" dirty="0" err="1"/>
              <a:t>Mô</a:t>
            </a:r>
            <a:r>
              <a:rPr lang="en-US" altLang="ko-KR" dirty="0"/>
              <a:t> </a:t>
            </a:r>
            <a:r>
              <a:rPr lang="en-US" altLang="ko-KR" dirty="0" err="1"/>
              <a:t>hình</a:t>
            </a:r>
            <a:r>
              <a:rPr lang="en-US" altLang="ko-KR" dirty="0"/>
              <a:t> </a:t>
            </a:r>
            <a:r>
              <a:rPr lang="en-US" altLang="ko-KR" dirty="0" err="1"/>
              <a:t>đào</a:t>
            </a:r>
            <a:r>
              <a:rPr lang="en-US" altLang="ko-KR" dirty="0"/>
              <a:t> </a:t>
            </a:r>
            <a:r>
              <a:rPr lang="en-US" altLang="ko-KR" dirty="0" err="1"/>
              <a:t>tạo</a:t>
            </a:r>
            <a:endParaRPr lang="en-US" altLang="ko-KR" dirty="0"/>
          </a:p>
          <a:p>
            <a:pPr lvl="1"/>
            <a:r>
              <a:rPr lang="en-US" altLang="ko-KR" dirty="0" err="1"/>
              <a:t>Đánh</a:t>
            </a:r>
            <a:r>
              <a:rPr lang="en-US" altLang="ko-KR" dirty="0"/>
              <a:t> </a:t>
            </a:r>
            <a:r>
              <a:rPr lang="en-US" altLang="ko-KR" dirty="0" err="1"/>
              <a:t>giá</a:t>
            </a:r>
            <a:r>
              <a:rPr lang="en-US" altLang="ko-KR" dirty="0"/>
              <a:t> </a:t>
            </a:r>
            <a:r>
              <a:rPr lang="en-US" altLang="ko-KR" dirty="0" err="1"/>
              <a:t>mô</a:t>
            </a:r>
            <a:r>
              <a:rPr lang="en-US" altLang="ko-KR" dirty="0"/>
              <a:t> </a:t>
            </a:r>
            <a:r>
              <a:rPr lang="en-US" altLang="ko-KR" dirty="0" err="1"/>
              <a:t>hình</a:t>
            </a:r>
            <a:endParaRPr lang="en-US" altLang="ko-KR" dirty="0"/>
          </a:p>
          <a:p>
            <a:pPr lvl="1"/>
            <a:r>
              <a:rPr lang="en-US" altLang="ko-KR" dirty="0" err="1"/>
              <a:t>Triển</a:t>
            </a:r>
            <a:r>
              <a:rPr lang="en-US" altLang="ko-KR" dirty="0"/>
              <a:t> </a:t>
            </a:r>
            <a:r>
              <a:rPr lang="en-US" altLang="ko-KR" dirty="0" err="1"/>
              <a:t>khai</a:t>
            </a:r>
            <a:r>
              <a:rPr lang="en-US" altLang="ko-KR" dirty="0"/>
              <a:t> </a:t>
            </a:r>
            <a:r>
              <a:rPr lang="en-US" altLang="ko-KR" dirty="0" err="1"/>
              <a:t>mô</a:t>
            </a:r>
            <a:r>
              <a:rPr lang="en-US" altLang="ko-KR" dirty="0"/>
              <a:t> </a:t>
            </a:r>
            <a:r>
              <a:rPr lang="en-US" altLang="ko-KR" dirty="0" err="1"/>
              <a:t>hình</a:t>
            </a:r>
            <a:endParaRPr lang="en-US" altLang="ko-KR" dirty="0"/>
          </a:p>
          <a:p>
            <a:pPr lvl="1"/>
            <a:r>
              <a:rPr lang="en-US" altLang="ko-KR" dirty="0"/>
              <a:t>Theo </a:t>
            </a:r>
            <a:r>
              <a:rPr lang="en-US" altLang="ko-KR" dirty="0" err="1"/>
              <a:t>dõi</a:t>
            </a:r>
            <a:r>
              <a:rPr lang="en-US" altLang="ko-KR" dirty="0"/>
              <a:t> </a:t>
            </a:r>
            <a:r>
              <a:rPr lang="en-US" altLang="ko-KR" dirty="0" err="1"/>
              <a:t>và</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các</a:t>
            </a:r>
            <a:r>
              <a:rPr lang="en-US" altLang="ko-KR" dirty="0"/>
              <a:t> </a:t>
            </a:r>
            <a:r>
              <a:rPr lang="en-US" altLang="ko-KR" dirty="0" err="1"/>
              <a:t>mô</a:t>
            </a:r>
            <a:r>
              <a:rPr lang="en-US" altLang="ko-KR" dirty="0"/>
              <a:t> </a:t>
            </a:r>
            <a:r>
              <a:rPr lang="en-US" altLang="ko-KR" dirty="0" err="1"/>
              <a:t>hình</a:t>
            </a:r>
            <a:endParaRPr lang="ko-KR" altLang="en-US" dirty="0"/>
          </a:p>
        </p:txBody>
      </p:sp>
    </p:spTree>
    <p:extLst>
      <p:ext uri="{BB962C8B-B14F-4D97-AF65-F5344CB8AC3E}">
        <p14:creationId xmlns:p14="http://schemas.microsoft.com/office/powerpoint/2010/main" val="249307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Quy </a:t>
            </a:r>
            <a:r>
              <a:rPr lang="en-US" altLang="ko-KR" dirty="0" err="1">
                <a:latin typeface="iCiel Samsung Sharp Sans Bold" pitchFamily="2" charset="0"/>
                <a:ea typeface="iCiel Samsung Sharp Sans Bold" pitchFamily="2" charset="0"/>
                <a:cs typeface="iCiel Samsung Sharp Sans Bold" pitchFamily="2" charset="0"/>
              </a:rPr>
              <a:t>trình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làm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việc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của</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Học máy </a:t>
            </a:r>
            <a:r>
              <a:rPr lang="en-US" altLang="ko-KR" dirty="0">
                <a:latin typeface="iCiel Samsung Sharp Sans Bold" pitchFamily="2" charset="0"/>
                <a:ea typeface="iCiel Samsung Sharp Sans Bold" pitchFamily="2" charset="0"/>
                <a:cs typeface="iCiel Samsung Sharp Sans Bold" pitchFamily="2" charset="0"/>
              </a:rPr>
              <a:t>(1/2)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Định</a:t>
            </a:r>
            <a:r>
              <a:rPr lang="en-US" altLang="ko-KR" dirty="0"/>
              <a:t> </a:t>
            </a:r>
            <a:r>
              <a:rPr lang="en-US" altLang="ko-KR" dirty="0" err="1"/>
              <a:t>nghĩa</a:t>
            </a:r>
            <a:r>
              <a:rPr lang="en-US" altLang="ko-KR" dirty="0"/>
              <a:t> </a:t>
            </a:r>
            <a:r>
              <a:rPr lang="en-US" altLang="ko-KR" dirty="0" err="1"/>
              <a:t>vấn</a:t>
            </a:r>
            <a:r>
              <a:rPr lang="en-US" altLang="ko-KR" dirty="0"/>
              <a:t> </a:t>
            </a:r>
            <a:r>
              <a:rPr lang="en-US" altLang="ko-KR" dirty="0" err="1"/>
              <a:t>đề</a:t>
            </a:r>
            <a:r>
              <a:rPr lang="en-US" altLang="ko-KR" dirty="0"/>
              <a:t> -&gt; </a:t>
            </a:r>
            <a:r>
              <a:rPr lang="en-US" altLang="ko-KR" dirty="0" err="1"/>
              <a:t>Hiểu</a:t>
            </a:r>
            <a:r>
              <a:rPr lang="en-US" altLang="ko-KR" dirty="0"/>
              <a:t> </a:t>
            </a:r>
            <a:r>
              <a:rPr lang="en-US" altLang="ko-KR" dirty="0" err="1"/>
              <a:t>dữ</a:t>
            </a:r>
            <a:r>
              <a:rPr lang="en-US" altLang="ko-KR" dirty="0"/>
              <a:t> </a:t>
            </a:r>
            <a:r>
              <a:rPr lang="en-US" altLang="ko-KR" dirty="0" err="1"/>
              <a:t>liệu</a:t>
            </a:r>
            <a:r>
              <a:rPr lang="en-US" altLang="ko-KR" dirty="0"/>
              <a:t> -&gt; </a:t>
            </a:r>
            <a:r>
              <a:rPr lang="en-US" altLang="ko-KR" dirty="0" err="1"/>
              <a:t>Chuẩn</a:t>
            </a:r>
            <a:r>
              <a:rPr lang="en-US" altLang="ko-KR" dirty="0"/>
              <a:t> </a:t>
            </a:r>
            <a:r>
              <a:rPr lang="en-US" altLang="ko-KR" dirty="0" err="1"/>
              <a:t>bị</a:t>
            </a:r>
            <a:r>
              <a:rPr lang="en-US" altLang="ko-KR" dirty="0"/>
              <a:t> </a:t>
            </a:r>
            <a:r>
              <a:rPr lang="en-US" altLang="ko-KR" dirty="0" err="1"/>
              <a:t>dữ</a:t>
            </a:r>
            <a:r>
              <a:rPr lang="en-US" altLang="ko-KR" dirty="0"/>
              <a:t> </a:t>
            </a:r>
            <a:r>
              <a:rPr lang="en-US" altLang="ko-KR" dirty="0" err="1"/>
              <a:t>liệu</a:t>
            </a:r>
            <a:r>
              <a:rPr lang="en-US" altLang="ko-KR" dirty="0"/>
              <a:t> -&gt; </a:t>
            </a:r>
            <a:r>
              <a:rPr lang="en-US" altLang="ko-KR" dirty="0" err="1"/>
              <a:t>Mô</a:t>
            </a:r>
            <a:r>
              <a:rPr lang="en-US" altLang="ko-KR" dirty="0"/>
              <a:t> </a:t>
            </a:r>
            <a:r>
              <a:rPr lang="en-US" altLang="ko-KR" dirty="0" err="1"/>
              <a:t>hình</a:t>
            </a:r>
            <a:r>
              <a:rPr lang="en-US" altLang="ko-KR" dirty="0"/>
              <a:t> </a:t>
            </a:r>
            <a:r>
              <a:rPr lang="en-US" altLang="ko-KR" dirty="0" err="1"/>
              <a:t>hóa</a:t>
            </a:r>
            <a:r>
              <a:rPr lang="en-US" altLang="ko-KR" dirty="0"/>
              <a:t> -&gt; </a:t>
            </a:r>
            <a:r>
              <a:rPr lang="en-US" altLang="ko-KR" dirty="0" err="1"/>
              <a:t>Đánh</a:t>
            </a:r>
            <a:r>
              <a:rPr lang="en-US" altLang="ko-KR" dirty="0"/>
              <a:t> </a:t>
            </a:r>
            <a:r>
              <a:rPr lang="en-US" altLang="ko-KR" dirty="0" err="1"/>
              <a:t>giá</a:t>
            </a:r>
            <a:r>
              <a:rPr lang="en-US" altLang="ko-KR" dirty="0"/>
              <a:t> -&gt; </a:t>
            </a:r>
            <a:r>
              <a:rPr lang="en-US" altLang="ko-KR" dirty="0" err="1"/>
              <a:t>Triển</a:t>
            </a:r>
            <a:r>
              <a:rPr lang="en-US" altLang="ko-KR" dirty="0"/>
              <a:t> </a:t>
            </a:r>
            <a:r>
              <a:rPr lang="en-US" altLang="ko-KR" dirty="0" err="1"/>
              <a:t>khai</a:t>
            </a:r>
            <a:endParaRPr lang="en-US" altLang="ko-KR" dirty="0"/>
          </a:p>
        </p:txBody>
      </p:sp>
      <p:sp>
        <p:nvSpPr>
          <p:cNvPr id="11" name="Rounded Rectangle 23">
            <a:extLst>
              <a:ext uri="{FF2B5EF4-FFF2-40B4-BE49-F238E27FC236}">
                <a16:creationId xmlns:a16="http://schemas.microsoft.com/office/drawing/2014/main" id="{7D5646F3-196D-AB4E-AE23-6083428412BC}"/>
              </a:ext>
            </a:extLst>
          </p:cNvPr>
          <p:cNvSpPr/>
          <p:nvPr/>
        </p:nvSpPr>
        <p:spPr>
          <a:xfrm>
            <a:off x="5051946" y="2623367"/>
            <a:ext cx="1519002" cy="2646183"/>
          </a:xfrm>
          <a:prstGeom prst="rect">
            <a:avLst/>
          </a:prstGeom>
          <a:no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2" name="TextBox 11">
            <a:extLst>
              <a:ext uri="{FF2B5EF4-FFF2-40B4-BE49-F238E27FC236}">
                <a16:creationId xmlns:a16="http://schemas.microsoft.com/office/drawing/2014/main" id="{5B5681D4-E294-5440-A918-0AE47A9760FC}"/>
              </a:ext>
            </a:extLst>
          </p:cNvPr>
          <p:cNvSpPr txBox="1"/>
          <p:nvPr/>
        </p:nvSpPr>
        <p:spPr>
          <a:xfrm>
            <a:off x="4998810" y="2767215"/>
            <a:ext cx="1634559" cy="186968"/>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ltLang="ko-KR" sz="1200" dirty="0"/>
              <a:t>Môh hình</a:t>
            </a:r>
            <a:endParaRPr lang="ko-KR" altLang="en-US" sz="1200" dirty="0"/>
          </a:p>
        </p:txBody>
      </p:sp>
      <p:sp>
        <p:nvSpPr>
          <p:cNvPr id="16" name="원통형 41">
            <a:extLst>
              <a:ext uri="{FF2B5EF4-FFF2-40B4-BE49-F238E27FC236}">
                <a16:creationId xmlns:a16="http://schemas.microsoft.com/office/drawing/2014/main" id="{BF1C58CF-835A-104C-8297-273B8FB1FE46}"/>
              </a:ext>
            </a:extLst>
          </p:cNvPr>
          <p:cNvSpPr/>
          <p:nvPr/>
        </p:nvSpPr>
        <p:spPr>
          <a:xfrm>
            <a:off x="5445663" y="3158640"/>
            <a:ext cx="726471" cy="616217"/>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7" name="TextBox 16">
            <a:extLst>
              <a:ext uri="{FF2B5EF4-FFF2-40B4-BE49-F238E27FC236}">
                <a16:creationId xmlns:a16="http://schemas.microsoft.com/office/drawing/2014/main" id="{6C28872F-E389-3A44-97B1-16C58BB9373C}"/>
              </a:ext>
            </a:extLst>
          </p:cNvPr>
          <p:cNvSpPr txBox="1"/>
          <p:nvPr/>
        </p:nvSpPr>
        <p:spPr>
          <a:xfrm>
            <a:off x="5505128" y="3458495"/>
            <a:ext cx="607539" cy="169277"/>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ltLang="ko-KR" sz="1100" dirty="0">
                <a:solidFill>
                  <a:schemeClr val="bg1"/>
                </a:solidFill>
              </a:rPr>
              <a:t>Tập luyện</a:t>
            </a:r>
            <a:endParaRPr lang="ko-KR" altLang="en-US" sz="1100" dirty="0">
              <a:solidFill>
                <a:schemeClr val="bg1"/>
              </a:solidFill>
            </a:endParaRPr>
          </a:p>
        </p:txBody>
      </p:sp>
      <p:sp>
        <p:nvSpPr>
          <p:cNvPr id="18" name="원통형 43">
            <a:extLst>
              <a:ext uri="{FF2B5EF4-FFF2-40B4-BE49-F238E27FC236}">
                <a16:creationId xmlns:a16="http://schemas.microsoft.com/office/drawing/2014/main" id="{64B66F4F-17FF-5342-9BCF-ABB6B5BCE411}"/>
              </a:ext>
            </a:extLst>
          </p:cNvPr>
          <p:cNvSpPr/>
          <p:nvPr/>
        </p:nvSpPr>
        <p:spPr>
          <a:xfrm>
            <a:off x="5445663" y="3804335"/>
            <a:ext cx="726471" cy="616217"/>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9" name="TextBox 18">
            <a:extLst>
              <a:ext uri="{FF2B5EF4-FFF2-40B4-BE49-F238E27FC236}">
                <a16:creationId xmlns:a16="http://schemas.microsoft.com/office/drawing/2014/main" id="{A785BA8E-133E-6249-8BD6-2206A9B302E6}"/>
              </a:ext>
            </a:extLst>
          </p:cNvPr>
          <p:cNvSpPr txBox="1"/>
          <p:nvPr/>
        </p:nvSpPr>
        <p:spPr>
          <a:xfrm>
            <a:off x="5545561" y="4091893"/>
            <a:ext cx="526675" cy="171387"/>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sz="1100" dirty="0" err="1">
                <a:solidFill>
                  <a:schemeClr val="bg1"/>
                </a:solidFill>
              </a:rPr>
              <a:t>xác</a:t>
            </a:r>
            <a:r>
              <a:rPr lang="en-US" altLang="ko-KR" sz="1100" dirty="0">
                <a:solidFill>
                  <a:schemeClr val="bg1"/>
                </a:solidFill>
              </a:rPr>
              <a:t> </a:t>
            </a:r>
            <a:r>
              <a:rPr lang="en-US" altLang="ko-KR" sz="1100" dirty="0" err="1">
                <a:solidFill>
                  <a:schemeClr val="bg1"/>
                </a:solidFill>
              </a:rPr>
              <a:t>thực</a:t>
            </a:r>
            <a:endParaRPr lang="ko-KR" altLang="en-US" sz="1100" dirty="0">
              <a:solidFill>
                <a:schemeClr val="bg1"/>
              </a:solidFill>
            </a:endParaRPr>
          </a:p>
        </p:txBody>
      </p:sp>
      <p:sp>
        <p:nvSpPr>
          <p:cNvPr id="20" name="원통형 46">
            <a:extLst>
              <a:ext uri="{FF2B5EF4-FFF2-40B4-BE49-F238E27FC236}">
                <a16:creationId xmlns:a16="http://schemas.microsoft.com/office/drawing/2014/main" id="{D21EBB28-6D93-7B4A-AED1-A38B0E88CA09}"/>
              </a:ext>
            </a:extLst>
          </p:cNvPr>
          <p:cNvSpPr/>
          <p:nvPr/>
        </p:nvSpPr>
        <p:spPr>
          <a:xfrm>
            <a:off x="5441745" y="4558494"/>
            <a:ext cx="726471" cy="616217"/>
          </a:xfrm>
          <a:prstGeom prst="can">
            <a:avLst/>
          </a:prstGeom>
          <a:solidFill>
            <a:schemeClr val="bg1">
              <a:lumMod val="65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1" name="TextBox 20">
            <a:extLst>
              <a:ext uri="{FF2B5EF4-FFF2-40B4-BE49-F238E27FC236}">
                <a16:creationId xmlns:a16="http://schemas.microsoft.com/office/drawing/2014/main" id="{DB5A834C-1649-2F47-948F-38CC37D302EE}"/>
              </a:ext>
            </a:extLst>
          </p:cNvPr>
          <p:cNvSpPr txBox="1"/>
          <p:nvPr/>
        </p:nvSpPr>
        <p:spPr>
          <a:xfrm>
            <a:off x="5438606" y="4847108"/>
            <a:ext cx="740587" cy="169277"/>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ltLang="ko-KR" sz="1100" dirty="0"/>
              <a:t>Thử nghiệm</a:t>
            </a:r>
            <a:endParaRPr lang="ko-KR" altLang="en-US" sz="1100" dirty="0"/>
          </a:p>
        </p:txBody>
      </p:sp>
      <p:sp>
        <p:nvSpPr>
          <p:cNvPr id="22" name="사각형: 둥근 모서리 48">
            <a:extLst>
              <a:ext uri="{FF2B5EF4-FFF2-40B4-BE49-F238E27FC236}">
                <a16:creationId xmlns:a16="http://schemas.microsoft.com/office/drawing/2014/main" id="{E3E592C1-B90E-8340-A275-8EE1562DF2A2}"/>
              </a:ext>
            </a:extLst>
          </p:cNvPr>
          <p:cNvSpPr/>
          <p:nvPr/>
        </p:nvSpPr>
        <p:spPr>
          <a:xfrm>
            <a:off x="5310654" y="3091105"/>
            <a:ext cx="996489" cy="1385055"/>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cxnSp>
        <p:nvCxnSpPr>
          <p:cNvPr id="35" name="직선 화살표 연결선 34">
            <a:extLst>
              <a:ext uri="{FF2B5EF4-FFF2-40B4-BE49-F238E27FC236}">
                <a16:creationId xmlns:a16="http://schemas.microsoft.com/office/drawing/2014/main" id="{F8D0FECA-AACE-CA44-9325-9391BA002CC0}"/>
              </a:ext>
            </a:extLst>
          </p:cNvPr>
          <p:cNvCxnSpPr>
            <a:cxnSpLocks/>
            <a:stCxn id="34" idx="3"/>
          </p:cNvCxnSpPr>
          <p:nvPr/>
        </p:nvCxnSpPr>
        <p:spPr>
          <a:xfrm flipV="1">
            <a:off x="4544770" y="3213521"/>
            <a:ext cx="502079" cy="1"/>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a16="http://schemas.microsoft.com/office/drawing/2014/main" id="{5B49BB41-5011-5649-BC12-E73DA3D5D4AF}"/>
              </a:ext>
            </a:extLst>
          </p:cNvPr>
          <p:cNvCxnSpPr>
            <a:cxnSpLocks/>
          </p:cNvCxnSpPr>
          <p:nvPr/>
        </p:nvCxnSpPr>
        <p:spPr>
          <a:xfrm flipV="1">
            <a:off x="6128766" y="3259583"/>
            <a:ext cx="339791" cy="1375"/>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C2BE0B43-D61B-C949-AB15-FEF223FA9955}"/>
              </a:ext>
            </a:extLst>
          </p:cNvPr>
          <p:cNvCxnSpPr>
            <a:cxnSpLocks/>
          </p:cNvCxnSpPr>
          <p:nvPr/>
        </p:nvCxnSpPr>
        <p:spPr>
          <a:xfrm>
            <a:off x="6487540" y="3252924"/>
            <a:ext cx="0" cy="1612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BB40375-2BA6-FE4C-BD2F-016D3CDCE371}"/>
              </a:ext>
            </a:extLst>
          </p:cNvPr>
          <p:cNvCxnSpPr>
            <a:cxnSpLocks/>
          </p:cNvCxnSpPr>
          <p:nvPr/>
        </p:nvCxnSpPr>
        <p:spPr>
          <a:xfrm flipV="1">
            <a:off x="6138061" y="4851905"/>
            <a:ext cx="339791" cy="1375"/>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1D730D-BAD6-1E4C-962F-4B280325AF01}"/>
              </a:ext>
            </a:extLst>
          </p:cNvPr>
          <p:cNvCxnSpPr>
            <a:cxnSpLocks/>
            <a:endCxn id="43" idx="1"/>
          </p:cNvCxnSpPr>
          <p:nvPr/>
        </p:nvCxnSpPr>
        <p:spPr>
          <a:xfrm>
            <a:off x="6570948" y="3312186"/>
            <a:ext cx="1435594" cy="604"/>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F1808BD-2ECE-E04A-B3F5-74598E754218}"/>
              </a:ext>
            </a:extLst>
          </p:cNvPr>
          <p:cNvSpPr txBox="1"/>
          <p:nvPr/>
        </p:nvSpPr>
        <p:spPr>
          <a:xfrm>
            <a:off x="8006542" y="3094097"/>
            <a:ext cx="1453103" cy="437386"/>
          </a:xfrm>
          <a:prstGeom prst="rect">
            <a:avLst/>
          </a:prstGeom>
          <a:solidFill>
            <a:schemeClr val="bg1">
              <a:lumMod val="95000"/>
            </a:schemeClr>
          </a:solidFill>
          <a:ln>
            <a:solidFill>
              <a:srgbClr val="193EB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r>
              <a:rPr lang="en-US" altLang="ko-KR" dirty="0" err="1">
                <a:solidFill>
                  <a:srgbClr val="193EB0"/>
                </a:solidFill>
                <a:ea typeface="SamsungOneKorean 400" panose="020B0503030303020204" pitchFamily="50" charset="-127"/>
              </a:rPr>
              <a:t>triển</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khai</a:t>
            </a:r>
            <a:endParaRPr lang="ko-KR" altLang="en-US" dirty="0">
              <a:solidFill>
                <a:srgbClr val="193EB0"/>
              </a:solidFill>
              <a:ea typeface="SamsungOneKorean 400" panose="020B0503030303020204" pitchFamily="50" charset="-127"/>
            </a:endParaRPr>
          </a:p>
        </p:txBody>
      </p:sp>
      <p:grpSp>
        <p:nvGrpSpPr>
          <p:cNvPr id="4" name="그룹 3">
            <a:extLst>
              <a:ext uri="{FF2B5EF4-FFF2-40B4-BE49-F238E27FC236}">
                <a16:creationId xmlns:a16="http://schemas.microsoft.com/office/drawing/2014/main" id="{EF3604BA-3B80-A348-B9F1-A52D71BB160F}"/>
              </a:ext>
            </a:extLst>
          </p:cNvPr>
          <p:cNvGrpSpPr/>
          <p:nvPr/>
        </p:nvGrpSpPr>
        <p:grpSpPr>
          <a:xfrm>
            <a:off x="522590" y="3006118"/>
            <a:ext cx="4022180" cy="2350381"/>
            <a:chOff x="535872" y="3435969"/>
            <a:chExt cx="4880430" cy="2546962"/>
          </a:xfrm>
        </p:grpSpPr>
        <p:sp>
          <p:nvSpPr>
            <p:cNvPr id="13" name="원통형 1">
              <a:extLst>
                <a:ext uri="{FF2B5EF4-FFF2-40B4-BE49-F238E27FC236}">
                  <a16:creationId xmlns:a16="http://schemas.microsoft.com/office/drawing/2014/main" id="{5792A63A-3F54-7542-8E40-B149134D2C34}"/>
                </a:ext>
              </a:extLst>
            </p:cNvPr>
            <p:cNvSpPr/>
            <p:nvPr/>
          </p:nvSpPr>
          <p:spPr>
            <a:xfrm>
              <a:off x="2543850" y="4750497"/>
              <a:ext cx="726471" cy="1232434"/>
            </a:xfrm>
            <a:prstGeom prst="can">
              <a:avLst/>
            </a:prstGeom>
            <a:solidFill>
              <a:schemeClr val="bg1">
                <a:lumMod val="65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4" name="TextBox 13">
              <a:extLst>
                <a:ext uri="{FF2B5EF4-FFF2-40B4-BE49-F238E27FC236}">
                  <a16:creationId xmlns:a16="http://schemas.microsoft.com/office/drawing/2014/main" id="{F122A593-9B2D-8A45-8B41-DAC6776D5830}"/>
                </a:ext>
              </a:extLst>
            </p:cNvPr>
            <p:cNvSpPr txBox="1"/>
            <p:nvPr/>
          </p:nvSpPr>
          <p:spPr>
            <a:xfrm>
              <a:off x="2616730" y="5161725"/>
              <a:ext cx="580709" cy="55030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ltLang="ko-KR" sz="1100"/>
                <a:t>Dữ liệu nguyên bản</a:t>
              </a:r>
              <a:endParaRPr lang="ko-KR" altLang="en-US" sz="1100" dirty="0"/>
            </a:p>
          </p:txBody>
        </p:sp>
        <p:cxnSp>
          <p:nvCxnSpPr>
            <p:cNvPr id="15" name="직선 화살표 연결선 14">
              <a:extLst>
                <a:ext uri="{FF2B5EF4-FFF2-40B4-BE49-F238E27FC236}">
                  <a16:creationId xmlns:a16="http://schemas.microsoft.com/office/drawing/2014/main" id="{13F2CB8C-7D30-8F4F-9757-AD1CB34EFF7B}"/>
                </a:ext>
              </a:extLst>
            </p:cNvPr>
            <p:cNvCxnSpPr>
              <a:cxnSpLocks/>
              <a:stCxn id="13" idx="1"/>
            </p:cNvCxnSpPr>
            <p:nvPr/>
          </p:nvCxnSpPr>
          <p:spPr>
            <a:xfrm flipV="1">
              <a:off x="2907086" y="3870721"/>
              <a:ext cx="0" cy="879776"/>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1C5079-0DA9-2542-8FA7-394D2E9839D5}"/>
                </a:ext>
              </a:extLst>
            </p:cNvPr>
            <p:cNvSpPr txBox="1"/>
            <p:nvPr/>
          </p:nvSpPr>
          <p:spPr>
            <a:xfrm>
              <a:off x="535872" y="3464138"/>
              <a:ext cx="1453103" cy="437386"/>
            </a:xfrm>
            <a:prstGeom prst="rect">
              <a:avLst/>
            </a:prstGeom>
            <a:solidFill>
              <a:schemeClr val="bg1">
                <a:lumMod val="95000"/>
              </a:schemeClr>
            </a:solidFill>
            <a:ln>
              <a:solidFill>
                <a:srgbClr val="193EB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r>
                <a:rPr lang="en-US" altLang="ko-KR" dirty="0" err="1">
                  <a:solidFill>
                    <a:srgbClr val="193EB0"/>
                  </a:solidFill>
                  <a:ea typeface="SamsungOneKorean 400" panose="020B0503030303020204" pitchFamily="50" charset="-127"/>
                </a:rPr>
                <a:t>Định</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nghĩa</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vấn</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đề</a:t>
              </a:r>
              <a:endParaRPr lang="ko-KR" altLang="en-US" dirty="0">
                <a:solidFill>
                  <a:srgbClr val="193EB0"/>
                </a:solidFill>
                <a:ea typeface="SamsungOneKorean 400" panose="020B0503030303020204" pitchFamily="50" charset="-127"/>
              </a:endParaRPr>
            </a:p>
          </p:txBody>
        </p:sp>
        <p:sp>
          <p:nvSpPr>
            <p:cNvPr id="29" name="TextBox 28">
              <a:extLst>
                <a:ext uri="{FF2B5EF4-FFF2-40B4-BE49-F238E27FC236}">
                  <a16:creationId xmlns:a16="http://schemas.microsoft.com/office/drawing/2014/main" id="{A4467EA9-A93A-734F-A7C0-2832B27C9F22}"/>
                </a:ext>
              </a:extLst>
            </p:cNvPr>
            <p:cNvSpPr txBox="1"/>
            <p:nvPr/>
          </p:nvSpPr>
          <p:spPr>
            <a:xfrm>
              <a:off x="2244888" y="3435969"/>
              <a:ext cx="1453103" cy="437386"/>
            </a:xfrm>
            <a:prstGeom prst="rect">
              <a:avLst/>
            </a:prstGeom>
            <a:solidFill>
              <a:schemeClr val="bg1">
                <a:lumMod val="95000"/>
              </a:schemeClr>
            </a:solidFill>
            <a:ln>
              <a:solidFill>
                <a:srgbClr val="193EB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r>
                <a:rPr lang="en-US" altLang="ko-KR" dirty="0" err="1">
                  <a:solidFill>
                    <a:srgbClr val="193EB0"/>
                  </a:solidFill>
                  <a:ea typeface="SamsungOneKorean 400" panose="020B0503030303020204" pitchFamily="50" charset="-127"/>
                </a:rPr>
                <a:t>Hiểu</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dữ</a:t>
              </a:r>
              <a:r>
                <a:rPr lang="en-US" altLang="ko-KR" dirty="0">
                  <a:solidFill>
                    <a:srgbClr val="193EB0"/>
                  </a:solidFill>
                  <a:ea typeface="SamsungOneKorean 400" panose="020B0503030303020204" pitchFamily="50" charset="-127"/>
                </a:rPr>
                <a:t> </a:t>
              </a:r>
              <a:r>
                <a:rPr lang="en-US" altLang="ko-KR" dirty="0" err="1">
                  <a:solidFill>
                    <a:srgbClr val="193EB0"/>
                  </a:solidFill>
                  <a:ea typeface="SamsungOneKorean 400" panose="020B0503030303020204" pitchFamily="50" charset="-127"/>
                </a:rPr>
                <a:t>liệu</a:t>
              </a:r>
              <a:endParaRPr lang="ko-KR" altLang="en-US" dirty="0">
                <a:solidFill>
                  <a:srgbClr val="193EB0"/>
                </a:solidFill>
                <a:ea typeface="SamsungOneKorean 400" panose="020B0503030303020204" pitchFamily="50" charset="-127"/>
              </a:endParaRPr>
            </a:p>
          </p:txBody>
        </p:sp>
        <p:cxnSp>
          <p:nvCxnSpPr>
            <p:cNvPr id="30" name="직선 화살표 연결선 29">
              <a:extLst>
                <a:ext uri="{FF2B5EF4-FFF2-40B4-BE49-F238E27FC236}">
                  <a16:creationId xmlns:a16="http://schemas.microsoft.com/office/drawing/2014/main" id="{7F5E3FF5-2A45-6640-A7A5-BF80A7CF3E73}"/>
                </a:ext>
              </a:extLst>
            </p:cNvPr>
            <p:cNvCxnSpPr>
              <a:cxnSpLocks/>
              <a:stCxn id="28" idx="3"/>
            </p:cNvCxnSpPr>
            <p:nvPr/>
          </p:nvCxnSpPr>
          <p:spPr>
            <a:xfrm>
              <a:off x="1988975" y="3682831"/>
              <a:ext cx="246225" cy="0"/>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FFE7F47-AD6A-5441-8CF1-B1599AD8CA76}"/>
                </a:ext>
              </a:extLst>
            </p:cNvPr>
            <p:cNvSpPr txBox="1"/>
            <p:nvPr/>
          </p:nvSpPr>
          <p:spPr>
            <a:xfrm>
              <a:off x="3963199" y="3442026"/>
              <a:ext cx="1453103" cy="437386"/>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r>
                <a:rPr lang="en-US" altLang="ko-KR" dirty="0" err="1">
                  <a:solidFill>
                    <a:schemeClr val="bg1"/>
                  </a:solidFill>
                  <a:ea typeface="SamsungOneKorean 400" panose="020B0503030303020204" pitchFamily="50" charset="-127"/>
                </a:rPr>
                <a:t>Chuẩn</a:t>
              </a:r>
              <a:r>
                <a:rPr lang="en-US" altLang="ko-KR" dirty="0">
                  <a:solidFill>
                    <a:schemeClr val="bg1"/>
                  </a:solidFill>
                  <a:ea typeface="SamsungOneKorean 400" panose="020B0503030303020204" pitchFamily="50" charset="-127"/>
                </a:rPr>
                <a:t> </a:t>
              </a:r>
              <a:r>
                <a:rPr lang="en-US" altLang="ko-KR" dirty="0" err="1">
                  <a:solidFill>
                    <a:schemeClr val="bg1"/>
                  </a:solidFill>
                  <a:ea typeface="SamsungOneKorean 400" panose="020B0503030303020204" pitchFamily="50" charset="-127"/>
                </a:rPr>
                <a:t>bị</a:t>
              </a:r>
              <a:r>
                <a:rPr lang="en-US" altLang="ko-KR" dirty="0">
                  <a:solidFill>
                    <a:schemeClr val="bg1"/>
                  </a:solidFill>
                  <a:ea typeface="SamsungOneKorean 400" panose="020B0503030303020204" pitchFamily="50" charset="-127"/>
                </a:rPr>
                <a:t> </a:t>
              </a:r>
              <a:r>
                <a:rPr lang="en-US" altLang="ko-KR" dirty="0" err="1">
                  <a:solidFill>
                    <a:schemeClr val="bg1"/>
                  </a:solidFill>
                  <a:ea typeface="SamsungOneKorean 400" panose="020B0503030303020204" pitchFamily="50" charset="-127"/>
                </a:rPr>
                <a:t>dữ</a:t>
              </a:r>
              <a:r>
                <a:rPr lang="en-US" altLang="ko-KR" dirty="0">
                  <a:solidFill>
                    <a:schemeClr val="bg1"/>
                  </a:solidFill>
                  <a:ea typeface="SamsungOneKorean 400" panose="020B0503030303020204" pitchFamily="50" charset="-127"/>
                </a:rPr>
                <a:t> </a:t>
              </a:r>
              <a:r>
                <a:rPr lang="en-US" altLang="ko-KR" dirty="0" err="1">
                  <a:solidFill>
                    <a:schemeClr val="bg1"/>
                  </a:solidFill>
                  <a:ea typeface="SamsungOneKorean 400" panose="020B0503030303020204" pitchFamily="50" charset="-127"/>
                </a:rPr>
                <a:t>liệu</a:t>
              </a:r>
              <a:endParaRPr lang="ko-KR" altLang="en-US" dirty="0">
                <a:solidFill>
                  <a:schemeClr val="bg1"/>
                </a:solidFill>
                <a:ea typeface="SamsungOneKorean 400" panose="020B0503030303020204" pitchFamily="50" charset="-127"/>
              </a:endParaRPr>
            </a:p>
          </p:txBody>
        </p:sp>
        <p:cxnSp>
          <p:nvCxnSpPr>
            <p:cNvPr id="45" name="직선 화살표 연결선 44">
              <a:extLst>
                <a:ext uri="{FF2B5EF4-FFF2-40B4-BE49-F238E27FC236}">
                  <a16:creationId xmlns:a16="http://schemas.microsoft.com/office/drawing/2014/main" id="{0A9E521B-6BFF-EC44-A9CC-A28E3401BD8A}"/>
                </a:ext>
              </a:extLst>
            </p:cNvPr>
            <p:cNvCxnSpPr>
              <a:cxnSpLocks/>
            </p:cNvCxnSpPr>
            <p:nvPr/>
          </p:nvCxnSpPr>
          <p:spPr>
            <a:xfrm>
              <a:off x="3697991" y="3660719"/>
              <a:ext cx="246225" cy="0"/>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2378BFAC-9E2C-4D49-B414-6664061E9047}"/>
                </a:ext>
              </a:extLst>
            </p:cNvPr>
            <p:cNvSpPr/>
            <p:nvPr/>
          </p:nvSpPr>
          <p:spPr>
            <a:xfrm>
              <a:off x="2835589" y="4227544"/>
              <a:ext cx="527497" cy="283491"/>
            </a:xfrm>
            <a:prstGeom prst="rect">
              <a:avLst/>
            </a:prstGeom>
          </p:spPr>
          <p:txBody>
            <a:bodyPr wrap="none">
              <a:spAutoFit/>
            </a:bodyPr>
            <a:lstStyle/>
            <a:p>
              <a:r>
                <a:rPr lang="en-US" altLang="ko-KR" sz="1100" b="1" dirty="0">
                  <a:solidFill>
                    <a:srgbClr val="193EB0"/>
                  </a:solidFill>
                  <a:latin typeface="SamsungOne-400C" panose="020B0506030303020204" pitchFamily="34" charset="0"/>
                  <a:ea typeface="SamsungOne-400C" panose="020B0506030303020204" pitchFamily="34" charset="0"/>
                </a:rPr>
                <a:t>EDA</a:t>
              </a:r>
              <a:endParaRPr lang="ko-KR" altLang="en-US" sz="1100" b="1" dirty="0">
                <a:solidFill>
                  <a:srgbClr val="193EB0"/>
                </a:solidFill>
                <a:latin typeface="SamsungOne-400C" panose="020B0506030303020204" pitchFamily="34" charset="0"/>
                <a:ea typeface="SamsungOneKorean 400" panose="020B0503030303020204" pitchFamily="50" charset="-127"/>
              </a:endParaRPr>
            </a:p>
          </p:txBody>
        </p:sp>
      </p:grpSp>
      <p:graphicFrame>
        <p:nvGraphicFramePr>
          <p:cNvPr id="36" name="Diagram 5">
            <a:extLst>
              <a:ext uri="{FF2B5EF4-FFF2-40B4-BE49-F238E27FC236}">
                <a16:creationId xmlns:a16="http://schemas.microsoft.com/office/drawing/2014/main" id="{BCEF3E21-8C43-6541-90D5-01D1D6C92F66}"/>
              </a:ext>
            </a:extLst>
          </p:cNvPr>
          <p:cNvGraphicFramePr/>
          <p:nvPr>
            <p:extLst>
              <p:ext uri="{D42A27DB-BD31-4B8C-83A1-F6EECF244321}">
                <p14:modId xmlns:p14="http://schemas.microsoft.com/office/powerpoint/2010/main" val="2255962528"/>
              </p:ext>
            </p:extLst>
          </p:nvPr>
        </p:nvGraphicFramePr>
        <p:xfrm>
          <a:off x="7029325" y="3863379"/>
          <a:ext cx="2430320" cy="2516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줄무늬가 있는 오른쪽 화살표[S] 23">
            <a:extLst>
              <a:ext uri="{FF2B5EF4-FFF2-40B4-BE49-F238E27FC236}">
                <a16:creationId xmlns:a16="http://schemas.microsoft.com/office/drawing/2014/main" id="{65A8A0B1-B9E5-944A-94B5-B0A47CA31955}"/>
              </a:ext>
            </a:extLst>
          </p:cNvPr>
          <p:cNvSpPr/>
          <p:nvPr/>
        </p:nvSpPr>
        <p:spPr>
          <a:xfrm rot="1816083">
            <a:off x="6499952" y="4144083"/>
            <a:ext cx="785311" cy="640355"/>
          </a:xfrm>
          <a:prstGeom prst="stripedRightArrow">
            <a:avLst>
              <a:gd name="adj1" fmla="val 35893"/>
              <a:gd name="adj2" fmla="val 33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416523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graphicEl>
                                              <a:dgm id="{61FACFFD-3C32-45B5-A024-7D8CD673771C}"/>
                                            </p:graphicEl>
                                          </p:spTgt>
                                        </p:tgtEl>
                                        <p:attrNameLst>
                                          <p:attrName>style.visibility</p:attrName>
                                        </p:attrNameLst>
                                      </p:cBhvr>
                                      <p:to>
                                        <p:strVal val="visible"/>
                                      </p:to>
                                    </p:set>
                                    <p:animEffect transition="in" filter="fade">
                                      <p:cBhvr>
                                        <p:cTn id="7" dur="500"/>
                                        <p:tgtEl>
                                          <p:spTgt spid="36">
                                            <p:graphicEl>
                                              <a:dgm id="{61FACFFD-3C32-45B5-A024-7D8CD673771C}"/>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graphicEl>
                                              <a:dgm id="{56BE076D-F7E6-459C-898D-C48A8889B285}"/>
                                            </p:graphicEl>
                                          </p:spTgt>
                                        </p:tgtEl>
                                        <p:attrNameLst>
                                          <p:attrName>style.visibility</p:attrName>
                                        </p:attrNameLst>
                                      </p:cBhvr>
                                      <p:to>
                                        <p:strVal val="visible"/>
                                      </p:to>
                                    </p:set>
                                    <p:animEffect transition="in" filter="fade">
                                      <p:cBhvr>
                                        <p:cTn id="11" dur="500"/>
                                        <p:tgtEl>
                                          <p:spTgt spid="36">
                                            <p:graphicEl>
                                              <a:dgm id="{56BE076D-F7E6-459C-898D-C48A8889B28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graphicEl>
                                              <a:dgm id="{F700A775-0DDC-45B5-8038-6B9F15E13EF5}"/>
                                            </p:graphicEl>
                                          </p:spTgt>
                                        </p:tgtEl>
                                        <p:attrNameLst>
                                          <p:attrName>style.visibility</p:attrName>
                                        </p:attrNameLst>
                                      </p:cBhvr>
                                      <p:to>
                                        <p:strVal val="visible"/>
                                      </p:to>
                                    </p:set>
                                    <p:animEffect transition="in" filter="fade">
                                      <p:cBhvr>
                                        <p:cTn id="15" dur="500"/>
                                        <p:tgtEl>
                                          <p:spTgt spid="36">
                                            <p:graphicEl>
                                              <a:dgm id="{F700A775-0DDC-45B5-8038-6B9F15E13EF5}"/>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6">
                                            <p:graphicEl>
                                              <a:dgm id="{A29DCF89-BF88-4E11-A633-22CD9DCD9666}"/>
                                            </p:graphicEl>
                                          </p:spTgt>
                                        </p:tgtEl>
                                        <p:attrNameLst>
                                          <p:attrName>style.visibility</p:attrName>
                                        </p:attrNameLst>
                                      </p:cBhvr>
                                      <p:to>
                                        <p:strVal val="visible"/>
                                      </p:to>
                                    </p:set>
                                    <p:animEffect transition="in" filter="fade">
                                      <p:cBhvr>
                                        <p:cTn id="19" dur="500"/>
                                        <p:tgtEl>
                                          <p:spTgt spid="36">
                                            <p:graphicEl>
                                              <a:dgm id="{A29DCF89-BF88-4E11-A633-22CD9DCD9666}"/>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graphicEl>
                                              <a:dgm id="{429DC0BC-9253-4192-A897-B853274FF7AA}"/>
                                            </p:graphicEl>
                                          </p:spTgt>
                                        </p:tgtEl>
                                        <p:attrNameLst>
                                          <p:attrName>style.visibility</p:attrName>
                                        </p:attrNameLst>
                                      </p:cBhvr>
                                      <p:to>
                                        <p:strVal val="visible"/>
                                      </p:to>
                                    </p:set>
                                    <p:animEffect transition="in" filter="fade">
                                      <p:cBhvr>
                                        <p:cTn id="23" dur="500"/>
                                        <p:tgtEl>
                                          <p:spTgt spid="36">
                                            <p:graphicEl>
                                              <a:dgm id="{429DC0BC-9253-4192-A897-B853274FF7AA}"/>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6">
                                            <p:graphicEl>
                                              <a:dgm id="{D609ACAE-4C88-49E2-8C21-E50FAF8EEF10}"/>
                                            </p:graphicEl>
                                          </p:spTgt>
                                        </p:tgtEl>
                                        <p:attrNameLst>
                                          <p:attrName>style.visibility</p:attrName>
                                        </p:attrNameLst>
                                      </p:cBhvr>
                                      <p:to>
                                        <p:strVal val="visible"/>
                                      </p:to>
                                    </p:set>
                                    <p:animEffect transition="in" filter="fade">
                                      <p:cBhvr>
                                        <p:cTn id="27" dur="500"/>
                                        <p:tgtEl>
                                          <p:spTgt spid="36">
                                            <p:graphicEl>
                                              <a:dgm id="{D609ACAE-4C88-49E2-8C21-E50FAF8EEF10}"/>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6">
                                            <p:graphicEl>
                                              <a:dgm id="{2C87F04E-1A5B-448B-8556-DA1C136E59DA}"/>
                                            </p:graphicEl>
                                          </p:spTgt>
                                        </p:tgtEl>
                                        <p:attrNameLst>
                                          <p:attrName>style.visibility</p:attrName>
                                        </p:attrNameLst>
                                      </p:cBhvr>
                                      <p:to>
                                        <p:strVal val="visible"/>
                                      </p:to>
                                    </p:set>
                                    <p:animEffect transition="in" filter="fade">
                                      <p:cBhvr>
                                        <p:cTn id="31" dur="500"/>
                                        <p:tgtEl>
                                          <p:spTgt spid="36">
                                            <p:graphicEl>
                                              <a:dgm id="{2C87F04E-1A5B-448B-8556-DA1C136E59DA}"/>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6">
                                            <p:graphicEl>
                                              <a:dgm id="{43BC5222-2A2A-4DE1-B1E2-619CDB27BFD4}"/>
                                            </p:graphicEl>
                                          </p:spTgt>
                                        </p:tgtEl>
                                        <p:attrNameLst>
                                          <p:attrName>style.visibility</p:attrName>
                                        </p:attrNameLst>
                                      </p:cBhvr>
                                      <p:to>
                                        <p:strVal val="visible"/>
                                      </p:to>
                                    </p:set>
                                    <p:animEffect transition="in" filter="fade">
                                      <p:cBhvr>
                                        <p:cTn id="35" dur="500"/>
                                        <p:tgtEl>
                                          <p:spTgt spid="36">
                                            <p:graphicEl>
                                              <a:dgm id="{43BC5222-2A2A-4DE1-B1E2-619CDB27BFD4}"/>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6">
                                            <p:graphicEl>
                                              <a:dgm id="{A59E113D-B3F5-43F8-A6E3-371B463FE7AB}"/>
                                            </p:graphicEl>
                                          </p:spTgt>
                                        </p:tgtEl>
                                        <p:attrNameLst>
                                          <p:attrName>style.visibility</p:attrName>
                                        </p:attrNameLst>
                                      </p:cBhvr>
                                      <p:to>
                                        <p:strVal val="visible"/>
                                      </p:to>
                                    </p:set>
                                    <p:animEffect transition="in" filter="fade">
                                      <p:cBhvr>
                                        <p:cTn id="39" dur="500"/>
                                        <p:tgtEl>
                                          <p:spTgt spid="36">
                                            <p:graphicEl>
                                              <a:dgm id="{A59E113D-B3F5-43F8-A6E3-371B463FE7AB}"/>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6">
                                            <p:graphicEl>
                                              <a:dgm id="{ADB0B3F4-F058-41F4-89A8-79B7B0F5DE07}"/>
                                            </p:graphicEl>
                                          </p:spTgt>
                                        </p:tgtEl>
                                        <p:attrNameLst>
                                          <p:attrName>style.visibility</p:attrName>
                                        </p:attrNameLst>
                                      </p:cBhvr>
                                      <p:to>
                                        <p:strVal val="visible"/>
                                      </p:to>
                                    </p:set>
                                    <p:animEffect transition="in" filter="fade">
                                      <p:cBhvr>
                                        <p:cTn id="43" dur="500"/>
                                        <p:tgtEl>
                                          <p:spTgt spid="3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kumimoji="1" lang="vi-VN" altLang="ko-KR" dirty="0">
                <a:latin typeface="iCiel Samsung Sharp Sans Bold" pitchFamily="2" charset="0"/>
                <a:ea typeface="iCiel Samsung Sharp Sans Bold" pitchFamily="2" charset="0"/>
                <a:cs typeface="iCiel Samsung Sharp Sans Bold" pitchFamily="2" charset="0"/>
              </a:rPr>
              <a:t>Đường ống SageMaker</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4175024" cy="3942738"/>
          </a:xfrm>
        </p:spPr>
        <p:txBody>
          <a:bodyPr/>
          <a:lstStyle/>
          <a:p>
            <a:r>
              <a:rPr lang="vi-VN" altLang="ko-KR" dirty="0"/>
              <a:t>Một loạt các bước được kết nối với nhau được xác định bởi định nghĩa đường dẫn JSON</a:t>
            </a:r>
          </a:p>
          <a:p>
            <a:r>
              <a:rPr lang="vi-VN" altLang="ko-KR" dirty="0"/>
              <a:t>Định nghĩa quy trình này mã hóa một quy trình sử dụng biểu đồ tuần hoàn có hướng (DAG)</a:t>
            </a:r>
          </a:p>
          <a:p>
            <a:r>
              <a:rPr lang="vi-VN" altLang="ko-KR" dirty="0"/>
              <a:t>DAG cung cấp thông tin về các yêu cầu và mối quan hệ giữa từng bước của quy trình</a:t>
            </a:r>
          </a:p>
          <a:p>
            <a:r>
              <a:rPr lang="vi-VN" altLang="ko-KR" dirty="0"/>
              <a:t>Cấu trúc của DAG của đường ống được xác định bởi sự phụ thuộc dữ liệu giữa các bước</a:t>
            </a:r>
            <a:endParaRPr lang="ko-KR" altLang="en-US" dirty="0"/>
          </a:p>
        </p:txBody>
      </p:sp>
      <p:grpSp>
        <p:nvGrpSpPr>
          <p:cNvPr id="11" name="그룹 10">
            <a:extLst>
              <a:ext uri="{FF2B5EF4-FFF2-40B4-BE49-F238E27FC236}">
                <a16:creationId xmlns:a16="http://schemas.microsoft.com/office/drawing/2014/main" id="{57A552C6-EC3D-4497-A800-A6716DF063F8}"/>
              </a:ext>
            </a:extLst>
          </p:cNvPr>
          <p:cNvGrpSpPr/>
          <p:nvPr/>
        </p:nvGrpSpPr>
        <p:grpSpPr>
          <a:xfrm>
            <a:off x="5502111" y="2395606"/>
            <a:ext cx="3460706" cy="3643861"/>
            <a:chOff x="5502111" y="2395606"/>
            <a:chExt cx="3460706" cy="3643861"/>
          </a:xfrm>
        </p:grpSpPr>
        <p:sp>
          <p:nvSpPr>
            <p:cNvPr id="13" name="Rectangle 5">
              <a:extLst>
                <a:ext uri="{FF2B5EF4-FFF2-40B4-BE49-F238E27FC236}">
                  <a16:creationId xmlns:a16="http://schemas.microsoft.com/office/drawing/2014/main" id="{02EC8692-51AB-4085-B730-729FF39B0416}"/>
                </a:ext>
              </a:extLst>
            </p:cNvPr>
            <p:cNvSpPr/>
            <p:nvPr/>
          </p:nvSpPr>
          <p:spPr>
            <a:xfrm>
              <a:off x="5651638" y="2395606"/>
              <a:ext cx="1318563"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AbaloneProcess</a:t>
              </a:r>
            </a:p>
          </p:txBody>
        </p:sp>
        <p:sp>
          <p:nvSpPr>
            <p:cNvPr id="14" name="Rectangle 5">
              <a:extLst>
                <a:ext uri="{FF2B5EF4-FFF2-40B4-BE49-F238E27FC236}">
                  <a16:creationId xmlns:a16="http://schemas.microsoft.com/office/drawing/2014/main" id="{9EFFFF65-2C0F-402E-B3AC-04CFC5D88475}"/>
                </a:ext>
              </a:extLst>
            </p:cNvPr>
            <p:cNvSpPr/>
            <p:nvPr/>
          </p:nvSpPr>
          <p:spPr>
            <a:xfrm>
              <a:off x="7235909" y="3065232"/>
              <a:ext cx="1212766"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AbaloneTrain</a:t>
              </a:r>
            </a:p>
          </p:txBody>
        </p:sp>
        <p:sp>
          <p:nvSpPr>
            <p:cNvPr id="15" name="Rectangle 5">
              <a:extLst>
                <a:ext uri="{FF2B5EF4-FFF2-40B4-BE49-F238E27FC236}">
                  <a16:creationId xmlns:a16="http://schemas.microsoft.com/office/drawing/2014/main" id="{75726956-0ECF-40CE-BA7D-01378C1A60FF}"/>
                </a:ext>
              </a:extLst>
            </p:cNvPr>
            <p:cNvSpPr/>
            <p:nvPr/>
          </p:nvSpPr>
          <p:spPr>
            <a:xfrm>
              <a:off x="5704537" y="3752773"/>
              <a:ext cx="1212766"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AbaloneEval</a:t>
              </a:r>
            </a:p>
          </p:txBody>
        </p:sp>
        <p:sp>
          <p:nvSpPr>
            <p:cNvPr id="16" name="Rectangle 5">
              <a:extLst>
                <a:ext uri="{FF2B5EF4-FFF2-40B4-BE49-F238E27FC236}">
                  <a16:creationId xmlns:a16="http://schemas.microsoft.com/office/drawing/2014/main" id="{819059FF-A106-448E-A48D-9217A35CC7DC}"/>
                </a:ext>
              </a:extLst>
            </p:cNvPr>
            <p:cNvSpPr/>
            <p:nvPr/>
          </p:nvSpPr>
          <p:spPr>
            <a:xfrm>
              <a:off x="6503507" y="4437063"/>
              <a:ext cx="1338785"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AbaloneMSECond</a:t>
              </a:r>
            </a:p>
          </p:txBody>
        </p:sp>
        <p:sp>
          <p:nvSpPr>
            <p:cNvPr id="17" name="Rectangle 5">
              <a:extLst>
                <a:ext uri="{FF2B5EF4-FFF2-40B4-BE49-F238E27FC236}">
                  <a16:creationId xmlns:a16="http://schemas.microsoft.com/office/drawing/2014/main" id="{132A2BED-AA7B-4D7A-AEA9-3AEE2E1EB845}"/>
                </a:ext>
              </a:extLst>
            </p:cNvPr>
            <p:cNvSpPr/>
            <p:nvPr/>
          </p:nvSpPr>
          <p:spPr>
            <a:xfrm>
              <a:off x="5502111" y="5109940"/>
              <a:ext cx="1617619"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AbaloneRegisterModel</a:t>
              </a:r>
            </a:p>
          </p:txBody>
        </p:sp>
        <p:sp>
          <p:nvSpPr>
            <p:cNvPr id="18" name="Rectangle 5">
              <a:extLst>
                <a:ext uri="{FF2B5EF4-FFF2-40B4-BE49-F238E27FC236}">
                  <a16:creationId xmlns:a16="http://schemas.microsoft.com/office/drawing/2014/main" id="{EEB54D42-B379-4AA3-B507-E122B632AB25}"/>
                </a:ext>
              </a:extLst>
            </p:cNvPr>
            <p:cNvSpPr/>
            <p:nvPr/>
          </p:nvSpPr>
          <p:spPr>
            <a:xfrm>
              <a:off x="7345198" y="5104983"/>
              <a:ext cx="1617619"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AbaloneCreateModel</a:t>
              </a:r>
            </a:p>
          </p:txBody>
        </p:sp>
        <p:sp>
          <p:nvSpPr>
            <p:cNvPr id="19" name="Rectangle 5">
              <a:extLst>
                <a:ext uri="{FF2B5EF4-FFF2-40B4-BE49-F238E27FC236}">
                  <a16:creationId xmlns:a16="http://schemas.microsoft.com/office/drawing/2014/main" id="{08DC66B2-BA89-42FB-AF46-1C786F74E183}"/>
                </a:ext>
              </a:extLst>
            </p:cNvPr>
            <p:cNvSpPr/>
            <p:nvPr/>
          </p:nvSpPr>
          <p:spPr>
            <a:xfrm>
              <a:off x="7471137" y="5772904"/>
              <a:ext cx="1365740" cy="26656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66A1FE"/>
                  </a:solidFill>
                  <a:latin typeface="SamsungOne-700" panose="020B0803030303020204" pitchFamily="34" charset="0"/>
                  <a:ea typeface="SamsungOne-700C" panose="020B0806030303020204" pitchFamily="34" charset="0"/>
                </a:rPr>
                <a:t>●</a:t>
              </a:r>
              <a:r>
                <a:rPr lang="ko-KR" altLang="en-US" sz="1050" dirty="0">
                  <a:solidFill>
                    <a:srgbClr val="1F45BC"/>
                  </a:solidFill>
                  <a:latin typeface="SamsungOne-700" panose="020B0803030303020204" pitchFamily="34" charset="0"/>
                  <a:ea typeface="SamsungOne-700C" panose="020B0806030303020204" pitchFamily="34" charset="0"/>
                </a:rPr>
                <a:t> </a:t>
              </a:r>
              <a:r>
                <a:rPr lang="en-US" sz="1050" dirty="0">
                  <a:solidFill>
                    <a:srgbClr val="1F45BC"/>
                  </a:solidFill>
                  <a:latin typeface="SamsungOne-700" panose="020B0803030303020204" pitchFamily="34" charset="0"/>
                  <a:ea typeface="SamsungOne-700" panose="020B0803030303020204" pitchFamily="34" charset="0"/>
                </a:rPr>
                <a:t>AbaloneTransform</a:t>
              </a:r>
            </a:p>
          </p:txBody>
        </p:sp>
        <p:grpSp>
          <p:nvGrpSpPr>
            <p:cNvPr id="20" name="그룹 19">
              <a:extLst>
                <a:ext uri="{FF2B5EF4-FFF2-40B4-BE49-F238E27FC236}">
                  <a16:creationId xmlns:a16="http://schemas.microsoft.com/office/drawing/2014/main" id="{CB0277C9-4E8E-4EF5-A941-7ECFCF065D32}"/>
                </a:ext>
              </a:extLst>
            </p:cNvPr>
            <p:cNvGrpSpPr/>
            <p:nvPr/>
          </p:nvGrpSpPr>
          <p:grpSpPr>
            <a:xfrm>
              <a:off x="6310920" y="2662168"/>
              <a:ext cx="1843089" cy="3110736"/>
              <a:chOff x="6310920" y="2662168"/>
              <a:chExt cx="1843089" cy="3110736"/>
            </a:xfrm>
          </p:grpSpPr>
          <p:cxnSp>
            <p:nvCxnSpPr>
              <p:cNvPr id="23" name="꺾인 연결선 4">
                <a:extLst>
                  <a:ext uri="{FF2B5EF4-FFF2-40B4-BE49-F238E27FC236}">
                    <a16:creationId xmlns:a16="http://schemas.microsoft.com/office/drawing/2014/main" id="{D095E850-1ED1-40BA-8223-6D5163F29DF5}"/>
                  </a:ext>
                </a:extLst>
              </p:cNvPr>
              <p:cNvCxnSpPr>
                <a:stCxn id="13" idx="2"/>
                <a:endCxn id="14" idx="0"/>
              </p:cNvCxnSpPr>
              <p:nvPr/>
            </p:nvCxnSpPr>
            <p:spPr>
              <a:xfrm rot="16200000" flipH="1">
                <a:off x="6875075" y="2098014"/>
                <a:ext cx="403063" cy="1531372"/>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3025A89-92B0-4714-8A2C-403FEE76BB73}"/>
                  </a:ext>
                </a:extLst>
              </p:cNvPr>
              <p:cNvCxnSpPr>
                <a:stCxn id="13" idx="2"/>
                <a:endCxn id="15" idx="0"/>
              </p:cNvCxnSpPr>
              <p:nvPr/>
            </p:nvCxnSpPr>
            <p:spPr>
              <a:xfrm>
                <a:off x="6310920" y="2662169"/>
                <a:ext cx="0" cy="1090604"/>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꺾인 연결선 26">
                <a:extLst>
                  <a:ext uri="{FF2B5EF4-FFF2-40B4-BE49-F238E27FC236}">
                    <a16:creationId xmlns:a16="http://schemas.microsoft.com/office/drawing/2014/main" id="{EF58A5A2-169D-4B51-B52F-C814C9F454C1}"/>
                  </a:ext>
                </a:extLst>
              </p:cNvPr>
              <p:cNvCxnSpPr>
                <a:stCxn id="14" idx="2"/>
                <a:endCxn id="15" idx="0"/>
              </p:cNvCxnSpPr>
              <p:nvPr/>
            </p:nvCxnSpPr>
            <p:spPr>
              <a:xfrm rot="5400000">
                <a:off x="6866117" y="2776598"/>
                <a:ext cx="420978" cy="1531372"/>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꺾인 연결선 28">
                <a:extLst>
                  <a:ext uri="{FF2B5EF4-FFF2-40B4-BE49-F238E27FC236}">
                    <a16:creationId xmlns:a16="http://schemas.microsoft.com/office/drawing/2014/main" id="{FBD8D259-C2A2-4D50-9A87-9B339F5C5403}"/>
                  </a:ext>
                </a:extLst>
              </p:cNvPr>
              <p:cNvCxnSpPr>
                <a:stCxn id="14" idx="2"/>
                <a:endCxn id="18" idx="0"/>
              </p:cNvCxnSpPr>
              <p:nvPr/>
            </p:nvCxnSpPr>
            <p:spPr>
              <a:xfrm rot="16200000" flipH="1">
                <a:off x="7111556" y="4062531"/>
                <a:ext cx="1773188" cy="311716"/>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꺾인 연결선 30">
                <a:extLst>
                  <a:ext uri="{FF2B5EF4-FFF2-40B4-BE49-F238E27FC236}">
                    <a16:creationId xmlns:a16="http://schemas.microsoft.com/office/drawing/2014/main" id="{DB3932A1-DFD0-4D08-93D5-E8C5564A00E6}"/>
                  </a:ext>
                </a:extLst>
              </p:cNvPr>
              <p:cNvCxnSpPr>
                <a:stCxn id="14" idx="2"/>
                <a:endCxn id="17" idx="0"/>
              </p:cNvCxnSpPr>
              <p:nvPr/>
            </p:nvCxnSpPr>
            <p:spPr>
              <a:xfrm rot="5400000">
                <a:off x="6187535" y="3455182"/>
                <a:ext cx="1778145" cy="1531371"/>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32">
                <a:extLst>
                  <a:ext uri="{FF2B5EF4-FFF2-40B4-BE49-F238E27FC236}">
                    <a16:creationId xmlns:a16="http://schemas.microsoft.com/office/drawing/2014/main" id="{3EEFB6E5-494B-4970-AEE4-51460D45A9E4}"/>
                  </a:ext>
                </a:extLst>
              </p:cNvPr>
              <p:cNvCxnSpPr>
                <a:stCxn id="15" idx="2"/>
                <a:endCxn id="16" idx="0"/>
              </p:cNvCxnSpPr>
              <p:nvPr/>
            </p:nvCxnSpPr>
            <p:spPr>
              <a:xfrm rot="16200000" flipH="1">
                <a:off x="6533047" y="3797209"/>
                <a:ext cx="417727" cy="861980"/>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35">
                <a:extLst>
                  <a:ext uri="{FF2B5EF4-FFF2-40B4-BE49-F238E27FC236}">
                    <a16:creationId xmlns:a16="http://schemas.microsoft.com/office/drawing/2014/main" id="{CDA122E8-A362-4635-B5B8-0D63D33BCCFB}"/>
                  </a:ext>
                </a:extLst>
              </p:cNvPr>
              <p:cNvCxnSpPr>
                <a:stCxn id="16" idx="2"/>
                <a:endCxn id="17" idx="0"/>
              </p:cNvCxnSpPr>
              <p:nvPr/>
            </p:nvCxnSpPr>
            <p:spPr>
              <a:xfrm rot="5400000">
                <a:off x="6538754" y="4475794"/>
                <a:ext cx="406314" cy="861979"/>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꺾인 연결선 37">
                <a:extLst>
                  <a:ext uri="{FF2B5EF4-FFF2-40B4-BE49-F238E27FC236}">
                    <a16:creationId xmlns:a16="http://schemas.microsoft.com/office/drawing/2014/main" id="{C3AA0689-1ED8-40C9-8724-EAF344093C6F}"/>
                  </a:ext>
                </a:extLst>
              </p:cNvPr>
              <p:cNvCxnSpPr>
                <a:stCxn id="16" idx="2"/>
                <a:endCxn id="18" idx="0"/>
              </p:cNvCxnSpPr>
              <p:nvPr/>
            </p:nvCxnSpPr>
            <p:spPr>
              <a:xfrm rot="16200000" flipH="1">
                <a:off x="7462776" y="4413750"/>
                <a:ext cx="401357" cy="981108"/>
              </a:xfrm>
              <a:prstGeom prst="bentConnector3">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479DC4F3-20EF-43F5-AB40-FB375F753931}"/>
                  </a:ext>
                </a:extLst>
              </p:cNvPr>
              <p:cNvCxnSpPr>
                <a:stCxn id="18" idx="2"/>
                <a:endCxn id="19" idx="0"/>
              </p:cNvCxnSpPr>
              <p:nvPr/>
            </p:nvCxnSpPr>
            <p:spPr>
              <a:xfrm flipH="1">
                <a:off x="8154007" y="5371546"/>
                <a:ext cx="1" cy="401358"/>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a16="http://schemas.microsoft.com/office/drawing/2014/main" id="{EF4D0120-6953-494A-A9D0-7ADF4CDE7CB3}"/>
                </a:ext>
              </a:extLst>
            </p:cNvPr>
            <p:cNvSpPr/>
            <p:nvPr/>
          </p:nvSpPr>
          <p:spPr>
            <a:xfrm>
              <a:off x="6518209" y="4770518"/>
              <a:ext cx="426720" cy="246221"/>
            </a:xfrm>
            <a:prstGeom prst="rect">
              <a:avLst/>
            </a:prstGeom>
            <a:solidFill>
              <a:schemeClr val="bg1"/>
            </a:solidFill>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true</a:t>
              </a:r>
              <a:endParaRPr lang="ko-KR" altLang="en-US" dirty="0">
                <a:latin typeface="SamsungOneKorean 400" panose="020B0503030303020204" pitchFamily="50" charset="-127"/>
                <a:ea typeface="SamsungOneKorean 400" panose="020B0503030303020204" pitchFamily="50" charset="-127"/>
              </a:endParaRPr>
            </a:p>
          </p:txBody>
        </p:sp>
        <p:sp>
          <p:nvSpPr>
            <p:cNvPr id="22" name="직사각형 21">
              <a:extLst>
                <a:ext uri="{FF2B5EF4-FFF2-40B4-BE49-F238E27FC236}">
                  <a16:creationId xmlns:a16="http://schemas.microsoft.com/office/drawing/2014/main" id="{E8ABADE3-84E0-41A5-9025-D007EC5C2663}"/>
                </a:ext>
              </a:extLst>
            </p:cNvPr>
            <p:cNvSpPr/>
            <p:nvPr/>
          </p:nvSpPr>
          <p:spPr>
            <a:xfrm>
              <a:off x="7459712" y="4787117"/>
              <a:ext cx="426720" cy="246221"/>
            </a:xfrm>
            <a:prstGeom prst="rect">
              <a:avLst/>
            </a:prstGeom>
            <a:solidFill>
              <a:schemeClr val="bg1"/>
            </a:solidFill>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true</a:t>
              </a:r>
              <a:endParaRPr lang="ko-KR" altLang="en-US" dirty="0">
                <a:latin typeface="SamsungOneKorean 400" panose="020B0503030303020204" pitchFamily="50" charset="-127"/>
                <a:ea typeface="SamsungOneKorean 400" panose="020B0503030303020204" pitchFamily="50" charset="-127"/>
              </a:endParaRPr>
            </a:p>
          </p:txBody>
        </p:sp>
      </p:grpSp>
    </p:spTree>
    <p:extLst>
      <p:ext uri="{BB962C8B-B14F-4D97-AF65-F5344CB8AC3E}">
        <p14:creationId xmlns:p14="http://schemas.microsoft.com/office/powerpoint/2010/main" val="3025894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kumimoji="1" lang="en-US" altLang="ko-KR" dirty="0" err="1">
                <a:latin typeface="iCiel Samsung Sharp Sans Bold" pitchFamily="2" charset="0"/>
                <a:ea typeface="iCiel Samsung Sharp Sans Bold" pitchFamily="2" charset="0"/>
                <a:cs typeface="iCiel Samsung Sharp Sans Bold" pitchFamily="2" charset="0"/>
              </a:rPr>
              <a:t>Trình</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sắp</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xếp</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dữ</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liệu</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45203" y="2226568"/>
            <a:ext cx="8796528" cy="914400"/>
          </a:xfrm>
        </p:spPr>
        <p:txBody>
          <a:bodyPr/>
          <a:lstStyle/>
          <a:p>
            <a:r>
              <a:rPr lang="en-US" altLang="ko-KR" dirty="0" err="1"/>
              <a:t>Một</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của</a:t>
            </a:r>
            <a:r>
              <a:rPr lang="en-US" altLang="ko-KR" dirty="0"/>
              <a:t> </a:t>
            </a:r>
            <a:r>
              <a:rPr lang="en-US" altLang="ko-KR" dirty="0" err="1"/>
              <a:t>SageMaker</a:t>
            </a:r>
            <a:r>
              <a:rPr lang="en-US" altLang="ko-KR" dirty="0"/>
              <a:t> Studio </a:t>
            </a:r>
            <a:r>
              <a:rPr lang="en-US" altLang="ko-KR" dirty="0" err="1"/>
              <a:t>cung</a:t>
            </a:r>
            <a:r>
              <a:rPr lang="en-US" altLang="ko-KR" dirty="0"/>
              <a:t> </a:t>
            </a:r>
            <a:r>
              <a:rPr lang="en-US" altLang="ko-KR" dirty="0" err="1"/>
              <a:t>cấp</a:t>
            </a:r>
            <a:r>
              <a:rPr lang="en-US" altLang="ko-KR" dirty="0"/>
              <a:t> </a:t>
            </a:r>
            <a:r>
              <a:rPr lang="en-US" altLang="ko-KR" dirty="0" err="1"/>
              <a:t>giải</a:t>
            </a:r>
            <a:r>
              <a:rPr lang="en-US" altLang="ko-KR" dirty="0"/>
              <a:t> </a:t>
            </a:r>
            <a:r>
              <a:rPr lang="en-US" altLang="ko-KR" dirty="0" err="1"/>
              <a:t>pháp</a:t>
            </a:r>
            <a:r>
              <a:rPr lang="en-US" altLang="ko-KR" dirty="0"/>
              <a:t> </a:t>
            </a:r>
            <a:r>
              <a:rPr lang="en-US" altLang="ko-KR" dirty="0" err="1"/>
              <a:t>đầu</a:t>
            </a:r>
            <a:r>
              <a:rPr lang="en-US" altLang="ko-KR" dirty="0"/>
              <a:t> </a:t>
            </a:r>
            <a:r>
              <a:rPr lang="en-US" altLang="ko-KR" dirty="0" err="1"/>
              <a:t>cuối</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chuẩn</a:t>
            </a:r>
            <a:r>
              <a:rPr lang="en-US" altLang="ko-KR" dirty="0"/>
              <a:t> </a:t>
            </a:r>
            <a:r>
              <a:rPr lang="en-US" altLang="ko-KR" dirty="0" err="1"/>
              <a:t>bị</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làm</a:t>
            </a:r>
            <a:r>
              <a:rPr lang="en-US" altLang="ko-KR" dirty="0"/>
              <a:t> </a:t>
            </a:r>
            <a:r>
              <a:rPr lang="en-US" altLang="ko-KR" dirty="0" err="1"/>
              <a:t>nổi</a:t>
            </a:r>
            <a:r>
              <a:rPr lang="en-US" altLang="ko-KR" dirty="0"/>
              <a:t> </a:t>
            </a:r>
            <a:r>
              <a:rPr lang="en-US" altLang="ko-KR" dirty="0" err="1"/>
              <a:t>bật</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endParaRPr lang="en-US" altLang="ko-KR" dirty="0"/>
          </a:p>
          <a:p>
            <a:pPr lvl="1"/>
            <a:r>
              <a:rPr lang="vi-VN" altLang="ko-KR" dirty="0"/>
              <a:t>Nhập – Kết nối và nhập dữ liệu từ Amazon Simple Storage Service (Amazon S3), Amazon Athena (Athena) và Amazon Redshift</a:t>
            </a:r>
          </a:p>
          <a:p>
            <a:pPr lvl="1"/>
            <a:r>
              <a:rPr lang="vi-VN" altLang="ko-KR" dirty="0"/>
              <a:t>Luồng dữ liệu – Tạo luồng dữ liệu để xác định một loạt các bước chuẩn bị dữ liệu ML</a:t>
            </a:r>
          </a:p>
          <a:p>
            <a:pPr lvl="1"/>
            <a:r>
              <a:rPr lang="vi-VN" altLang="ko-KR" dirty="0"/>
              <a:t>Chuyển đổi – Làm sạch và chuyển đổi tập dữ liệu bằng cách sử dụng các công cụ định dạng dữ liệu số chuẩn như chuỗi, vectơ và số</a:t>
            </a:r>
          </a:p>
          <a:p>
            <a:pPr lvl="1"/>
            <a:r>
              <a:rPr lang="vi-VN" altLang="ko-KR" dirty="0"/>
              <a:t>Phân tích – Phân tích các tính năng trong tập dữ liệu tại bất kỳ điểm nào trong quy trình</a:t>
            </a:r>
          </a:p>
          <a:p>
            <a:pPr lvl="1"/>
            <a:r>
              <a:rPr lang="vi-VN" altLang="ko-KR" dirty="0"/>
              <a:t>Xuất – Trình sắp xếp dữ liệu cung cấp các tùy chọn xuất sang các dịch vụ SageMaker khác, bao gồm các công việc Trình sắp xếp dữ liệu, Kho tính năng và quy trình, giúp dễ dàng tích hợp luồng chuẩn bị dữ liệu vào quy trình ML</a:t>
            </a:r>
            <a:r>
              <a:rPr lang="en-US" altLang="ko-KR" dirty="0"/>
              <a:t>.</a:t>
            </a:r>
            <a:endParaRPr lang="ko-KR" altLang="en-US" dirty="0"/>
          </a:p>
        </p:txBody>
      </p:sp>
    </p:spTree>
    <p:extLst>
      <p:ext uri="{BB962C8B-B14F-4D97-AF65-F5344CB8AC3E}">
        <p14:creationId xmlns:p14="http://schemas.microsoft.com/office/powerpoint/2010/main" val="935458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Sự</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thật</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cơ</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bản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đến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nhãn</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2692673"/>
          </a:xfrm>
        </p:spPr>
        <p:txBody>
          <a:bodyPr/>
          <a:lstStyle/>
          <a:p>
            <a:r>
              <a:rPr lang="vi-VN" altLang="ko-KR" dirty="0"/>
              <a:t>Amazon SageMaker Ground Truth là dịch vụ ghi nhãn dữ liệu được quản lý hoàn toàn giúp dễ dàng xây dựng bộ dữ liệu đào tạo có độ chính xác cao cho </a:t>
            </a:r>
            <a:r>
              <a:rPr lang="en-US" altLang="ko-KR" dirty="0" err="1"/>
              <a:t>học</a:t>
            </a:r>
            <a:r>
              <a:rPr lang="en-US" altLang="ko-KR" dirty="0"/>
              <a:t> </a:t>
            </a:r>
            <a:r>
              <a:rPr lang="en-US" altLang="ko-KR" dirty="0" err="1"/>
              <a:t>máy</a:t>
            </a:r>
            <a:endParaRPr lang="vi-VN" altLang="ko-KR" dirty="0"/>
          </a:p>
          <a:p>
            <a:r>
              <a:rPr lang="vi-VN" altLang="ko-KR" dirty="0"/>
              <a:t>Tận dụng quy trình ghi nhãn dữ liệu tùy chỉnh hoặc tích hợp thông qua bảng điều khiển SageMaker Ground Truth để gắn nhãn dữ liệu</a:t>
            </a:r>
          </a:p>
          <a:p>
            <a:r>
              <a:rPr lang="vi-VN" altLang="ko-KR" dirty="0"/>
              <a:t>Giúp xây dựng bộ dữ liệu đào tạo chất lượng cao cho các mô hình máy học</a:t>
            </a:r>
          </a:p>
          <a:p>
            <a:r>
              <a:rPr lang="vi-VN" altLang="ko-KR" dirty="0"/>
              <a:t>Nó hoạt động như thế nào</a:t>
            </a:r>
            <a:endParaRPr lang="ko-KR" altLang="en-US" dirty="0"/>
          </a:p>
        </p:txBody>
      </p:sp>
      <p:grpSp>
        <p:nvGrpSpPr>
          <p:cNvPr id="11" name="그룹 10">
            <a:extLst>
              <a:ext uri="{FF2B5EF4-FFF2-40B4-BE49-F238E27FC236}">
                <a16:creationId xmlns:a16="http://schemas.microsoft.com/office/drawing/2014/main" id="{81FED80B-2939-4559-9F49-A532FFB8068D}"/>
              </a:ext>
            </a:extLst>
          </p:cNvPr>
          <p:cNvGrpSpPr/>
          <p:nvPr/>
        </p:nvGrpSpPr>
        <p:grpSpPr>
          <a:xfrm>
            <a:off x="1239158" y="4247123"/>
            <a:ext cx="7389955" cy="1763712"/>
            <a:chOff x="1417955" y="4437063"/>
            <a:chExt cx="7389955" cy="1763712"/>
          </a:xfrm>
        </p:grpSpPr>
        <p:sp>
          <p:nvSpPr>
            <p:cNvPr id="13" name="모서리가 둥근 직사각형 28">
              <a:extLst>
                <a:ext uri="{FF2B5EF4-FFF2-40B4-BE49-F238E27FC236}">
                  <a16:creationId xmlns:a16="http://schemas.microsoft.com/office/drawing/2014/main" id="{6071F8B1-6DCB-4129-B295-A2A98A0D9B66}"/>
                </a:ext>
              </a:extLst>
            </p:cNvPr>
            <p:cNvSpPr/>
            <p:nvPr/>
          </p:nvSpPr>
          <p:spPr>
            <a:xfrm>
              <a:off x="1417955" y="4437063"/>
              <a:ext cx="7389955" cy="1763712"/>
            </a:xfrm>
            <a:prstGeom prst="roundRect">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6ED09003-1D5B-4746-A913-D07C3CF58037}"/>
                </a:ext>
              </a:extLst>
            </p:cNvPr>
            <p:cNvGrpSpPr/>
            <p:nvPr/>
          </p:nvGrpSpPr>
          <p:grpSpPr>
            <a:xfrm>
              <a:off x="1624420" y="4676192"/>
              <a:ext cx="7148106" cy="1119352"/>
              <a:chOff x="1624420" y="4676192"/>
              <a:chExt cx="7148106" cy="1119352"/>
            </a:xfrm>
          </p:grpSpPr>
          <p:grpSp>
            <p:nvGrpSpPr>
              <p:cNvPr id="15" name="그룹 14">
                <a:extLst>
                  <a:ext uri="{FF2B5EF4-FFF2-40B4-BE49-F238E27FC236}">
                    <a16:creationId xmlns:a16="http://schemas.microsoft.com/office/drawing/2014/main" id="{0C736374-FED6-4C5B-8AE5-78047F6647E5}"/>
                  </a:ext>
                </a:extLst>
              </p:cNvPr>
              <p:cNvGrpSpPr/>
              <p:nvPr/>
            </p:nvGrpSpPr>
            <p:grpSpPr>
              <a:xfrm>
                <a:off x="1624420" y="4712019"/>
                <a:ext cx="1062234" cy="1083525"/>
                <a:chOff x="1624420" y="4712019"/>
                <a:chExt cx="1062234" cy="1083525"/>
              </a:xfrm>
            </p:grpSpPr>
            <p:sp>
              <p:nvSpPr>
                <p:cNvPr id="31" name="직사각형 30">
                  <a:extLst>
                    <a:ext uri="{FF2B5EF4-FFF2-40B4-BE49-F238E27FC236}">
                      <a16:creationId xmlns:a16="http://schemas.microsoft.com/office/drawing/2014/main" id="{FE3ED682-5BB1-4399-93F1-ABF751A374B1}"/>
                    </a:ext>
                  </a:extLst>
                </p:cNvPr>
                <p:cNvSpPr/>
                <p:nvPr/>
              </p:nvSpPr>
              <p:spPr>
                <a:xfrm>
                  <a:off x="1624420" y="5349268"/>
                  <a:ext cx="1062234" cy="446276"/>
                </a:xfrm>
                <a:prstGeom prst="rect">
                  <a:avLst/>
                </a:prstGeom>
              </p:spPr>
              <p:txBody>
                <a:bodyPr wrap="square">
                  <a:spAutoFit/>
                </a:bodyPr>
                <a:lstStyle/>
                <a:p>
                  <a:pPr algn="ctr"/>
                  <a:r>
                    <a:rPr lang="en-US" altLang="ko-KR" sz="800" dirty="0">
                      <a:solidFill>
                        <a:srgbClr val="1F45BC"/>
                      </a:solidFill>
                      <a:latin typeface="SamsungOne-700" panose="020B0803030303020204" pitchFamily="34" charset="0"/>
                      <a:ea typeface="SamsungOne-700" panose="020B0803030303020204" pitchFamily="34" charset="0"/>
                    </a:rPr>
                    <a:t>Amazon SageMaker</a:t>
                  </a:r>
                </a:p>
                <a:p>
                  <a:pPr algn="ct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D22FDB32-9136-41E1-9464-554B90B80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7083" y="4712019"/>
                  <a:ext cx="516909" cy="519659"/>
                </a:xfrm>
                <a:prstGeom prst="rect">
                  <a:avLst/>
                </a:prstGeom>
              </p:spPr>
            </p:pic>
          </p:grpSp>
          <p:grpSp>
            <p:nvGrpSpPr>
              <p:cNvPr id="16" name="그룹 15">
                <a:extLst>
                  <a:ext uri="{FF2B5EF4-FFF2-40B4-BE49-F238E27FC236}">
                    <a16:creationId xmlns:a16="http://schemas.microsoft.com/office/drawing/2014/main" id="{0F962E30-74E5-4C8C-8B15-342222385801}"/>
                  </a:ext>
                </a:extLst>
              </p:cNvPr>
              <p:cNvGrpSpPr/>
              <p:nvPr/>
            </p:nvGrpSpPr>
            <p:grpSpPr>
              <a:xfrm>
                <a:off x="2891620" y="4676192"/>
                <a:ext cx="955220" cy="996241"/>
                <a:chOff x="2891620" y="4676192"/>
                <a:chExt cx="955220" cy="996241"/>
              </a:xfrm>
            </p:grpSpPr>
            <p:sp>
              <p:nvSpPr>
                <p:cNvPr id="29" name="직사각형 28">
                  <a:extLst>
                    <a:ext uri="{FF2B5EF4-FFF2-40B4-BE49-F238E27FC236}">
                      <a16:creationId xmlns:a16="http://schemas.microsoft.com/office/drawing/2014/main" id="{292BEC54-F268-4CFD-9581-2033D82F4787}"/>
                    </a:ext>
                  </a:extLst>
                </p:cNvPr>
                <p:cNvSpPr/>
                <p:nvPr/>
              </p:nvSpPr>
              <p:spPr>
                <a:xfrm>
                  <a:off x="2891620" y="5349268"/>
                  <a:ext cx="955220" cy="323165"/>
                </a:xfrm>
                <a:prstGeom prst="rect">
                  <a:avLst/>
                </a:prstGeom>
              </p:spPr>
              <p:txBody>
                <a:bodyPr wrap="squar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Dữ</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liệu</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thô</a:t>
                  </a:r>
                  <a:endParaRPr lang="en-US" altLang="ko-KR" sz="700" dirty="0">
                    <a:solidFill>
                      <a:srgbClr val="1F45BC"/>
                    </a:solidFill>
                    <a:latin typeface="SamsungOne-700" panose="020B0803030303020204" pitchFamily="34" charset="0"/>
                    <a:ea typeface="SamsungOne-700" panose="020B0803030303020204" pitchFamily="34" charset="0"/>
                  </a:endParaRPr>
                </a:p>
                <a:p>
                  <a:pPr algn="ct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796DEB08-81D4-45EF-B2E9-F04DB76769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5954" y="4676192"/>
                  <a:ext cx="606553" cy="591313"/>
                </a:xfrm>
                <a:prstGeom prst="rect">
                  <a:avLst/>
                </a:prstGeom>
              </p:spPr>
            </p:pic>
          </p:grpSp>
          <p:grpSp>
            <p:nvGrpSpPr>
              <p:cNvPr id="17" name="그룹 16">
                <a:extLst>
                  <a:ext uri="{FF2B5EF4-FFF2-40B4-BE49-F238E27FC236}">
                    <a16:creationId xmlns:a16="http://schemas.microsoft.com/office/drawing/2014/main" id="{2A37CFFA-4132-4616-87BC-3036CCC66324}"/>
                  </a:ext>
                </a:extLst>
              </p:cNvPr>
              <p:cNvGrpSpPr/>
              <p:nvPr/>
            </p:nvGrpSpPr>
            <p:grpSpPr>
              <a:xfrm>
                <a:off x="3960057" y="4679240"/>
                <a:ext cx="1086934" cy="885472"/>
                <a:chOff x="3960057" y="4679240"/>
                <a:chExt cx="1086934" cy="885472"/>
              </a:xfrm>
            </p:grpSpPr>
            <p:sp>
              <p:nvSpPr>
                <p:cNvPr id="27" name="직사각형 26">
                  <a:extLst>
                    <a:ext uri="{FF2B5EF4-FFF2-40B4-BE49-F238E27FC236}">
                      <a16:creationId xmlns:a16="http://schemas.microsoft.com/office/drawing/2014/main" id="{B1BF3DB9-7D62-4BED-8E86-F1D23CC508C1}"/>
                    </a:ext>
                  </a:extLst>
                </p:cNvPr>
                <p:cNvSpPr/>
                <p:nvPr/>
              </p:nvSpPr>
              <p:spPr>
                <a:xfrm>
                  <a:off x="3960057" y="5349268"/>
                  <a:ext cx="1086934" cy="215444"/>
                </a:xfrm>
                <a:prstGeom prst="rect">
                  <a:avLst/>
                </a:prstGeom>
              </p:spPr>
              <p:txBody>
                <a:bodyPr wrap="squar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Dán</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nhãn</a:t>
                  </a:r>
                  <a:r>
                    <a:rPr lang="en-US" altLang="ko-KR" sz="800" dirty="0">
                      <a:solidFill>
                        <a:srgbClr val="1F45BC"/>
                      </a:solidFill>
                      <a:latin typeface="SamsungOne-700" panose="020B0803030303020204" pitchFamily="34" charset="0"/>
                      <a:ea typeface="SamsungOne-700" panose="020B0803030303020204" pitchFamily="34" charset="0"/>
                    </a:rPr>
                    <a:t> </a:t>
                  </a:r>
                  <a:endParaRPr lang="en-US" altLang="ko-KR" sz="700" dirty="0">
                    <a:solidFill>
                      <a:srgbClr val="1F45BC"/>
                    </a:solidFill>
                    <a:latin typeface="SamsungOne-700" panose="020B0803030303020204" pitchFamily="34" charset="0"/>
                    <a:ea typeface="SamsungOne-700" panose="020B0803030303020204" pitchFamily="34" charset="0"/>
                  </a:endParaRPr>
                </a:p>
              </p:txBody>
            </p:sp>
            <p:pic>
              <p:nvPicPr>
                <p:cNvPr id="28" name="그림 27">
                  <a:extLst>
                    <a:ext uri="{FF2B5EF4-FFF2-40B4-BE49-F238E27FC236}">
                      <a16:creationId xmlns:a16="http://schemas.microsoft.com/office/drawing/2014/main" id="{4C263FF8-45D7-4CC7-BC67-934FEB5A95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5676" y="4679240"/>
                  <a:ext cx="615697" cy="585217"/>
                </a:xfrm>
                <a:prstGeom prst="rect">
                  <a:avLst/>
                </a:prstGeom>
              </p:spPr>
            </p:pic>
          </p:grpSp>
          <p:grpSp>
            <p:nvGrpSpPr>
              <p:cNvPr id="18" name="그룹 17">
                <a:extLst>
                  <a:ext uri="{FF2B5EF4-FFF2-40B4-BE49-F238E27FC236}">
                    <a16:creationId xmlns:a16="http://schemas.microsoft.com/office/drawing/2014/main" id="{6004B172-DE95-4D46-86D6-C435FB78232F}"/>
                  </a:ext>
                </a:extLst>
              </p:cNvPr>
              <p:cNvGrpSpPr/>
              <p:nvPr/>
            </p:nvGrpSpPr>
            <p:grpSpPr>
              <a:xfrm>
                <a:off x="6281820" y="4702503"/>
                <a:ext cx="1158076" cy="862209"/>
                <a:chOff x="6281820" y="4702503"/>
                <a:chExt cx="1158076" cy="862209"/>
              </a:xfrm>
            </p:grpSpPr>
            <p:sp>
              <p:nvSpPr>
                <p:cNvPr id="25" name="직사각형 24">
                  <a:extLst>
                    <a:ext uri="{FF2B5EF4-FFF2-40B4-BE49-F238E27FC236}">
                      <a16:creationId xmlns:a16="http://schemas.microsoft.com/office/drawing/2014/main" id="{447DD8B2-AF8F-4770-A665-B99E410FBF5A}"/>
                    </a:ext>
                  </a:extLst>
                </p:cNvPr>
                <p:cNvSpPr/>
                <p:nvPr/>
              </p:nvSpPr>
              <p:spPr>
                <a:xfrm>
                  <a:off x="6281820" y="5349268"/>
                  <a:ext cx="1158076" cy="215444"/>
                </a:xfrm>
                <a:prstGeom prst="rect">
                  <a:avLst/>
                </a:prstGeom>
              </p:spPr>
              <p:txBody>
                <a:bodyPr wrap="squar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Dán</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nhãn</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hỗ</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trợ</a:t>
                  </a:r>
                  <a:endParaRPr lang="en-US" altLang="ko-KR" sz="700" dirty="0">
                    <a:solidFill>
                      <a:srgbClr val="1F45BC"/>
                    </a:solidFill>
                    <a:latin typeface="SamsungOne-700" panose="020B0803030303020204" pitchFamily="34" charset="0"/>
                    <a:ea typeface="SamsungOne-700" panose="020B0803030303020204" pitchFamily="34" charset="0"/>
                  </a:endParaRPr>
                </a:p>
              </p:txBody>
            </p:sp>
            <p:pic>
              <p:nvPicPr>
                <p:cNvPr id="26" name="그림 25">
                  <a:extLst>
                    <a:ext uri="{FF2B5EF4-FFF2-40B4-BE49-F238E27FC236}">
                      <a16:creationId xmlns:a16="http://schemas.microsoft.com/office/drawing/2014/main" id="{12EF3EAF-F9A0-41A5-8633-0DCEC20A2E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8538" y="4702503"/>
                  <a:ext cx="684641" cy="538690"/>
                </a:xfrm>
                <a:prstGeom prst="rect">
                  <a:avLst/>
                </a:prstGeom>
              </p:spPr>
            </p:pic>
          </p:grpSp>
          <p:grpSp>
            <p:nvGrpSpPr>
              <p:cNvPr id="19" name="그룹 18">
                <a:extLst>
                  <a:ext uri="{FF2B5EF4-FFF2-40B4-BE49-F238E27FC236}">
                    <a16:creationId xmlns:a16="http://schemas.microsoft.com/office/drawing/2014/main" id="{90241A1E-9EC5-43A3-8066-01CEB40DE77D}"/>
                  </a:ext>
                </a:extLst>
              </p:cNvPr>
              <p:cNvGrpSpPr/>
              <p:nvPr/>
            </p:nvGrpSpPr>
            <p:grpSpPr>
              <a:xfrm>
                <a:off x="5099901" y="4717340"/>
                <a:ext cx="1086934" cy="847372"/>
                <a:chOff x="5099901" y="4717340"/>
                <a:chExt cx="1086934" cy="847372"/>
              </a:xfrm>
            </p:grpSpPr>
            <p:sp>
              <p:nvSpPr>
                <p:cNvPr id="23" name="직사각형 22">
                  <a:extLst>
                    <a:ext uri="{FF2B5EF4-FFF2-40B4-BE49-F238E27FC236}">
                      <a16:creationId xmlns:a16="http://schemas.microsoft.com/office/drawing/2014/main" id="{72D5D43F-72BF-4858-8CB7-CA8CCAD4E74E}"/>
                    </a:ext>
                  </a:extLst>
                </p:cNvPr>
                <p:cNvSpPr/>
                <p:nvPr/>
              </p:nvSpPr>
              <p:spPr>
                <a:xfrm>
                  <a:off x="5099901" y="5349268"/>
                  <a:ext cx="1086934" cy="215444"/>
                </a:xfrm>
                <a:prstGeom prst="rect">
                  <a:avLst/>
                </a:prstGeom>
              </p:spPr>
              <p:txBody>
                <a:bodyPr wrap="squar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Người</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dán</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nhãn</a:t>
                  </a:r>
                  <a:endParaRPr lang="en-US" altLang="ko-KR" sz="700" dirty="0">
                    <a:solidFill>
                      <a:srgbClr val="1F45BC"/>
                    </a:solidFill>
                    <a:latin typeface="SamsungOne-700" panose="020B0803030303020204" pitchFamily="34" charset="0"/>
                    <a:ea typeface="SamsungOne-700" panose="020B0803030303020204" pitchFamily="34" charset="0"/>
                  </a:endParaRPr>
                </a:p>
              </p:txBody>
            </p:sp>
            <p:pic>
              <p:nvPicPr>
                <p:cNvPr id="24" name="그림 23">
                  <a:extLst>
                    <a:ext uri="{FF2B5EF4-FFF2-40B4-BE49-F238E27FC236}">
                      <a16:creationId xmlns:a16="http://schemas.microsoft.com/office/drawing/2014/main" id="{FF637CC1-D53E-4311-A65C-CC7C2A9DB0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4288" y="4717340"/>
                  <a:ext cx="518161" cy="509017"/>
                </a:xfrm>
                <a:prstGeom prst="rect">
                  <a:avLst/>
                </a:prstGeom>
              </p:spPr>
            </p:pic>
          </p:grpSp>
          <p:grpSp>
            <p:nvGrpSpPr>
              <p:cNvPr id="20" name="그룹 19">
                <a:extLst>
                  <a:ext uri="{FF2B5EF4-FFF2-40B4-BE49-F238E27FC236}">
                    <a16:creationId xmlns:a16="http://schemas.microsoft.com/office/drawing/2014/main" id="{2D90ABD8-7736-47EC-8A34-AE055054A0BA}"/>
                  </a:ext>
                </a:extLst>
              </p:cNvPr>
              <p:cNvGrpSpPr/>
              <p:nvPr/>
            </p:nvGrpSpPr>
            <p:grpSpPr>
              <a:xfrm>
                <a:off x="7448697" y="4711214"/>
                <a:ext cx="1323829" cy="945831"/>
                <a:chOff x="7448697" y="4711214"/>
                <a:chExt cx="1323829" cy="945831"/>
              </a:xfrm>
            </p:grpSpPr>
            <p:sp>
              <p:nvSpPr>
                <p:cNvPr id="21" name="직사각형 20">
                  <a:extLst>
                    <a:ext uri="{FF2B5EF4-FFF2-40B4-BE49-F238E27FC236}">
                      <a16:creationId xmlns:a16="http://schemas.microsoft.com/office/drawing/2014/main" id="{03F31BB8-B4D9-4055-913D-A2741172C2CC}"/>
                    </a:ext>
                  </a:extLst>
                </p:cNvPr>
                <p:cNvSpPr/>
                <p:nvPr/>
              </p:nvSpPr>
              <p:spPr>
                <a:xfrm>
                  <a:off x="7448697" y="5349268"/>
                  <a:ext cx="1323829" cy="307777"/>
                </a:xfrm>
                <a:prstGeom prst="rect">
                  <a:avLst/>
                </a:prstGeom>
              </p:spPr>
              <p:txBody>
                <a:bodyPr wrap="square">
                  <a:spAutoFit/>
                </a:bodyPr>
                <a:lstStyle/>
                <a:p>
                  <a:pPr algn="ctr"/>
                  <a:r>
                    <a:rPr lang="en-US" altLang="ko-KR" sz="700" dirty="0" err="1">
                      <a:solidFill>
                        <a:srgbClr val="1F45BC"/>
                      </a:solidFill>
                      <a:latin typeface="SamsungOne-400" panose="020B0503030303020204" pitchFamily="34" charset="0"/>
                      <a:ea typeface="SamsungOneKorean 400" panose="020B0503030303020204" pitchFamily="50" charset="-127"/>
                    </a:rPr>
                    <a:t>Tập</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dữ</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liệu</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đào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tạo</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chính</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xác</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đã</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sẵn</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sàng</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để</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sử</a:t>
                  </a:r>
                  <a:r>
                    <a:rPr lang="en-US" altLang="ko-KR" sz="700" dirty="0">
                      <a:solidFill>
                        <a:srgbClr val="1F45BC"/>
                      </a:solidFill>
                      <a:latin typeface="SamsungOne-400" panose="020B0503030303020204" pitchFamily="34" charset="0"/>
                      <a:ea typeface="SamsungOneKorean 400" panose="020B0503030303020204" pitchFamily="50" charset="-127"/>
                    </a:rPr>
                    <a:t> </a:t>
                  </a:r>
                  <a:r>
                    <a:rPr lang="en-US" altLang="ko-KR" sz="700" dirty="0" err="1">
                      <a:solidFill>
                        <a:srgbClr val="1F45BC"/>
                      </a:solidFill>
                      <a:latin typeface="SamsungOne-400" panose="020B0503030303020204" pitchFamily="34" charset="0"/>
                      <a:ea typeface="SamsungOneKorean 400" panose="020B0503030303020204" pitchFamily="50" charset="-127"/>
                    </a:rPr>
                    <a:t>dụng</a:t>
                  </a:r>
                  <a:endParaRPr lang="ko-KR" altLang="en-US" sz="700" dirty="0">
                    <a:solidFill>
                      <a:srgbClr val="66A1FE"/>
                    </a:solidFill>
                    <a:latin typeface="SamsungOne-400" panose="020B0503030303020204" pitchFamily="34" charset="0"/>
                    <a:ea typeface="SamsungOneKorean 400" panose="020B0503030303020204" pitchFamily="50" charset="-127"/>
                  </a:endParaRPr>
                </a:p>
              </p:txBody>
            </p:sp>
            <p:pic>
              <p:nvPicPr>
                <p:cNvPr id="22" name="그림 21">
                  <a:extLst>
                    <a:ext uri="{FF2B5EF4-FFF2-40B4-BE49-F238E27FC236}">
                      <a16:creationId xmlns:a16="http://schemas.microsoft.com/office/drawing/2014/main" id="{2576C0BB-5B04-4CAA-9138-2F0DA2238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23912" y="4711214"/>
                  <a:ext cx="678415" cy="521268"/>
                </a:xfrm>
                <a:prstGeom prst="rect">
                  <a:avLst/>
                </a:prstGeom>
              </p:spPr>
            </p:pic>
          </p:grpSp>
        </p:grpSp>
      </p:grpSp>
    </p:spTree>
    <p:extLst>
      <p:ext uri="{BB962C8B-B14F-4D97-AF65-F5344CB8AC3E}">
        <p14:creationId xmlns:p14="http://schemas.microsoft.com/office/powerpoint/2010/main" val="2389802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kumimoji="1" lang="en-US" altLang="ko-KR" dirty="0">
                <a:ea typeface="SamsungOneKorean 400" panose="020B0503030303020204" pitchFamily="50" charset="-127"/>
              </a:rPr>
              <a:t>Theo </a:t>
            </a:r>
            <a:r>
              <a:rPr kumimoji="1" lang="en-US" altLang="ko-KR" dirty="0" err="1">
                <a:ea typeface="SamsungOneKorean 400" panose="020B0503030303020204" pitchFamily="50" charset="-127"/>
              </a:rPr>
              <a:t>dõi</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và</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làm</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rõ</a:t>
            </a:r>
            <a:r>
              <a:rPr kumimoji="1" lang="en-US" altLang="ko-KR" dirty="0">
                <a:ea typeface="SamsungOneKorean 400" panose="020B0503030303020204" pitchFamily="50" charset="-127"/>
              </a:rPr>
              <a:t> </a:t>
            </a:r>
            <a:r>
              <a:rPr kumimoji="1" lang="vi-VN" altLang="ko-KR" dirty="0">
                <a:ea typeface="SamsungOneKorean 400" panose="020B0503030303020204" pitchFamily="50" charset="-127"/>
              </a:rPr>
              <a:t>quy trình </a:t>
            </a:r>
            <a:r>
              <a:rPr kumimoji="1" lang="en-US" altLang="ko-KR" dirty="0">
                <a:ea typeface="SamsungOneKorean 400" panose="020B0503030303020204" pitchFamily="50" charset="-127"/>
              </a:rPr>
              <a:t>ML</a:t>
            </a:r>
            <a:endParaRPr kumimoji="1"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Theo </a:t>
            </a:r>
            <a:r>
              <a:rPr lang="en-US" altLang="ko-KR" dirty="0" err="1"/>
              <a:t>dõi</a:t>
            </a:r>
            <a:r>
              <a:rPr lang="en-US" altLang="ko-KR" dirty="0"/>
              <a:t> </a:t>
            </a:r>
            <a:r>
              <a:rPr lang="en-US" altLang="ko-KR" dirty="0" err="1"/>
              <a:t>dòng</a:t>
            </a:r>
            <a:r>
              <a:rPr lang="en-US" altLang="ko-KR" dirty="0"/>
              <a:t> </a:t>
            </a:r>
            <a:r>
              <a:rPr lang="en-US" altLang="ko-KR" dirty="0" err="1"/>
              <a:t>dõi</a:t>
            </a:r>
            <a:r>
              <a:rPr lang="en-US" altLang="ko-KR" dirty="0"/>
              <a:t> ML</a:t>
            </a:r>
          </a:p>
          <a:p>
            <a:pPr lvl="1"/>
            <a:r>
              <a:rPr lang="en-US" altLang="ko-KR" dirty="0"/>
              <a:t>Theo </a:t>
            </a:r>
            <a:r>
              <a:rPr lang="en-US" altLang="ko-KR" dirty="0" err="1"/>
              <a:t>dõi</a:t>
            </a:r>
            <a:r>
              <a:rPr lang="en-US" altLang="ko-KR" dirty="0"/>
              <a:t> </a:t>
            </a:r>
            <a:r>
              <a:rPr lang="en-US" altLang="ko-KR" dirty="0" err="1"/>
              <a:t>dòng</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học</a:t>
            </a:r>
            <a:r>
              <a:rPr lang="en-US" altLang="ko-KR" dirty="0"/>
              <a:t> </a:t>
            </a:r>
            <a:r>
              <a:rPr lang="en-US" altLang="ko-KR" dirty="0" err="1"/>
              <a:t>máy</a:t>
            </a:r>
            <a:endParaRPr lang="en-US" altLang="ko-KR" dirty="0"/>
          </a:p>
          <a:p>
            <a:pPr marL="177800" lvl="1" indent="0">
              <a:buNone/>
            </a:pPr>
            <a:endParaRPr lang="en-US" altLang="ko-KR" dirty="0"/>
          </a:p>
          <a:p>
            <a:r>
              <a:rPr lang="en-US" altLang="ko-KR" dirty="0" err="1"/>
              <a:t>Làm</a:t>
            </a:r>
            <a:r>
              <a:rPr lang="en-US" altLang="ko-KR" dirty="0"/>
              <a:t> </a:t>
            </a:r>
            <a:r>
              <a:rPr lang="en-US" altLang="ko-KR" dirty="0" err="1"/>
              <a:t>rõ</a:t>
            </a:r>
            <a:endParaRPr lang="en-US" altLang="ko-KR" dirty="0"/>
          </a:p>
          <a:p>
            <a:pPr lvl="1"/>
            <a:r>
              <a:rPr lang="vi-VN" altLang="ko-KR" dirty="0"/>
              <a:t>Cải thiện các mô hình học máy bằng cách phát hiện sai lệch tiềm ẩn và giúp giải thích các dự đoán mà các mô hình đưa ra</a:t>
            </a:r>
            <a:endParaRPr lang="en-US" altLang="ko-KR" dirty="0"/>
          </a:p>
        </p:txBody>
      </p:sp>
      <p:grpSp>
        <p:nvGrpSpPr>
          <p:cNvPr id="11" name="그룹 10">
            <a:extLst>
              <a:ext uri="{FF2B5EF4-FFF2-40B4-BE49-F238E27FC236}">
                <a16:creationId xmlns:a16="http://schemas.microsoft.com/office/drawing/2014/main" id="{BF286471-A0FB-4F38-AE71-A35A451CCC9B}"/>
              </a:ext>
            </a:extLst>
          </p:cNvPr>
          <p:cNvGrpSpPr/>
          <p:nvPr/>
        </p:nvGrpSpPr>
        <p:grpSpPr>
          <a:xfrm>
            <a:off x="2685601" y="3922355"/>
            <a:ext cx="4497069" cy="2402305"/>
            <a:chOff x="1916430" y="3808055"/>
            <a:chExt cx="4497069" cy="2402305"/>
          </a:xfrm>
        </p:grpSpPr>
        <p:grpSp>
          <p:nvGrpSpPr>
            <p:cNvPr id="12" name="그룹 11">
              <a:extLst>
                <a:ext uri="{FF2B5EF4-FFF2-40B4-BE49-F238E27FC236}">
                  <a16:creationId xmlns:a16="http://schemas.microsoft.com/office/drawing/2014/main" id="{7F635B78-335F-4B0D-A617-D75CE937FD25}"/>
                </a:ext>
              </a:extLst>
            </p:cNvPr>
            <p:cNvGrpSpPr/>
            <p:nvPr/>
          </p:nvGrpSpPr>
          <p:grpSpPr>
            <a:xfrm>
              <a:off x="1916430" y="4238942"/>
              <a:ext cx="1178878" cy="1178878"/>
              <a:chOff x="1916430" y="4238942"/>
              <a:chExt cx="1178878" cy="1178878"/>
            </a:xfrm>
          </p:grpSpPr>
          <p:sp>
            <p:nvSpPr>
              <p:cNvPr id="28" name="타원 27">
                <a:extLst>
                  <a:ext uri="{FF2B5EF4-FFF2-40B4-BE49-F238E27FC236}">
                    <a16:creationId xmlns:a16="http://schemas.microsoft.com/office/drawing/2014/main" id="{EE708275-1199-4C65-B5CE-85D7EE27D2B5}"/>
                  </a:ext>
                </a:extLst>
              </p:cNvPr>
              <p:cNvSpPr/>
              <p:nvPr/>
            </p:nvSpPr>
            <p:spPr>
              <a:xfrm>
                <a:off x="1916430" y="4238942"/>
                <a:ext cx="1178878" cy="1178878"/>
              </a:xfrm>
              <a:prstGeom prst="ellipse">
                <a:avLst/>
              </a:prstGeom>
              <a:solidFill>
                <a:schemeClr val="bg1"/>
              </a:solidFill>
              <a:ln>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9" name="타원 28">
                <a:extLst>
                  <a:ext uri="{FF2B5EF4-FFF2-40B4-BE49-F238E27FC236}">
                    <a16:creationId xmlns:a16="http://schemas.microsoft.com/office/drawing/2014/main" id="{984A8682-CE25-4C9C-A233-065438F5F013}"/>
                  </a:ext>
                </a:extLst>
              </p:cNvPr>
              <p:cNvSpPr/>
              <p:nvPr/>
            </p:nvSpPr>
            <p:spPr>
              <a:xfrm>
                <a:off x="1987709" y="4310221"/>
                <a:ext cx="1036321" cy="10363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cxnSp>
          <p:nvCxnSpPr>
            <p:cNvPr id="13" name="꺾인 연결선 11">
              <a:extLst>
                <a:ext uri="{FF2B5EF4-FFF2-40B4-BE49-F238E27FC236}">
                  <a16:creationId xmlns:a16="http://schemas.microsoft.com/office/drawing/2014/main" id="{25FA6DD3-56CC-42F8-B647-6D2D55477646}"/>
                </a:ext>
              </a:extLst>
            </p:cNvPr>
            <p:cNvCxnSpPr>
              <a:stCxn id="28" idx="4"/>
            </p:cNvCxnSpPr>
            <p:nvPr/>
          </p:nvCxnSpPr>
          <p:spPr>
            <a:xfrm rot="16200000" flipH="1">
              <a:off x="4266644" y="3657044"/>
              <a:ext cx="386080" cy="3907631"/>
            </a:xfrm>
            <a:prstGeom prst="bentConnector2">
              <a:avLst/>
            </a:prstGeom>
            <a:ln>
              <a:solidFill>
                <a:srgbClr val="1F45BC"/>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6D3D33C8-6294-45F5-B890-79100A15F6D8}"/>
                </a:ext>
              </a:extLst>
            </p:cNvPr>
            <p:cNvSpPr/>
            <p:nvPr/>
          </p:nvSpPr>
          <p:spPr>
            <a:xfrm>
              <a:off x="3570643" y="5810250"/>
              <a:ext cx="518757" cy="246221"/>
            </a:xfrm>
            <a:prstGeom prst="rect">
              <a:avLst/>
            </a:prstGeom>
          </p:spPr>
          <p:txBody>
            <a:bodyPr wrap="square">
              <a:spAutoFit/>
            </a:bodyPr>
            <a:lstStyle/>
            <a:p>
              <a:pPr algn="ctr"/>
              <a:r>
                <a:rPr lang="en-US" altLang="ko-KR" sz="1000" dirty="0">
                  <a:solidFill>
                    <a:srgbClr val="1F45BC"/>
                  </a:solidFill>
                  <a:latin typeface="SamsungOne-700" panose="020B0803030303020204" pitchFamily="34" charset="0"/>
                  <a:ea typeface="SamsungOne-700" panose="020B0803030303020204" pitchFamily="34" charset="0"/>
                </a:rPr>
                <a:t>Data</a:t>
              </a:r>
              <a:endParaRPr lang="en-US" altLang="ko-KR" sz="900" dirty="0">
                <a:solidFill>
                  <a:srgbClr val="1F45BC"/>
                </a:solidFill>
                <a:latin typeface="SamsungOne-700" panose="020B0803030303020204" pitchFamily="34" charset="0"/>
                <a:ea typeface="SamsungOne-700" panose="020B0803030303020204" pitchFamily="34" charset="0"/>
              </a:endParaRPr>
            </a:p>
          </p:txBody>
        </p:sp>
        <p:sp>
          <p:nvSpPr>
            <p:cNvPr id="15" name="직사각형 14">
              <a:extLst>
                <a:ext uri="{FF2B5EF4-FFF2-40B4-BE49-F238E27FC236}">
                  <a16:creationId xmlns:a16="http://schemas.microsoft.com/office/drawing/2014/main" id="{E5069B9B-6E64-486B-9E54-8C0FD97E8E5D}"/>
                </a:ext>
              </a:extLst>
            </p:cNvPr>
            <p:cNvSpPr/>
            <p:nvPr/>
          </p:nvSpPr>
          <p:spPr>
            <a:xfrm>
              <a:off x="1926830" y="3808055"/>
              <a:ext cx="1158076" cy="430887"/>
            </a:xfrm>
            <a:prstGeom prst="rect">
              <a:avLst/>
            </a:prstGeom>
          </p:spPr>
          <p:txBody>
            <a:bodyPr wrap="squar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SageMaker</a:t>
              </a:r>
            </a:p>
            <a:p>
              <a:pPr algn="ctr"/>
              <a:r>
                <a:rPr lang="en-US" altLang="ko-KR" sz="1100" dirty="0">
                  <a:solidFill>
                    <a:srgbClr val="1F45BC"/>
                  </a:solidFill>
                  <a:latin typeface="SamsungOne-700" panose="020B0803030303020204" pitchFamily="34" charset="0"/>
                  <a:ea typeface="SamsungOne-700" panose="020B0803030303020204" pitchFamily="34" charset="0"/>
                </a:rPr>
                <a:t>Clarify</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4D57A2C7-9862-494A-9EE1-5C6B55156531}"/>
                </a:ext>
              </a:extLst>
            </p:cNvPr>
            <p:cNvSpPr/>
            <p:nvPr/>
          </p:nvSpPr>
          <p:spPr>
            <a:xfrm>
              <a:off x="4927163" y="5810250"/>
              <a:ext cx="648571" cy="400110"/>
            </a:xfrm>
            <a:prstGeom prst="rect">
              <a:avLst/>
            </a:prstGeom>
          </p:spPr>
          <p:txBody>
            <a:bodyPr wrap="square">
              <a:spAutoFit/>
            </a:bodyPr>
            <a:lstStyle/>
            <a:p>
              <a:pPr algn="ctr"/>
              <a:r>
                <a:rPr lang="en-US" altLang="ko-KR" sz="1000" dirty="0">
                  <a:solidFill>
                    <a:srgbClr val="1F45BC"/>
                  </a:solidFill>
                  <a:latin typeface="SamsungOne-700" panose="020B0803030303020204" pitchFamily="34" charset="0"/>
                  <a:ea typeface="SamsungOne-700" panose="020B0803030303020204" pitchFamily="34" charset="0"/>
                </a:rPr>
                <a:t>Features</a:t>
              </a:r>
              <a:endParaRPr lang="en-US" altLang="ko-KR" sz="900" dirty="0">
                <a:solidFill>
                  <a:srgbClr val="1F45BC"/>
                </a:solidFill>
                <a:latin typeface="SamsungOne-700" panose="020B0803030303020204" pitchFamily="34" charset="0"/>
                <a:ea typeface="SamsungOne-700" panose="020B0803030303020204" pitchFamily="34" charset="0"/>
              </a:endParaRPr>
            </a:p>
          </p:txBody>
        </p:sp>
        <p:sp>
          <p:nvSpPr>
            <p:cNvPr id="17" name="양쪽 모서리가 둥근 사각형 15">
              <a:extLst>
                <a:ext uri="{FF2B5EF4-FFF2-40B4-BE49-F238E27FC236}">
                  <a16:creationId xmlns:a16="http://schemas.microsoft.com/office/drawing/2014/main" id="{059CD480-B2F8-4CD9-87EA-38CC79BE1FF8}"/>
                </a:ext>
              </a:extLst>
            </p:cNvPr>
            <p:cNvSpPr/>
            <p:nvPr/>
          </p:nvSpPr>
          <p:spPr>
            <a:xfrm>
              <a:off x="3570643" y="4959350"/>
              <a:ext cx="518757" cy="844550"/>
            </a:xfrm>
            <a:prstGeom prst="round2Same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pic>
          <p:nvPicPr>
            <p:cNvPr id="18" name="그림 17">
              <a:extLst>
                <a:ext uri="{FF2B5EF4-FFF2-40B4-BE49-F238E27FC236}">
                  <a16:creationId xmlns:a16="http://schemas.microsoft.com/office/drawing/2014/main" id="{825F76A0-2108-4E89-98B2-A02D53772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511" y="4453592"/>
              <a:ext cx="726714" cy="788867"/>
            </a:xfrm>
            <a:prstGeom prst="rect">
              <a:avLst/>
            </a:prstGeom>
          </p:spPr>
        </p:pic>
        <p:grpSp>
          <p:nvGrpSpPr>
            <p:cNvPr id="19" name="그룹 18">
              <a:extLst>
                <a:ext uri="{FF2B5EF4-FFF2-40B4-BE49-F238E27FC236}">
                  <a16:creationId xmlns:a16="http://schemas.microsoft.com/office/drawing/2014/main" id="{54E847C9-485D-4635-A4A7-BB0762C336E0}"/>
                </a:ext>
              </a:extLst>
            </p:cNvPr>
            <p:cNvGrpSpPr/>
            <p:nvPr/>
          </p:nvGrpSpPr>
          <p:grpSpPr>
            <a:xfrm>
              <a:off x="3346070" y="4146788"/>
              <a:ext cx="958375" cy="694531"/>
              <a:chOff x="3379206" y="4164354"/>
              <a:chExt cx="958375" cy="694531"/>
            </a:xfrm>
          </p:grpSpPr>
          <p:pic>
            <p:nvPicPr>
              <p:cNvPr id="26" name="그림 25">
                <a:extLst>
                  <a:ext uri="{FF2B5EF4-FFF2-40B4-BE49-F238E27FC236}">
                    <a16:creationId xmlns:a16="http://schemas.microsoft.com/office/drawing/2014/main" id="{7AEB2BEE-84B0-4505-8135-8E9F5BCA8F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1161" y="4164354"/>
                <a:ext cx="946420" cy="694531"/>
              </a:xfrm>
              <a:prstGeom prst="rect">
                <a:avLst/>
              </a:prstGeom>
            </p:spPr>
          </p:pic>
          <p:sp>
            <p:nvSpPr>
              <p:cNvPr id="27" name="직사각형 26">
                <a:extLst>
                  <a:ext uri="{FF2B5EF4-FFF2-40B4-BE49-F238E27FC236}">
                    <a16:creationId xmlns:a16="http://schemas.microsoft.com/office/drawing/2014/main" id="{057C9043-6AED-4334-AC5A-5C8830D18B71}"/>
                  </a:ext>
                </a:extLst>
              </p:cNvPr>
              <p:cNvSpPr/>
              <p:nvPr/>
            </p:nvSpPr>
            <p:spPr>
              <a:xfrm>
                <a:off x="3379206" y="4216857"/>
                <a:ext cx="467482" cy="215444"/>
              </a:xfrm>
              <a:prstGeom prst="rect">
                <a:avLst/>
              </a:prstGeom>
            </p:spPr>
            <p:txBody>
              <a:bodyPr wrap="square">
                <a:spAutoFit/>
              </a:bodyPr>
              <a:lstStyle/>
              <a:p>
                <a:pPr algn="ctr"/>
                <a:r>
                  <a:rPr lang="en-US" altLang="ko-KR" sz="800" dirty="0">
                    <a:solidFill>
                      <a:srgbClr val="1F45BC"/>
                    </a:solidFill>
                    <a:latin typeface="SamsungOne-400" panose="020B0503030303020204" pitchFamily="34" charset="0"/>
                    <a:ea typeface="SamsungOne-400" panose="020B0503030303020204" pitchFamily="34" charset="0"/>
                  </a:rPr>
                  <a:t>Data</a:t>
                </a:r>
                <a:endParaRPr lang="en-US" altLang="ko-KR" sz="700" dirty="0">
                  <a:solidFill>
                    <a:srgbClr val="1F45BC"/>
                  </a:solidFill>
                  <a:latin typeface="SamsungOne-400" panose="020B0503030303020204" pitchFamily="34" charset="0"/>
                  <a:ea typeface="SamsungOne-400" panose="020B0503030303020204" pitchFamily="34" charset="0"/>
                </a:endParaRPr>
              </a:p>
            </p:txBody>
          </p:sp>
        </p:grpSp>
        <p:grpSp>
          <p:nvGrpSpPr>
            <p:cNvPr id="20" name="그룹 19">
              <a:extLst>
                <a:ext uri="{FF2B5EF4-FFF2-40B4-BE49-F238E27FC236}">
                  <a16:creationId xmlns:a16="http://schemas.microsoft.com/office/drawing/2014/main" id="{999B715A-BD8D-4C75-81E2-955673B9147C}"/>
                </a:ext>
              </a:extLst>
            </p:cNvPr>
            <p:cNvGrpSpPr/>
            <p:nvPr/>
          </p:nvGrpSpPr>
          <p:grpSpPr>
            <a:xfrm>
              <a:off x="4777016" y="4146788"/>
              <a:ext cx="948866" cy="694531"/>
              <a:chOff x="5279192" y="4106326"/>
              <a:chExt cx="948866" cy="694531"/>
            </a:xfrm>
          </p:grpSpPr>
          <p:pic>
            <p:nvPicPr>
              <p:cNvPr id="24" name="그림 23">
                <a:extLst>
                  <a:ext uri="{FF2B5EF4-FFF2-40B4-BE49-F238E27FC236}">
                    <a16:creationId xmlns:a16="http://schemas.microsoft.com/office/drawing/2014/main" id="{B3335A2D-36E9-466B-923E-24EAEEAED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9192" y="4106326"/>
                <a:ext cx="948866" cy="694531"/>
              </a:xfrm>
              <a:prstGeom prst="rect">
                <a:avLst/>
              </a:prstGeom>
            </p:spPr>
          </p:pic>
          <p:sp>
            <p:nvSpPr>
              <p:cNvPr id="25" name="직사각형 24">
                <a:extLst>
                  <a:ext uri="{FF2B5EF4-FFF2-40B4-BE49-F238E27FC236}">
                    <a16:creationId xmlns:a16="http://schemas.microsoft.com/office/drawing/2014/main" id="{1D520A81-0183-4D01-81CF-0B66634ACDCE}"/>
                  </a:ext>
                </a:extLst>
              </p:cNvPr>
              <p:cNvSpPr/>
              <p:nvPr/>
            </p:nvSpPr>
            <p:spPr>
              <a:xfrm>
                <a:off x="5289594" y="4162062"/>
                <a:ext cx="682994" cy="215444"/>
              </a:xfrm>
              <a:prstGeom prst="rect">
                <a:avLst/>
              </a:prstGeom>
            </p:spPr>
            <p:txBody>
              <a:bodyPr wrap="square">
                <a:spAutoFit/>
              </a:bodyPr>
              <a:lstStyle/>
              <a:p>
                <a:pPr algn="ctr"/>
                <a:r>
                  <a:rPr lang="en-US" altLang="ko-KR" sz="800" dirty="0">
                    <a:solidFill>
                      <a:srgbClr val="1F45BC"/>
                    </a:solidFill>
                    <a:latin typeface="SamsungOne-400" panose="020B0503030303020204" pitchFamily="34" charset="0"/>
                    <a:ea typeface="SamsungOne-400" panose="020B0503030303020204" pitchFamily="34" charset="0"/>
                  </a:rPr>
                  <a:t>Features</a:t>
                </a:r>
              </a:p>
            </p:txBody>
          </p:sp>
        </p:grpSp>
        <p:sp>
          <p:nvSpPr>
            <p:cNvPr id="21" name="양쪽 모서리가 둥근 사각형 24">
              <a:extLst>
                <a:ext uri="{FF2B5EF4-FFF2-40B4-BE49-F238E27FC236}">
                  <a16:creationId xmlns:a16="http://schemas.microsoft.com/office/drawing/2014/main" id="{DF98077D-FB6F-499B-82C7-EA7EE45C02D9}"/>
                </a:ext>
              </a:extLst>
            </p:cNvPr>
            <p:cNvSpPr/>
            <p:nvPr/>
          </p:nvSpPr>
          <p:spPr>
            <a:xfrm>
              <a:off x="4992071" y="4959350"/>
              <a:ext cx="518757" cy="844550"/>
            </a:xfrm>
            <a:prstGeom prst="round2Same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cxnSp>
          <p:nvCxnSpPr>
            <p:cNvPr id="22" name="직선 연결선 21">
              <a:extLst>
                <a:ext uri="{FF2B5EF4-FFF2-40B4-BE49-F238E27FC236}">
                  <a16:creationId xmlns:a16="http://schemas.microsoft.com/office/drawing/2014/main" id="{9E3C7C37-89DF-4B80-BA79-212707465BC5}"/>
                </a:ext>
              </a:extLst>
            </p:cNvPr>
            <p:cNvCxnSpPr>
              <a:stCxn id="17" idx="3"/>
              <a:endCxn id="26" idx="2"/>
            </p:cNvCxnSpPr>
            <p:nvPr/>
          </p:nvCxnSpPr>
          <p:spPr>
            <a:xfrm flipV="1">
              <a:off x="3830022" y="4841319"/>
              <a:ext cx="1213" cy="118031"/>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583CABC-69D1-4F69-B453-6D9CB4CB6E64}"/>
                </a:ext>
              </a:extLst>
            </p:cNvPr>
            <p:cNvCxnSpPr/>
            <p:nvPr/>
          </p:nvCxnSpPr>
          <p:spPr>
            <a:xfrm flipV="1">
              <a:off x="5251448" y="4834969"/>
              <a:ext cx="1213" cy="118031"/>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78066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kumimoji="1" lang="en-US" altLang="ko-KR" dirty="0" err="1">
                <a:latin typeface="iCiel Samsung Sharp Sans Bold" pitchFamily="2" charset="0"/>
                <a:ea typeface="iCiel Samsung Sharp Sans Bold" pitchFamily="2" charset="0"/>
                <a:cs typeface="iCiel Samsung Sharp Sans Bold" pitchFamily="2" charset="0"/>
              </a:rPr>
              <a:t>Chuyển</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đổi</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hàng</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loạt</a:t>
            </a:r>
            <a:r>
              <a:rPr kumimoji="1" lang="en-US" altLang="ko-KR" dirty="0">
                <a:latin typeface="iCiel Samsung Sharp Sans Bold" pitchFamily="2" charset="0"/>
                <a:ea typeface="iCiel Samsung Sharp Sans Bold" pitchFamily="2" charset="0"/>
                <a:cs typeface="iCiel Samsung Sharp Sans Bold" pitchFamily="2" charset="0"/>
              </a:rPr>
              <a:t> </a:t>
            </a:r>
            <a:r>
              <a:rPr kumimoji="1" lang="en-US" altLang="ko-KR" dirty="0" err="1">
                <a:latin typeface="iCiel Samsung Sharp Sans Bold" pitchFamily="2" charset="0"/>
                <a:ea typeface="iCiel Samsung Sharp Sans Bold" pitchFamily="2" charset="0"/>
                <a:cs typeface="iCiel Samsung Sharp Sans Bold" pitchFamily="2" charset="0"/>
              </a:rPr>
              <a:t>SageMaker</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tiền</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chạy</a:t>
            </a:r>
            <a:r>
              <a:rPr lang="en-US" altLang="ko-KR" dirty="0"/>
              <a:t> </a:t>
            </a:r>
            <a:r>
              <a:rPr lang="en-US" altLang="ko-KR" dirty="0" err="1"/>
              <a:t>suy</a:t>
            </a:r>
            <a:r>
              <a:rPr lang="en-US" altLang="ko-KR" dirty="0"/>
              <a:t> </a:t>
            </a:r>
            <a:r>
              <a:rPr lang="en-US" altLang="ko-KR" dirty="0" err="1"/>
              <a:t>luận</a:t>
            </a:r>
            <a:r>
              <a:rPr lang="en-US" altLang="ko-KR" dirty="0"/>
              <a:t> </a:t>
            </a:r>
            <a:r>
              <a:rPr lang="en-US" altLang="ko-KR" dirty="0" err="1"/>
              <a:t>khi</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không</a:t>
            </a:r>
            <a:r>
              <a:rPr lang="en-US" altLang="ko-KR" dirty="0"/>
              <a:t> </a:t>
            </a:r>
            <a:r>
              <a:rPr lang="en-US" altLang="ko-KR" dirty="0" err="1"/>
              <a:t>cần</a:t>
            </a:r>
            <a:r>
              <a:rPr lang="en-US" altLang="ko-KR" dirty="0"/>
              <a:t> </a:t>
            </a:r>
            <a:r>
              <a:rPr lang="en-US" altLang="ko-KR" dirty="0" err="1"/>
              <a:t>điểm</a:t>
            </a:r>
            <a:r>
              <a:rPr lang="en-US" altLang="ko-KR" dirty="0"/>
              <a:t> </a:t>
            </a:r>
            <a:r>
              <a:rPr lang="en-US" altLang="ko-KR" dirty="0" err="1"/>
              <a:t>cuối</a:t>
            </a:r>
            <a:r>
              <a:rPr lang="en-US" altLang="ko-KR" dirty="0"/>
              <a:t> </a:t>
            </a:r>
            <a:r>
              <a:rPr lang="en-US" altLang="ko-KR" dirty="0" err="1"/>
              <a:t>liên</a:t>
            </a:r>
            <a:r>
              <a:rPr lang="en-US" altLang="ko-KR" dirty="0"/>
              <a:t> </a:t>
            </a:r>
            <a:r>
              <a:rPr lang="en-US" altLang="ko-KR" dirty="0" err="1"/>
              <a:t>tục</a:t>
            </a:r>
            <a:r>
              <a:rPr lang="en-US" altLang="ko-KR" dirty="0"/>
              <a:t> </a:t>
            </a:r>
            <a:r>
              <a:rPr lang="en-US" altLang="ko-KR" dirty="0" err="1"/>
              <a:t>và</a:t>
            </a:r>
            <a:r>
              <a:rPr lang="en-US" altLang="ko-KR" dirty="0"/>
              <a:t> </a:t>
            </a:r>
            <a:r>
              <a:rPr lang="en-US" altLang="ko-KR" dirty="0" err="1"/>
              <a:t>liên</a:t>
            </a:r>
            <a:r>
              <a:rPr lang="en-US" altLang="ko-KR" dirty="0"/>
              <a:t> </a:t>
            </a:r>
            <a:r>
              <a:rPr lang="en-US" altLang="ko-KR" dirty="0" err="1"/>
              <a:t>kết</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với</a:t>
            </a:r>
            <a:r>
              <a:rPr lang="en-US" altLang="ko-KR" dirty="0"/>
              <a:t> </a:t>
            </a:r>
            <a:r>
              <a:rPr lang="en-US" altLang="ko-KR" dirty="0" err="1"/>
              <a:t>suy</a:t>
            </a:r>
            <a:r>
              <a:rPr lang="en-US" altLang="ko-KR" dirty="0"/>
              <a:t> </a:t>
            </a:r>
            <a:r>
              <a:rPr lang="en-US" altLang="ko-KR" dirty="0" err="1"/>
              <a:t>luận</a:t>
            </a:r>
            <a:r>
              <a:rPr lang="en-US" altLang="ko-KR" dirty="0"/>
              <a:t> </a:t>
            </a:r>
            <a:r>
              <a:rPr lang="en-US" altLang="ko-KR" dirty="0" err="1"/>
              <a:t>để</a:t>
            </a:r>
            <a:r>
              <a:rPr lang="en-US" altLang="ko-KR" dirty="0"/>
              <a:t> </a:t>
            </a:r>
            <a:r>
              <a:rPr lang="en-US" altLang="ko-KR" dirty="0" err="1"/>
              <a:t>hỗ</a:t>
            </a:r>
            <a:r>
              <a:rPr lang="en-US" altLang="ko-KR" dirty="0"/>
              <a:t> </a:t>
            </a:r>
            <a:r>
              <a:rPr lang="en-US" altLang="ko-KR" dirty="0" err="1"/>
              <a:t>trợ</a:t>
            </a:r>
            <a:r>
              <a:rPr lang="en-US" altLang="ko-KR" dirty="0"/>
              <a:t> </a:t>
            </a:r>
            <a:r>
              <a:rPr lang="en-US" altLang="ko-KR" dirty="0" err="1"/>
              <a:t>diễn</a:t>
            </a:r>
            <a:r>
              <a:rPr lang="en-US" altLang="ko-KR" dirty="0"/>
              <a:t> </a:t>
            </a:r>
            <a:r>
              <a:rPr lang="en-US" altLang="ko-KR" dirty="0" err="1"/>
              <a:t>giải</a:t>
            </a:r>
            <a:r>
              <a:rPr lang="en-US" altLang="ko-KR" dirty="0"/>
              <a:t> </a:t>
            </a:r>
            <a:r>
              <a:rPr lang="en-US" altLang="ko-KR" dirty="0" err="1"/>
              <a:t>kết</a:t>
            </a:r>
            <a:r>
              <a:rPr lang="en-US" altLang="ko-KR" dirty="0"/>
              <a:t> </a:t>
            </a:r>
            <a:r>
              <a:rPr lang="en-US" altLang="ko-KR" dirty="0" err="1"/>
              <a:t>quả</a:t>
            </a:r>
            <a:endParaRPr lang="ko-KR" altLang="en-US" dirty="0"/>
          </a:p>
        </p:txBody>
      </p:sp>
      <p:grpSp>
        <p:nvGrpSpPr>
          <p:cNvPr id="11" name="그룹 10">
            <a:extLst>
              <a:ext uri="{FF2B5EF4-FFF2-40B4-BE49-F238E27FC236}">
                <a16:creationId xmlns:a16="http://schemas.microsoft.com/office/drawing/2014/main" id="{A792A086-0BD8-4F10-8B6E-AF25852D1781}"/>
              </a:ext>
            </a:extLst>
          </p:cNvPr>
          <p:cNvGrpSpPr/>
          <p:nvPr/>
        </p:nvGrpSpPr>
        <p:grpSpPr>
          <a:xfrm>
            <a:off x="2415653" y="2865676"/>
            <a:ext cx="5028467" cy="3142773"/>
            <a:chOff x="2205072" y="2928877"/>
            <a:chExt cx="5028467" cy="3142773"/>
          </a:xfrm>
        </p:grpSpPr>
        <p:grpSp>
          <p:nvGrpSpPr>
            <p:cNvPr id="13" name="그룹 12">
              <a:extLst>
                <a:ext uri="{FF2B5EF4-FFF2-40B4-BE49-F238E27FC236}">
                  <a16:creationId xmlns:a16="http://schemas.microsoft.com/office/drawing/2014/main" id="{5D7519D9-405F-405A-B5E7-4C5F0DA901CA}"/>
                </a:ext>
              </a:extLst>
            </p:cNvPr>
            <p:cNvGrpSpPr/>
            <p:nvPr/>
          </p:nvGrpSpPr>
          <p:grpSpPr>
            <a:xfrm>
              <a:off x="2533598" y="3629496"/>
              <a:ext cx="603250" cy="601663"/>
              <a:chOff x="1823985" y="3629496"/>
              <a:chExt cx="603250" cy="601663"/>
            </a:xfrm>
          </p:grpSpPr>
          <p:grpSp>
            <p:nvGrpSpPr>
              <p:cNvPr id="63" name="그룹 62">
                <a:extLst>
                  <a:ext uri="{FF2B5EF4-FFF2-40B4-BE49-F238E27FC236}">
                    <a16:creationId xmlns:a16="http://schemas.microsoft.com/office/drawing/2014/main" id="{267B579D-A73C-4939-A82D-C260B82DB0D0}"/>
                  </a:ext>
                </a:extLst>
              </p:cNvPr>
              <p:cNvGrpSpPr/>
              <p:nvPr/>
            </p:nvGrpSpPr>
            <p:grpSpPr>
              <a:xfrm>
                <a:off x="1823985" y="3629496"/>
                <a:ext cx="603250" cy="601663"/>
                <a:chOff x="1574800" y="3646487"/>
                <a:chExt cx="603250" cy="601663"/>
              </a:xfrm>
              <a:solidFill>
                <a:srgbClr val="66A1FE"/>
              </a:solidFill>
            </p:grpSpPr>
            <p:sp>
              <p:nvSpPr>
                <p:cNvPr id="68" name="순서도: 수동 연산 67">
                  <a:extLst>
                    <a:ext uri="{FF2B5EF4-FFF2-40B4-BE49-F238E27FC236}">
                      <a16:creationId xmlns:a16="http://schemas.microsoft.com/office/drawing/2014/main" id="{1C816B83-3182-4D3F-B57F-C6915D724D00}"/>
                    </a:ext>
                  </a:extLst>
                </p:cNvPr>
                <p:cNvSpPr/>
                <p:nvPr/>
              </p:nvSpPr>
              <p:spPr>
                <a:xfrm>
                  <a:off x="1574800" y="3733800"/>
                  <a:ext cx="603250" cy="514350"/>
                </a:xfrm>
                <a:prstGeom prst="flowChartManualOperation">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9" name="타원 68">
                  <a:extLst>
                    <a:ext uri="{FF2B5EF4-FFF2-40B4-BE49-F238E27FC236}">
                      <a16:creationId xmlns:a16="http://schemas.microsoft.com/office/drawing/2014/main" id="{43836364-FE3F-4BD4-83E8-873345E039FD}"/>
                    </a:ext>
                  </a:extLst>
                </p:cNvPr>
                <p:cNvSpPr/>
                <p:nvPr/>
              </p:nvSpPr>
              <p:spPr>
                <a:xfrm>
                  <a:off x="1574800" y="3646487"/>
                  <a:ext cx="603250" cy="174625"/>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64" name="그룹 63">
                <a:extLst>
                  <a:ext uri="{FF2B5EF4-FFF2-40B4-BE49-F238E27FC236}">
                    <a16:creationId xmlns:a16="http://schemas.microsoft.com/office/drawing/2014/main" id="{8744AB63-3FA6-4622-A9DE-12EB69435244}"/>
                  </a:ext>
                </a:extLst>
              </p:cNvPr>
              <p:cNvGrpSpPr/>
              <p:nvPr/>
            </p:nvGrpSpPr>
            <p:grpSpPr>
              <a:xfrm>
                <a:off x="1966659" y="3869109"/>
                <a:ext cx="317901" cy="282178"/>
                <a:chOff x="1965298" y="3867150"/>
                <a:chExt cx="317901" cy="282178"/>
              </a:xfrm>
              <a:solidFill>
                <a:schemeClr val="bg1"/>
              </a:solidFill>
            </p:grpSpPr>
            <p:sp>
              <p:nvSpPr>
                <p:cNvPr id="65" name="직사각형 64">
                  <a:extLst>
                    <a:ext uri="{FF2B5EF4-FFF2-40B4-BE49-F238E27FC236}">
                      <a16:creationId xmlns:a16="http://schemas.microsoft.com/office/drawing/2014/main" id="{3B93860F-73AF-4359-91AE-3F2A0A177C01}"/>
                    </a:ext>
                  </a:extLst>
                </p:cNvPr>
                <p:cNvSpPr/>
                <p:nvPr/>
              </p:nvSpPr>
              <p:spPr>
                <a:xfrm>
                  <a:off x="2072193" y="3867150"/>
                  <a:ext cx="106834" cy="106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6" name="타원 65">
                  <a:extLst>
                    <a:ext uri="{FF2B5EF4-FFF2-40B4-BE49-F238E27FC236}">
                      <a16:creationId xmlns:a16="http://schemas.microsoft.com/office/drawing/2014/main" id="{BBF859BE-F096-4B39-AAEE-7DCF14804824}"/>
                    </a:ext>
                  </a:extLst>
                </p:cNvPr>
                <p:cNvSpPr/>
                <p:nvPr/>
              </p:nvSpPr>
              <p:spPr>
                <a:xfrm>
                  <a:off x="1965298" y="4023566"/>
                  <a:ext cx="125762" cy="125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7" name="이등변 삼각형 66">
                  <a:extLst>
                    <a:ext uri="{FF2B5EF4-FFF2-40B4-BE49-F238E27FC236}">
                      <a16:creationId xmlns:a16="http://schemas.microsoft.com/office/drawing/2014/main" id="{1694CDC8-44B1-4D12-B9D2-7A4F5CF9969F}"/>
                    </a:ext>
                  </a:extLst>
                </p:cNvPr>
                <p:cNvSpPr/>
                <p:nvPr/>
              </p:nvSpPr>
              <p:spPr>
                <a:xfrm>
                  <a:off x="2162175" y="4023566"/>
                  <a:ext cx="121024" cy="1043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grpSp>
          <p:nvGrpSpPr>
            <p:cNvPr id="14" name="그룹 13">
              <a:extLst>
                <a:ext uri="{FF2B5EF4-FFF2-40B4-BE49-F238E27FC236}">
                  <a16:creationId xmlns:a16="http://schemas.microsoft.com/office/drawing/2014/main" id="{AF096F6E-7935-42BA-99E7-780CB6A7B461}"/>
                </a:ext>
              </a:extLst>
            </p:cNvPr>
            <p:cNvGrpSpPr/>
            <p:nvPr/>
          </p:nvGrpSpPr>
          <p:grpSpPr>
            <a:xfrm>
              <a:off x="6310261" y="3629496"/>
              <a:ext cx="603250" cy="601663"/>
              <a:chOff x="1823985" y="3629496"/>
              <a:chExt cx="603250" cy="601663"/>
            </a:xfrm>
          </p:grpSpPr>
          <p:grpSp>
            <p:nvGrpSpPr>
              <p:cNvPr id="56" name="그룹 55">
                <a:extLst>
                  <a:ext uri="{FF2B5EF4-FFF2-40B4-BE49-F238E27FC236}">
                    <a16:creationId xmlns:a16="http://schemas.microsoft.com/office/drawing/2014/main" id="{F43162D1-3AED-47D9-A46C-86E11B1CBD07}"/>
                  </a:ext>
                </a:extLst>
              </p:cNvPr>
              <p:cNvGrpSpPr/>
              <p:nvPr/>
            </p:nvGrpSpPr>
            <p:grpSpPr>
              <a:xfrm>
                <a:off x="1823985" y="3629496"/>
                <a:ext cx="603250" cy="601663"/>
                <a:chOff x="1574800" y="3646487"/>
                <a:chExt cx="603250" cy="601663"/>
              </a:xfrm>
              <a:solidFill>
                <a:srgbClr val="66A1FE"/>
              </a:solidFill>
            </p:grpSpPr>
            <p:sp>
              <p:nvSpPr>
                <p:cNvPr id="61" name="순서도: 수동 연산 60">
                  <a:extLst>
                    <a:ext uri="{FF2B5EF4-FFF2-40B4-BE49-F238E27FC236}">
                      <a16:creationId xmlns:a16="http://schemas.microsoft.com/office/drawing/2014/main" id="{A9E62D5C-904F-4684-9A7C-15EFD7661ACC}"/>
                    </a:ext>
                  </a:extLst>
                </p:cNvPr>
                <p:cNvSpPr/>
                <p:nvPr/>
              </p:nvSpPr>
              <p:spPr>
                <a:xfrm>
                  <a:off x="1574800" y="3733800"/>
                  <a:ext cx="603250" cy="514350"/>
                </a:xfrm>
                <a:prstGeom prst="flowChartManualOperation">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2" name="타원 61">
                  <a:extLst>
                    <a:ext uri="{FF2B5EF4-FFF2-40B4-BE49-F238E27FC236}">
                      <a16:creationId xmlns:a16="http://schemas.microsoft.com/office/drawing/2014/main" id="{7AAFBFAE-078F-439E-A20F-70E45E9F639F}"/>
                    </a:ext>
                  </a:extLst>
                </p:cNvPr>
                <p:cNvSpPr/>
                <p:nvPr/>
              </p:nvSpPr>
              <p:spPr>
                <a:xfrm>
                  <a:off x="1574800" y="3646487"/>
                  <a:ext cx="603250" cy="174625"/>
                </a:xfrm>
                <a:prstGeom prst="ellips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57" name="그룹 56">
                <a:extLst>
                  <a:ext uri="{FF2B5EF4-FFF2-40B4-BE49-F238E27FC236}">
                    <a16:creationId xmlns:a16="http://schemas.microsoft.com/office/drawing/2014/main" id="{76F9F0E1-5243-485D-A08E-184E35BC042E}"/>
                  </a:ext>
                </a:extLst>
              </p:cNvPr>
              <p:cNvGrpSpPr/>
              <p:nvPr/>
            </p:nvGrpSpPr>
            <p:grpSpPr>
              <a:xfrm>
                <a:off x="1966659" y="3869109"/>
                <a:ext cx="317901" cy="282178"/>
                <a:chOff x="1965298" y="3867150"/>
                <a:chExt cx="317901" cy="282178"/>
              </a:xfrm>
              <a:solidFill>
                <a:schemeClr val="bg1"/>
              </a:solidFill>
            </p:grpSpPr>
            <p:sp>
              <p:nvSpPr>
                <p:cNvPr id="58" name="직사각형 57">
                  <a:extLst>
                    <a:ext uri="{FF2B5EF4-FFF2-40B4-BE49-F238E27FC236}">
                      <a16:creationId xmlns:a16="http://schemas.microsoft.com/office/drawing/2014/main" id="{7709754D-2286-42E9-8DE2-E039FE48E9CB}"/>
                    </a:ext>
                  </a:extLst>
                </p:cNvPr>
                <p:cNvSpPr/>
                <p:nvPr/>
              </p:nvSpPr>
              <p:spPr>
                <a:xfrm>
                  <a:off x="2072193" y="3867150"/>
                  <a:ext cx="106834" cy="106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9" name="타원 58">
                  <a:extLst>
                    <a:ext uri="{FF2B5EF4-FFF2-40B4-BE49-F238E27FC236}">
                      <a16:creationId xmlns:a16="http://schemas.microsoft.com/office/drawing/2014/main" id="{08C9C2F8-FA0F-4A87-A27B-5513E1F062AD}"/>
                    </a:ext>
                  </a:extLst>
                </p:cNvPr>
                <p:cNvSpPr/>
                <p:nvPr/>
              </p:nvSpPr>
              <p:spPr>
                <a:xfrm>
                  <a:off x="1965298" y="4023566"/>
                  <a:ext cx="125762" cy="125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60" name="이등변 삼각형 59">
                  <a:extLst>
                    <a:ext uri="{FF2B5EF4-FFF2-40B4-BE49-F238E27FC236}">
                      <a16:creationId xmlns:a16="http://schemas.microsoft.com/office/drawing/2014/main" id="{B74EE856-F895-4103-B468-FC05BD0F609F}"/>
                    </a:ext>
                  </a:extLst>
                </p:cNvPr>
                <p:cNvSpPr/>
                <p:nvPr/>
              </p:nvSpPr>
              <p:spPr>
                <a:xfrm>
                  <a:off x="2162175" y="4023566"/>
                  <a:ext cx="121024" cy="1043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sp>
          <p:nvSpPr>
            <p:cNvPr id="15" name="직사각형 14">
              <a:extLst>
                <a:ext uri="{FF2B5EF4-FFF2-40B4-BE49-F238E27FC236}">
                  <a16:creationId xmlns:a16="http://schemas.microsoft.com/office/drawing/2014/main" id="{9ADB7771-A8D5-4D60-96C0-7FC9EE4E8041}"/>
                </a:ext>
              </a:extLst>
            </p:cNvPr>
            <p:cNvSpPr/>
            <p:nvPr/>
          </p:nvSpPr>
          <p:spPr>
            <a:xfrm>
              <a:off x="4356160" y="2928877"/>
              <a:ext cx="803551" cy="261610"/>
            </a:xfrm>
            <a:prstGeom prst="rect">
              <a:avLst/>
            </a:prstGeom>
          </p:spPr>
          <p:txBody>
            <a:bodyPr wrap="squar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THỰC THI</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grpSp>
          <p:nvGrpSpPr>
            <p:cNvPr id="16" name="그룹 15">
              <a:extLst>
                <a:ext uri="{FF2B5EF4-FFF2-40B4-BE49-F238E27FC236}">
                  <a16:creationId xmlns:a16="http://schemas.microsoft.com/office/drawing/2014/main" id="{6893F251-7838-4C83-AE7A-1F8675CFA2E4}"/>
                </a:ext>
              </a:extLst>
            </p:cNvPr>
            <p:cNvGrpSpPr/>
            <p:nvPr/>
          </p:nvGrpSpPr>
          <p:grpSpPr>
            <a:xfrm>
              <a:off x="4152738" y="3239627"/>
              <a:ext cx="1197056" cy="1186375"/>
              <a:chOff x="4152738" y="3544427"/>
              <a:chExt cx="1197056" cy="1186375"/>
            </a:xfrm>
          </p:grpSpPr>
          <p:sp>
            <p:nvSpPr>
              <p:cNvPr id="41" name="모서리가 둥근 직사각형 79">
                <a:extLst>
                  <a:ext uri="{FF2B5EF4-FFF2-40B4-BE49-F238E27FC236}">
                    <a16:creationId xmlns:a16="http://schemas.microsoft.com/office/drawing/2014/main" id="{85D0E715-4077-47B1-B7D5-A3B1FA59D5E6}"/>
                  </a:ext>
                </a:extLst>
              </p:cNvPr>
              <p:cNvSpPr/>
              <p:nvPr/>
            </p:nvSpPr>
            <p:spPr>
              <a:xfrm>
                <a:off x="4152738" y="3544427"/>
                <a:ext cx="1197056" cy="1186375"/>
              </a:xfrm>
              <a:prstGeom prst="roundRect">
                <a:avLst/>
              </a:prstGeom>
              <a:solidFill>
                <a:schemeClr val="bg1"/>
              </a:solidFill>
              <a:ln>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42" name="그룹 41">
                <a:extLst>
                  <a:ext uri="{FF2B5EF4-FFF2-40B4-BE49-F238E27FC236}">
                    <a16:creationId xmlns:a16="http://schemas.microsoft.com/office/drawing/2014/main" id="{2B0F84D3-0E9A-40E6-AFB0-2D50D57875F8}"/>
                  </a:ext>
                </a:extLst>
              </p:cNvPr>
              <p:cNvGrpSpPr/>
              <p:nvPr/>
            </p:nvGrpSpPr>
            <p:grpSpPr>
              <a:xfrm>
                <a:off x="4511505" y="3731949"/>
                <a:ext cx="463104" cy="424915"/>
                <a:chOff x="4421465" y="3362308"/>
                <a:chExt cx="521500" cy="478496"/>
              </a:xfrm>
            </p:grpSpPr>
            <p:sp>
              <p:nvSpPr>
                <p:cNvPr id="44" name="직사각형 43">
                  <a:extLst>
                    <a:ext uri="{FF2B5EF4-FFF2-40B4-BE49-F238E27FC236}">
                      <a16:creationId xmlns:a16="http://schemas.microsoft.com/office/drawing/2014/main" id="{76D3CF2B-ADF7-4067-9BE2-A46E62A6410A}"/>
                    </a:ext>
                  </a:extLst>
                </p:cNvPr>
                <p:cNvSpPr/>
                <p:nvPr/>
              </p:nvSpPr>
              <p:spPr>
                <a:xfrm>
                  <a:off x="4421467" y="3364608"/>
                  <a:ext cx="97793" cy="97793"/>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5" name="직사각형 44">
                  <a:extLst>
                    <a:ext uri="{FF2B5EF4-FFF2-40B4-BE49-F238E27FC236}">
                      <a16:creationId xmlns:a16="http://schemas.microsoft.com/office/drawing/2014/main" id="{ADA01B14-FCF3-4E19-BD08-0EB5CADE49D0}"/>
                    </a:ext>
                  </a:extLst>
                </p:cNvPr>
                <p:cNvSpPr/>
                <p:nvPr/>
              </p:nvSpPr>
              <p:spPr>
                <a:xfrm>
                  <a:off x="4421466" y="3491569"/>
                  <a:ext cx="97793" cy="97793"/>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2378B5C7-2309-4033-A113-A2E8BCA82E08}"/>
                    </a:ext>
                  </a:extLst>
                </p:cNvPr>
                <p:cNvSpPr/>
                <p:nvPr/>
              </p:nvSpPr>
              <p:spPr>
                <a:xfrm>
                  <a:off x="4421465" y="3618050"/>
                  <a:ext cx="97793" cy="97793"/>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7" name="직사각형 46">
                  <a:extLst>
                    <a:ext uri="{FF2B5EF4-FFF2-40B4-BE49-F238E27FC236}">
                      <a16:creationId xmlns:a16="http://schemas.microsoft.com/office/drawing/2014/main" id="{3CD25430-93DA-4B4A-81C4-1FA9117EA93F}"/>
                    </a:ext>
                  </a:extLst>
                </p:cNvPr>
                <p:cNvSpPr/>
                <p:nvPr/>
              </p:nvSpPr>
              <p:spPr>
                <a:xfrm>
                  <a:off x="4421465" y="3740711"/>
                  <a:ext cx="97793" cy="97793"/>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8" name="타원 47">
                  <a:extLst>
                    <a:ext uri="{FF2B5EF4-FFF2-40B4-BE49-F238E27FC236}">
                      <a16:creationId xmlns:a16="http://schemas.microsoft.com/office/drawing/2014/main" id="{85C44C2E-4294-4493-A966-D97535E779D1}"/>
                    </a:ext>
                  </a:extLst>
                </p:cNvPr>
                <p:cNvSpPr/>
                <p:nvPr/>
              </p:nvSpPr>
              <p:spPr>
                <a:xfrm>
                  <a:off x="4840572" y="3362308"/>
                  <a:ext cx="102393" cy="102393"/>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49" name="타원 48">
                  <a:extLst>
                    <a:ext uri="{FF2B5EF4-FFF2-40B4-BE49-F238E27FC236}">
                      <a16:creationId xmlns:a16="http://schemas.microsoft.com/office/drawing/2014/main" id="{12BD7277-42BD-4D29-94D2-685D7326A750}"/>
                    </a:ext>
                  </a:extLst>
                </p:cNvPr>
                <p:cNvSpPr/>
                <p:nvPr/>
              </p:nvSpPr>
              <p:spPr>
                <a:xfrm>
                  <a:off x="4840572" y="3489269"/>
                  <a:ext cx="102393" cy="102393"/>
                </a:xfrm>
                <a:prstGeom prst="ellipse">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0" name="타원 49">
                  <a:extLst>
                    <a:ext uri="{FF2B5EF4-FFF2-40B4-BE49-F238E27FC236}">
                      <a16:creationId xmlns:a16="http://schemas.microsoft.com/office/drawing/2014/main" id="{69F04A12-1270-49E4-98D4-2517C40D2A3A}"/>
                    </a:ext>
                  </a:extLst>
                </p:cNvPr>
                <p:cNvSpPr/>
                <p:nvPr/>
              </p:nvSpPr>
              <p:spPr>
                <a:xfrm>
                  <a:off x="4840572" y="3615750"/>
                  <a:ext cx="102393" cy="102393"/>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51" name="타원 50">
                  <a:extLst>
                    <a:ext uri="{FF2B5EF4-FFF2-40B4-BE49-F238E27FC236}">
                      <a16:creationId xmlns:a16="http://schemas.microsoft.com/office/drawing/2014/main" id="{8BB0BD73-913B-4730-9A92-74E9E290A7B7}"/>
                    </a:ext>
                  </a:extLst>
                </p:cNvPr>
                <p:cNvSpPr/>
                <p:nvPr/>
              </p:nvSpPr>
              <p:spPr>
                <a:xfrm>
                  <a:off x="4840572" y="3738411"/>
                  <a:ext cx="102393" cy="102393"/>
                </a:xfrm>
                <a:prstGeom prst="ellipse">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cxnSp>
              <p:nvCxnSpPr>
                <p:cNvPr id="52" name="직선 화살표 연결선 51">
                  <a:extLst>
                    <a:ext uri="{FF2B5EF4-FFF2-40B4-BE49-F238E27FC236}">
                      <a16:creationId xmlns:a16="http://schemas.microsoft.com/office/drawing/2014/main" id="{11932C52-F983-4828-BCEF-708754A286D8}"/>
                    </a:ext>
                  </a:extLst>
                </p:cNvPr>
                <p:cNvCxnSpPr>
                  <a:stCxn id="44" idx="3"/>
                  <a:endCxn id="48" idx="2"/>
                </p:cNvCxnSpPr>
                <p:nvPr/>
              </p:nvCxnSpPr>
              <p:spPr>
                <a:xfrm>
                  <a:off x="4519260" y="3413505"/>
                  <a:ext cx="321312"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E254C2FE-D957-40A5-B52D-E963817ABF8C}"/>
                    </a:ext>
                  </a:extLst>
                </p:cNvPr>
                <p:cNvCxnSpPr>
                  <a:stCxn id="45" idx="3"/>
                  <a:endCxn id="49" idx="2"/>
                </p:cNvCxnSpPr>
                <p:nvPr/>
              </p:nvCxnSpPr>
              <p:spPr>
                <a:xfrm>
                  <a:off x="4519259" y="3540466"/>
                  <a:ext cx="321313"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FBC4720-6CC2-4835-B811-6FF8EA0C484B}"/>
                    </a:ext>
                  </a:extLst>
                </p:cNvPr>
                <p:cNvCxnSpPr>
                  <a:stCxn id="46" idx="3"/>
                  <a:endCxn id="50" idx="2"/>
                </p:cNvCxnSpPr>
                <p:nvPr/>
              </p:nvCxnSpPr>
              <p:spPr>
                <a:xfrm>
                  <a:off x="4519258" y="3666947"/>
                  <a:ext cx="321314"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422E1D-8C13-46CD-8805-A402045BE593}"/>
                    </a:ext>
                  </a:extLst>
                </p:cNvPr>
                <p:cNvCxnSpPr>
                  <a:stCxn id="47" idx="3"/>
                  <a:endCxn id="51" idx="2"/>
                </p:cNvCxnSpPr>
                <p:nvPr/>
              </p:nvCxnSpPr>
              <p:spPr>
                <a:xfrm>
                  <a:off x="4519258" y="3789608"/>
                  <a:ext cx="321314"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C38C9D9E-D3FA-4470-A392-2FE10A4BD17D}"/>
                  </a:ext>
                </a:extLst>
              </p:cNvPr>
              <p:cNvSpPr/>
              <p:nvPr/>
            </p:nvSpPr>
            <p:spPr>
              <a:xfrm>
                <a:off x="4298869" y="4241638"/>
                <a:ext cx="884289" cy="430887"/>
              </a:xfrm>
              <a:prstGeom prst="rect">
                <a:avLst/>
              </a:prstGeom>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Chuyển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đổi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hàng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loạt</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grpSp>
        <p:grpSp>
          <p:nvGrpSpPr>
            <p:cNvPr id="17" name="그룹 16">
              <a:extLst>
                <a:ext uri="{FF2B5EF4-FFF2-40B4-BE49-F238E27FC236}">
                  <a16:creationId xmlns:a16="http://schemas.microsoft.com/office/drawing/2014/main" id="{187A3BA6-2FE1-4C78-8C48-81C2913976A8}"/>
                </a:ext>
              </a:extLst>
            </p:cNvPr>
            <p:cNvGrpSpPr/>
            <p:nvPr/>
          </p:nvGrpSpPr>
          <p:grpSpPr>
            <a:xfrm>
              <a:off x="4152738" y="4885275"/>
              <a:ext cx="1197056" cy="1186375"/>
              <a:chOff x="4152738" y="4885275"/>
              <a:chExt cx="1197056" cy="1186375"/>
            </a:xfrm>
          </p:grpSpPr>
          <p:sp>
            <p:nvSpPr>
              <p:cNvPr id="23" name="모서리가 둥근 직사각형 80">
                <a:extLst>
                  <a:ext uri="{FF2B5EF4-FFF2-40B4-BE49-F238E27FC236}">
                    <a16:creationId xmlns:a16="http://schemas.microsoft.com/office/drawing/2014/main" id="{37ED5B88-EB92-41FB-8DA5-C01FE0B2F91A}"/>
                  </a:ext>
                </a:extLst>
              </p:cNvPr>
              <p:cNvSpPr/>
              <p:nvPr/>
            </p:nvSpPr>
            <p:spPr>
              <a:xfrm>
                <a:off x="4152738" y="4885275"/>
                <a:ext cx="1197056" cy="1186375"/>
              </a:xfrm>
              <a:prstGeom prst="roundRect">
                <a:avLst/>
              </a:prstGeom>
              <a:solidFill>
                <a:schemeClr val="bg1"/>
              </a:solidFill>
              <a:ln>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EF7C7105-6010-4D24-AC17-E4FC6875091F}"/>
                  </a:ext>
                </a:extLst>
              </p:cNvPr>
              <p:cNvGrpSpPr/>
              <p:nvPr/>
            </p:nvGrpSpPr>
            <p:grpSpPr>
              <a:xfrm>
                <a:off x="4554926" y="5136749"/>
                <a:ext cx="461597" cy="435898"/>
                <a:chOff x="3761652" y="4969655"/>
                <a:chExt cx="461597" cy="435898"/>
              </a:xfrm>
            </p:grpSpPr>
            <p:pic>
              <p:nvPicPr>
                <p:cNvPr id="26" name="그림 25">
                  <a:extLst>
                    <a:ext uri="{FF2B5EF4-FFF2-40B4-BE49-F238E27FC236}">
                      <a16:creationId xmlns:a16="http://schemas.microsoft.com/office/drawing/2014/main" id="{F67B6EA3-8E3D-4828-87F8-92CA7A929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3238" y="4969655"/>
                  <a:ext cx="210011" cy="174349"/>
                </a:xfrm>
                <a:prstGeom prst="rect">
                  <a:avLst/>
                </a:prstGeom>
                <a:ln>
                  <a:noFill/>
                </a:ln>
              </p:spPr>
            </p:pic>
            <p:sp>
              <p:nvSpPr>
                <p:cNvPr id="27" name="직사각형 26">
                  <a:extLst>
                    <a:ext uri="{FF2B5EF4-FFF2-40B4-BE49-F238E27FC236}">
                      <a16:creationId xmlns:a16="http://schemas.microsoft.com/office/drawing/2014/main" id="{1FB51FC3-13B8-4805-8093-7E993329D21C}"/>
                    </a:ext>
                  </a:extLst>
                </p:cNvPr>
                <p:cNvSpPr/>
                <p:nvPr/>
              </p:nvSpPr>
              <p:spPr>
                <a:xfrm>
                  <a:off x="3889872" y="5014362"/>
                  <a:ext cx="86842" cy="86842"/>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8" name="타원 27">
                  <a:extLst>
                    <a:ext uri="{FF2B5EF4-FFF2-40B4-BE49-F238E27FC236}">
                      <a16:creationId xmlns:a16="http://schemas.microsoft.com/office/drawing/2014/main" id="{24656AAB-D298-4B09-B6EB-04A8AF66060E}"/>
                    </a:ext>
                  </a:extLst>
                </p:cNvPr>
                <p:cNvSpPr/>
                <p:nvPr/>
              </p:nvSpPr>
              <p:spPr>
                <a:xfrm>
                  <a:off x="3761652" y="5147944"/>
                  <a:ext cx="90927" cy="90927"/>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8C61CD17-9982-42FC-BB1E-E655AF3E73CC}"/>
                    </a:ext>
                  </a:extLst>
                </p:cNvPr>
                <p:cNvSpPr/>
                <p:nvPr/>
              </p:nvSpPr>
              <p:spPr>
                <a:xfrm>
                  <a:off x="3761652" y="5314626"/>
                  <a:ext cx="86842" cy="86842"/>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0" name="타원 29">
                  <a:extLst>
                    <a:ext uri="{FF2B5EF4-FFF2-40B4-BE49-F238E27FC236}">
                      <a16:creationId xmlns:a16="http://schemas.microsoft.com/office/drawing/2014/main" id="{CBE9313E-DD31-4936-A8CB-A3377685BDC2}"/>
                    </a:ext>
                  </a:extLst>
                </p:cNvPr>
                <p:cNvSpPr/>
                <p:nvPr/>
              </p:nvSpPr>
              <p:spPr>
                <a:xfrm>
                  <a:off x="3887830" y="5147943"/>
                  <a:ext cx="90927" cy="90927"/>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1" name="타원 30">
                  <a:extLst>
                    <a:ext uri="{FF2B5EF4-FFF2-40B4-BE49-F238E27FC236}">
                      <a16:creationId xmlns:a16="http://schemas.microsoft.com/office/drawing/2014/main" id="{65885059-F807-4C39-83D4-883FA89E490B}"/>
                    </a:ext>
                  </a:extLst>
                </p:cNvPr>
                <p:cNvSpPr/>
                <p:nvPr/>
              </p:nvSpPr>
              <p:spPr>
                <a:xfrm>
                  <a:off x="4009911" y="5149679"/>
                  <a:ext cx="90927" cy="90927"/>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32" name="타원 31">
                  <a:extLst>
                    <a:ext uri="{FF2B5EF4-FFF2-40B4-BE49-F238E27FC236}">
                      <a16:creationId xmlns:a16="http://schemas.microsoft.com/office/drawing/2014/main" id="{B7A883DC-6D0B-4D27-A935-5D9891022C8F}"/>
                    </a:ext>
                  </a:extLst>
                </p:cNvPr>
                <p:cNvSpPr/>
                <p:nvPr/>
              </p:nvSpPr>
              <p:spPr>
                <a:xfrm>
                  <a:off x="4009910" y="5314626"/>
                  <a:ext cx="90927" cy="90927"/>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cxnSp>
              <p:nvCxnSpPr>
                <p:cNvPr id="33" name="직선 연결선 32">
                  <a:extLst>
                    <a:ext uri="{FF2B5EF4-FFF2-40B4-BE49-F238E27FC236}">
                      <a16:creationId xmlns:a16="http://schemas.microsoft.com/office/drawing/2014/main" id="{66EA1E9F-3CC6-44E8-BDFA-73382392B45A}"/>
                    </a:ext>
                  </a:extLst>
                </p:cNvPr>
                <p:cNvCxnSpPr>
                  <a:endCxn id="29" idx="0"/>
                </p:cNvCxnSpPr>
                <p:nvPr/>
              </p:nvCxnSpPr>
              <p:spPr>
                <a:xfrm>
                  <a:off x="3805073" y="5238870"/>
                  <a:ext cx="0" cy="7575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44B1CC4D-F279-433F-8CC4-6C8C2D583803}"/>
                    </a:ext>
                  </a:extLst>
                </p:cNvPr>
                <p:cNvCxnSpPr>
                  <a:stCxn id="29" idx="3"/>
                  <a:endCxn id="32" idx="2"/>
                </p:cNvCxnSpPr>
                <p:nvPr/>
              </p:nvCxnSpPr>
              <p:spPr>
                <a:xfrm>
                  <a:off x="3848494" y="5358047"/>
                  <a:ext cx="161416" cy="2043"/>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5DEABB41-9757-4D4A-8C20-95966612D993}"/>
                    </a:ext>
                  </a:extLst>
                </p:cNvPr>
                <p:cNvCxnSpPr>
                  <a:endCxn id="32" idx="0"/>
                </p:cNvCxnSpPr>
                <p:nvPr/>
              </p:nvCxnSpPr>
              <p:spPr>
                <a:xfrm>
                  <a:off x="4055373" y="5238870"/>
                  <a:ext cx="1" cy="7575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50780CE4-FC5F-4992-BFA7-F388B69F7551}"/>
                    </a:ext>
                  </a:extLst>
                </p:cNvPr>
                <p:cNvCxnSpPr>
                  <a:stCxn id="28" idx="6"/>
                  <a:endCxn id="30" idx="2"/>
                </p:cNvCxnSpPr>
                <p:nvPr/>
              </p:nvCxnSpPr>
              <p:spPr>
                <a:xfrm flipV="1">
                  <a:off x="3852579" y="5193407"/>
                  <a:ext cx="35251" cy="1"/>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9AC8452-1054-494F-ACA1-E94B51E6CF91}"/>
                    </a:ext>
                  </a:extLst>
                </p:cNvPr>
                <p:cNvCxnSpPr>
                  <a:stCxn id="30" idx="6"/>
                  <a:endCxn id="31" idx="2"/>
                </p:cNvCxnSpPr>
                <p:nvPr/>
              </p:nvCxnSpPr>
              <p:spPr>
                <a:xfrm>
                  <a:off x="3978757" y="5193407"/>
                  <a:ext cx="31154" cy="173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0D8D9711-79A4-4139-8570-273B46893DEE}"/>
                    </a:ext>
                  </a:extLst>
                </p:cNvPr>
                <p:cNvCxnSpPr>
                  <a:stCxn id="27" idx="2"/>
                  <a:endCxn id="30" idx="0"/>
                </p:cNvCxnSpPr>
                <p:nvPr/>
              </p:nvCxnSpPr>
              <p:spPr>
                <a:xfrm>
                  <a:off x="3933293" y="5101204"/>
                  <a:ext cx="1" cy="46739"/>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2810D47-FF58-4198-A202-A0E9BBF7CA56}"/>
                    </a:ext>
                  </a:extLst>
                </p:cNvPr>
                <p:cNvCxnSpPr>
                  <a:stCxn id="27" idx="3"/>
                  <a:endCxn id="26" idx="1"/>
                </p:cNvCxnSpPr>
                <p:nvPr/>
              </p:nvCxnSpPr>
              <p:spPr>
                <a:xfrm flipV="1">
                  <a:off x="3976714" y="5056830"/>
                  <a:ext cx="36524" cy="953"/>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0" name="꺾인 연결선 70">
                  <a:extLst>
                    <a:ext uri="{FF2B5EF4-FFF2-40B4-BE49-F238E27FC236}">
                      <a16:creationId xmlns:a16="http://schemas.microsoft.com/office/drawing/2014/main" id="{2C6E5FE7-D1A2-4CD8-AF2A-82BEF3C2A116}"/>
                    </a:ext>
                  </a:extLst>
                </p:cNvPr>
                <p:cNvCxnSpPr>
                  <a:stCxn id="32" idx="6"/>
                  <a:endCxn id="26" idx="2"/>
                </p:cNvCxnSpPr>
                <p:nvPr/>
              </p:nvCxnSpPr>
              <p:spPr>
                <a:xfrm flipV="1">
                  <a:off x="4100837" y="5144004"/>
                  <a:ext cx="17407" cy="216086"/>
                </a:xfrm>
                <a:prstGeom prst="bentConnector2">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id="{B9F3AA71-2875-46FB-BF8D-F9F02A94D9C2}"/>
                  </a:ext>
                </a:extLst>
              </p:cNvPr>
              <p:cNvSpPr/>
              <p:nvPr/>
            </p:nvSpPr>
            <p:spPr>
              <a:xfrm>
                <a:off x="4343580" y="5656534"/>
                <a:ext cx="884289" cy="261610"/>
              </a:xfrm>
              <a:prstGeom prst="rect">
                <a:avLst/>
              </a:prstGeom>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Thuật</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toán</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grpSp>
        <p:sp>
          <p:nvSpPr>
            <p:cNvPr id="18" name="직사각형 17">
              <a:extLst>
                <a:ext uri="{FF2B5EF4-FFF2-40B4-BE49-F238E27FC236}">
                  <a16:creationId xmlns:a16="http://schemas.microsoft.com/office/drawing/2014/main" id="{08F9D461-BF24-4A4E-A846-67F43EB4D733}"/>
                </a:ext>
              </a:extLst>
            </p:cNvPr>
            <p:cNvSpPr/>
            <p:nvPr/>
          </p:nvSpPr>
          <p:spPr>
            <a:xfrm>
              <a:off x="2205072" y="4333078"/>
              <a:ext cx="1260302" cy="430887"/>
            </a:xfrm>
            <a:prstGeom prst="rect">
              <a:avLst/>
            </a:prstGeom>
          </p:spPr>
          <p:txBody>
            <a:bodyPr wrap="square">
              <a:spAutoFit/>
            </a:bodyPr>
            <a:lstStyle/>
            <a:p>
              <a:pPr algn="ctr"/>
              <a:r>
                <a:rPr lang="pt-BR" altLang="ko-KR" sz="1100" dirty="0">
                  <a:solidFill>
                    <a:srgbClr val="1F45BC"/>
                  </a:solidFill>
                  <a:latin typeface="SamsungOne-700" panose="020B0803030303020204" pitchFamily="34" charset="0"/>
                  <a:ea typeface="SamsungOne-700" panose="020B0803030303020204" pitchFamily="34" charset="0"/>
                </a:rPr>
                <a:t>Nhập dữ liệu trong Amazon S3</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19" name="직사각형 18">
              <a:extLst>
                <a:ext uri="{FF2B5EF4-FFF2-40B4-BE49-F238E27FC236}">
                  <a16:creationId xmlns:a16="http://schemas.microsoft.com/office/drawing/2014/main" id="{C08161B1-8F85-4738-98EE-222DFCCF0D49}"/>
                </a:ext>
              </a:extLst>
            </p:cNvPr>
            <p:cNvSpPr/>
            <p:nvPr/>
          </p:nvSpPr>
          <p:spPr>
            <a:xfrm>
              <a:off x="5990232" y="4333078"/>
              <a:ext cx="1243307" cy="430887"/>
            </a:xfrm>
            <a:prstGeom prst="rect">
              <a:avLst/>
            </a:prstGeom>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Xuất</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trong</a:t>
              </a:r>
              <a:r>
                <a:rPr lang="en-US" altLang="ko-KR" sz="1100" dirty="0">
                  <a:solidFill>
                    <a:srgbClr val="1F45BC"/>
                  </a:solidFill>
                  <a:latin typeface="SamsungOne-700" panose="020B0803030303020204" pitchFamily="34" charset="0"/>
                  <a:ea typeface="SamsungOne-700" panose="020B0803030303020204" pitchFamily="34" charset="0"/>
                </a:rPr>
                <a:t> Amazon S3</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20" name="아래쪽 화살표 83">
              <a:extLst>
                <a:ext uri="{FF2B5EF4-FFF2-40B4-BE49-F238E27FC236}">
                  <a16:creationId xmlns:a16="http://schemas.microsoft.com/office/drawing/2014/main" id="{49701E4B-881E-4014-9F1F-89F307219B40}"/>
                </a:ext>
              </a:extLst>
            </p:cNvPr>
            <p:cNvSpPr/>
            <p:nvPr/>
          </p:nvSpPr>
          <p:spPr>
            <a:xfrm rot="10800000">
              <a:off x="4484179" y="4519837"/>
              <a:ext cx="534175" cy="287261"/>
            </a:xfrm>
            <a:prstGeom prst="downArrow">
              <a:avLst>
                <a:gd name="adj1" fmla="val 58915"/>
                <a:gd name="adj2" fmla="val 54974"/>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1" name="아래쪽 화살표 84">
              <a:extLst>
                <a:ext uri="{FF2B5EF4-FFF2-40B4-BE49-F238E27FC236}">
                  <a16:creationId xmlns:a16="http://schemas.microsoft.com/office/drawing/2014/main" id="{BD91B6C5-DCA4-4ED8-9F0B-54C9FF600312}"/>
                </a:ext>
              </a:extLst>
            </p:cNvPr>
            <p:cNvSpPr/>
            <p:nvPr/>
          </p:nvSpPr>
          <p:spPr>
            <a:xfrm rot="16200000">
              <a:off x="3490215" y="3689755"/>
              <a:ext cx="404708" cy="570744"/>
            </a:xfrm>
            <a:prstGeom prst="downArrow">
              <a:avLst>
                <a:gd name="adj1" fmla="val 58915"/>
                <a:gd name="adj2" fmla="val 54974"/>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22" name="아래쪽 화살표 85">
              <a:extLst>
                <a:ext uri="{FF2B5EF4-FFF2-40B4-BE49-F238E27FC236}">
                  <a16:creationId xmlns:a16="http://schemas.microsoft.com/office/drawing/2014/main" id="{DFCB1C9E-3132-4273-90D7-F22914044D9F}"/>
                </a:ext>
              </a:extLst>
            </p:cNvPr>
            <p:cNvSpPr/>
            <p:nvPr/>
          </p:nvSpPr>
          <p:spPr>
            <a:xfrm rot="16200000">
              <a:off x="5626337" y="3689755"/>
              <a:ext cx="404708" cy="570744"/>
            </a:xfrm>
            <a:prstGeom prst="downArrow">
              <a:avLst>
                <a:gd name="adj1" fmla="val 58915"/>
                <a:gd name="adj2" fmla="val 54974"/>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spTree>
    <p:extLst>
      <p:ext uri="{BB962C8B-B14F-4D97-AF65-F5344CB8AC3E}">
        <p14:creationId xmlns:p14="http://schemas.microsoft.com/office/powerpoint/2010/main" val="1860608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9264620" cy="493776"/>
          </a:xfrm>
        </p:spPr>
        <p:txBody>
          <a:bodyPr/>
          <a:lstStyle/>
          <a:p>
            <a:r>
              <a:rPr kumimoji="1" lang="en-US" altLang="ko-KR" sz="3000" dirty="0" err="1">
                <a:latin typeface="iCiel Samsung Sharp Sans Bold" pitchFamily="2" charset="0"/>
                <a:ea typeface="iCiel Samsung Sharp Sans Bold" pitchFamily="2" charset="0"/>
                <a:cs typeface="iCiel Samsung Sharp Sans Bold" pitchFamily="2" charset="0"/>
              </a:rPr>
              <a:t>Các</a:t>
            </a:r>
            <a:r>
              <a:rPr kumimoji="1" lang="en-US" altLang="ko-KR" sz="3000" dirty="0">
                <a:latin typeface="iCiel Samsung Sharp Sans Bold" pitchFamily="2" charset="0"/>
                <a:ea typeface="iCiel Samsung Sharp Sans Bold" pitchFamily="2" charset="0"/>
                <a:cs typeface="iCiel Samsung Sharp Sans Bold" pitchFamily="2" charset="0"/>
              </a:rPr>
              <a:t> </a:t>
            </a:r>
            <a:r>
              <a:rPr kumimoji="1" lang="en-US" altLang="ko-KR" sz="3000" dirty="0" err="1">
                <a:latin typeface="iCiel Samsung Sharp Sans Bold" pitchFamily="2" charset="0"/>
                <a:ea typeface="iCiel Samsung Sharp Sans Bold" pitchFamily="2" charset="0"/>
                <a:cs typeface="iCiel Samsung Sharp Sans Bold" pitchFamily="2" charset="0"/>
              </a:rPr>
              <a:t>thuật</a:t>
            </a:r>
            <a:r>
              <a:rPr kumimoji="1" lang="en-US" altLang="ko-KR" sz="3000" dirty="0">
                <a:latin typeface="iCiel Samsung Sharp Sans Bold" pitchFamily="2" charset="0"/>
                <a:ea typeface="iCiel Samsung Sharp Sans Bold" pitchFamily="2" charset="0"/>
                <a:cs typeface="iCiel Samsung Sharp Sans Bold" pitchFamily="2" charset="0"/>
              </a:rPr>
              <a:t> </a:t>
            </a:r>
            <a:r>
              <a:rPr kumimoji="1" lang="en-US" altLang="ko-KR" sz="3000" dirty="0" err="1">
                <a:latin typeface="iCiel Samsung Sharp Sans Bold" pitchFamily="2" charset="0"/>
                <a:ea typeface="iCiel Samsung Sharp Sans Bold" pitchFamily="2" charset="0"/>
                <a:cs typeface="iCiel Samsung Sharp Sans Bold" pitchFamily="2" charset="0"/>
              </a:rPr>
              <a:t>toán</a:t>
            </a:r>
            <a:r>
              <a:rPr kumimoji="1" lang="en-US" altLang="ko-KR" sz="3000" dirty="0">
                <a:latin typeface="iCiel Samsung Sharp Sans Bold" pitchFamily="2" charset="0"/>
                <a:ea typeface="iCiel Samsung Sharp Sans Bold" pitchFamily="2" charset="0"/>
                <a:cs typeface="iCiel Samsung Sharp Sans Bold" pitchFamily="2" charset="0"/>
              </a:rPr>
              <a:t> </a:t>
            </a:r>
            <a:r>
              <a:rPr kumimoji="1" lang="en-US" altLang="ko-KR" sz="3000" dirty="0" err="1">
                <a:latin typeface="iCiel Samsung Sharp Sans Bold" pitchFamily="2" charset="0"/>
                <a:ea typeface="iCiel Samsung Sharp Sans Bold" pitchFamily="2" charset="0"/>
                <a:cs typeface="iCiel Samsung Sharp Sans Bold" pitchFamily="2" charset="0"/>
              </a:rPr>
              <a:t>tích</a:t>
            </a:r>
            <a:r>
              <a:rPr kumimoji="1" lang="en-US" altLang="ko-KR" sz="3000" dirty="0">
                <a:latin typeface="iCiel Samsung Sharp Sans Bold" pitchFamily="2" charset="0"/>
                <a:ea typeface="iCiel Samsung Sharp Sans Bold" pitchFamily="2" charset="0"/>
                <a:cs typeface="iCiel Samsung Sharp Sans Bold" pitchFamily="2" charset="0"/>
              </a:rPr>
              <a:t> </a:t>
            </a:r>
            <a:r>
              <a:rPr kumimoji="1" lang="en-US" altLang="ko-KR" sz="3000" dirty="0" err="1">
                <a:latin typeface="iCiel Samsung Sharp Sans Bold" pitchFamily="2" charset="0"/>
                <a:ea typeface="iCiel Samsung Sharp Sans Bold" pitchFamily="2" charset="0"/>
                <a:cs typeface="iCiel Samsung Sharp Sans Bold" pitchFamily="2" charset="0"/>
              </a:rPr>
              <a:t>hợp</a:t>
            </a:r>
            <a:r>
              <a:rPr kumimoji="1" lang="en-US" altLang="ko-KR" sz="3000" dirty="0">
                <a:latin typeface="iCiel Samsung Sharp Sans Bold" pitchFamily="2" charset="0"/>
                <a:ea typeface="iCiel Samsung Sharp Sans Bold" pitchFamily="2" charset="0"/>
                <a:cs typeface="iCiel Samsung Sharp Sans Bold" pitchFamily="2" charset="0"/>
              </a:rPr>
              <a:t> </a:t>
            </a:r>
            <a:r>
              <a:rPr kumimoji="1" lang="en-US" altLang="ko-KR" sz="3000" dirty="0" err="1">
                <a:latin typeface="iCiel Samsung Sharp Sans Bold" pitchFamily="2" charset="0"/>
                <a:ea typeface="iCiel Samsung Sharp Sans Bold" pitchFamily="2" charset="0"/>
                <a:cs typeface="iCiel Samsung Sharp Sans Bold" pitchFamily="2" charset="0"/>
              </a:rPr>
              <a:t>của</a:t>
            </a:r>
            <a:r>
              <a:rPr kumimoji="1" lang="en-US" altLang="ko-KR" sz="3000" dirty="0">
                <a:latin typeface="iCiel Samsung Sharp Sans Bold" pitchFamily="2" charset="0"/>
                <a:ea typeface="iCiel Samsung Sharp Sans Bold" pitchFamily="2" charset="0"/>
                <a:cs typeface="iCiel Samsung Sharp Sans Bold" pitchFamily="2" charset="0"/>
              </a:rPr>
              <a:t> Amazon </a:t>
            </a:r>
            <a:r>
              <a:rPr kumimoji="1" lang="en-US" altLang="ko-KR" sz="3000" dirty="0" err="1">
                <a:latin typeface="iCiel Samsung Sharp Sans Bold" pitchFamily="2" charset="0"/>
                <a:ea typeface="iCiel Samsung Sharp Sans Bold" pitchFamily="2" charset="0"/>
                <a:cs typeface="iCiel Samsung Sharp Sans Bold" pitchFamily="2" charset="0"/>
              </a:rPr>
              <a:t>SageMaker</a:t>
            </a:r>
            <a:endParaRPr kumimoji="1" lang="ko-KR" altLang="en-US" sz="3000"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12" name="텍스트 개체 틀 8">
            <a:extLst>
              <a:ext uri="{FF2B5EF4-FFF2-40B4-BE49-F238E27FC236}">
                <a16:creationId xmlns:a16="http://schemas.microsoft.com/office/drawing/2014/main" id="{74A4EF42-9AE1-42CA-A16A-4F2D6CEF6450}"/>
              </a:ext>
            </a:extLst>
          </p:cNvPr>
          <p:cNvSpPr>
            <a:spLocks noGrp="1"/>
          </p:cNvSpPr>
          <p:nvPr>
            <p:ph type="body" sz="quarter" idx="15"/>
          </p:nvPr>
        </p:nvSpPr>
        <p:spPr>
          <a:xfrm>
            <a:off x="535872" y="2226568"/>
            <a:ext cx="8796528" cy="914400"/>
          </a:xfrm>
        </p:spPr>
        <p:txBody>
          <a:bodyPr/>
          <a:lstStyle/>
          <a:p>
            <a:r>
              <a:rPr lang="en-US" altLang="ko-KR" dirty="0" err="1"/>
              <a:t>Thuật</a:t>
            </a:r>
            <a:r>
              <a:rPr lang="en-US" altLang="ko-KR" dirty="0"/>
              <a:t> </a:t>
            </a:r>
            <a:r>
              <a:rPr lang="en-US" altLang="ko-KR" dirty="0" err="1"/>
              <a:t>toán</a:t>
            </a:r>
            <a:r>
              <a:rPr lang="en-US" altLang="ko-KR" dirty="0"/>
              <a:t> </a:t>
            </a:r>
            <a:r>
              <a:rPr lang="en-US" altLang="ko-KR" dirty="0" err="1"/>
              <a:t>tích</a:t>
            </a:r>
            <a:r>
              <a:rPr lang="en-US" altLang="ko-KR" dirty="0"/>
              <a:t> </a:t>
            </a:r>
            <a:r>
              <a:rPr lang="en-US" altLang="ko-KR" dirty="0" err="1"/>
              <a:t>hợp</a:t>
            </a:r>
            <a:endParaRPr lang="ko-KR" altLang="en-US" dirty="0"/>
          </a:p>
        </p:txBody>
      </p:sp>
      <p:grpSp>
        <p:nvGrpSpPr>
          <p:cNvPr id="26" name="그룹 25">
            <a:extLst>
              <a:ext uri="{FF2B5EF4-FFF2-40B4-BE49-F238E27FC236}">
                <a16:creationId xmlns:a16="http://schemas.microsoft.com/office/drawing/2014/main" id="{9950E23B-FFB5-41B9-95F4-C0088AA9AB73}"/>
              </a:ext>
            </a:extLst>
          </p:cNvPr>
          <p:cNvGrpSpPr/>
          <p:nvPr/>
        </p:nvGrpSpPr>
        <p:grpSpPr>
          <a:xfrm>
            <a:off x="1356752" y="2575427"/>
            <a:ext cx="7034664" cy="3843402"/>
            <a:chOff x="1188864" y="2344340"/>
            <a:chExt cx="7034664" cy="3843402"/>
          </a:xfrm>
        </p:grpSpPr>
        <p:sp>
          <p:nvSpPr>
            <p:cNvPr id="27" name="Rectangle 5">
              <a:extLst>
                <a:ext uri="{FF2B5EF4-FFF2-40B4-BE49-F238E27FC236}">
                  <a16:creationId xmlns:a16="http://schemas.microsoft.com/office/drawing/2014/main" id="{50624E06-DDF4-4D2D-B08B-20CAAF25F681}"/>
                </a:ext>
              </a:extLst>
            </p:cNvPr>
            <p:cNvSpPr/>
            <p:nvPr/>
          </p:nvSpPr>
          <p:spPr>
            <a:xfrm>
              <a:off x="1188864" y="2344340"/>
              <a:ext cx="2227442" cy="1099323"/>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Phân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loại</a:t>
              </a:r>
              <a:endParaRPr lang="en-US" altLang="ko-KR" sz="105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Người học tuyến tính</a:t>
              </a: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XGBoost</a:t>
              </a: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KNN</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28" name="Rectangle 5">
              <a:extLst>
                <a:ext uri="{FF2B5EF4-FFF2-40B4-BE49-F238E27FC236}">
                  <a16:creationId xmlns:a16="http://schemas.microsoft.com/office/drawing/2014/main" id="{A06AFC63-12F4-4A08-AF0B-ED7B8F633F9E}"/>
                </a:ext>
              </a:extLst>
            </p:cNvPr>
            <p:cNvSpPr/>
            <p:nvPr/>
          </p:nvSpPr>
          <p:spPr>
            <a:xfrm>
              <a:off x="1188864" y="3563136"/>
              <a:ext cx="2227442" cy="1234407"/>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Làm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việc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với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văn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bản</a:t>
              </a:r>
              <a:endParaRPr lang="en-US" altLang="ko-KR" sz="105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Blazing</a:t>
              </a:r>
              <a:r>
                <a:rPr lang="en-US" sz="1200" dirty="0">
                  <a:solidFill>
                    <a:srgbClr val="1F45BC"/>
                  </a:solidFill>
                  <a:latin typeface="SamsungOne-700" panose="020B0803030303020204" pitchFamily="34" charset="0"/>
                  <a:ea typeface="SamsungOne-700" panose="020B0803030303020204" pitchFamily="34" charset="0"/>
                </a:rPr>
                <a:t>Text</a:t>
              </a:r>
              <a:endParaRPr lang="vi-VN" sz="12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Đ</a:t>
              </a:r>
              <a:r>
                <a:rPr lang="vi-VN" sz="1200" dirty="0">
                  <a:solidFill>
                    <a:srgbClr val="1F45BC"/>
                  </a:solidFill>
                  <a:latin typeface="SamsungOne-700" panose="020B0803030303020204" pitchFamily="34" charset="0"/>
                  <a:ea typeface="SamsungOne-700" panose="020B0803030303020204" pitchFamily="34" charset="0"/>
                </a:rPr>
                <a:t>ược giám sát</a:t>
              </a: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K</a:t>
              </a:r>
              <a:r>
                <a:rPr lang="vi-VN" sz="1200" dirty="0">
                  <a:solidFill>
                    <a:srgbClr val="1F45BC"/>
                  </a:solidFill>
                  <a:latin typeface="SamsungOne-700" panose="020B0803030303020204" pitchFamily="34" charset="0"/>
                  <a:ea typeface="SamsungOne-700" panose="020B0803030303020204" pitchFamily="34" charset="0"/>
                </a:rPr>
                <a:t>hông giám sát</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29" name="Rectangle 5">
              <a:extLst>
                <a:ext uri="{FF2B5EF4-FFF2-40B4-BE49-F238E27FC236}">
                  <a16:creationId xmlns:a16="http://schemas.microsoft.com/office/drawing/2014/main" id="{D8633B89-FE81-4AF8-BDB6-991901EA26C2}"/>
                </a:ext>
              </a:extLst>
            </p:cNvPr>
            <p:cNvSpPr/>
            <p:nvPr/>
          </p:nvSpPr>
          <p:spPr>
            <a:xfrm>
              <a:off x="1188864" y="4916875"/>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Dịch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trình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tự</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Seq2Seq</a:t>
              </a:r>
            </a:p>
          </p:txBody>
        </p:sp>
        <p:sp>
          <p:nvSpPr>
            <p:cNvPr id="30" name="Rectangle 5">
              <a:extLst>
                <a:ext uri="{FF2B5EF4-FFF2-40B4-BE49-F238E27FC236}">
                  <a16:creationId xmlns:a16="http://schemas.microsoft.com/office/drawing/2014/main" id="{4EEA3E36-DA5D-4685-BBC6-D76B900F6021}"/>
                </a:ext>
              </a:extLst>
            </p:cNvPr>
            <p:cNvSpPr/>
            <p:nvPr/>
          </p:nvSpPr>
          <p:spPr>
            <a:xfrm>
              <a:off x="3584902" y="2344340"/>
              <a:ext cx="2227442" cy="1099323"/>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Tầm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nhìn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máy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tính</a:t>
              </a:r>
              <a:endParaRPr lang="en-US" altLang="ko-KR" sz="105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Phân loại hình ảnh&lt;&gt;</a:t>
              </a: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Phát hiện đối tượng&lt;&gt;</a:t>
              </a:r>
            </a:p>
            <a:p>
              <a:pPr marL="171450" indent="-171450">
                <a:buFont typeface="Arial" panose="020B0604020202020204" pitchFamily="34" charset="0"/>
                <a:buChar char="•"/>
              </a:pPr>
              <a:r>
                <a:rPr lang="vi-VN" sz="1200" dirty="0">
                  <a:solidFill>
                    <a:srgbClr val="1F45BC"/>
                  </a:solidFill>
                  <a:latin typeface="SamsungOne-700" panose="020B0803030303020204" pitchFamily="34" charset="0"/>
                  <a:ea typeface="SamsungOne-700" panose="020B0803030303020204" pitchFamily="34" charset="0"/>
                </a:rPr>
                <a:t>Phân đoạn ngữ nghĩa</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31" name="Rectangle 5">
              <a:extLst>
                <a:ext uri="{FF2B5EF4-FFF2-40B4-BE49-F238E27FC236}">
                  <a16:creationId xmlns:a16="http://schemas.microsoft.com/office/drawing/2014/main" id="{B8264C5F-1A0B-43F9-99ED-3AC71AD9C0F1}"/>
                </a:ext>
              </a:extLst>
            </p:cNvPr>
            <p:cNvSpPr/>
            <p:nvPr/>
          </p:nvSpPr>
          <p:spPr>
            <a:xfrm>
              <a:off x="3584902" y="3567772"/>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Khuyến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nghị</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err="1">
                  <a:solidFill>
                    <a:srgbClr val="1F45BC"/>
                  </a:solidFill>
                  <a:latin typeface="SamsungOne-700" panose="020B0803030303020204" pitchFamily="34" charset="0"/>
                  <a:ea typeface="SamsungOne-700" panose="020B0803030303020204" pitchFamily="34" charset="0"/>
                </a:rPr>
                <a:t>Máy</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phân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tích</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thừa</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số</a:t>
              </a: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32" name="Rectangle 5">
              <a:extLst>
                <a:ext uri="{FF2B5EF4-FFF2-40B4-BE49-F238E27FC236}">
                  <a16:creationId xmlns:a16="http://schemas.microsoft.com/office/drawing/2014/main" id="{8FB81077-11CD-434D-B8DA-66845E507685}"/>
                </a:ext>
              </a:extLst>
            </p:cNvPr>
            <p:cNvSpPr/>
            <p:nvPr/>
          </p:nvSpPr>
          <p:spPr>
            <a:xfrm>
              <a:off x="3584902" y="4355832"/>
              <a:ext cx="2227442" cy="816104"/>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1F45BC"/>
                  </a:solidFill>
                  <a:latin typeface="SamsungOne-700" panose="020B0803030303020204" pitchFamily="34" charset="0"/>
                  <a:ea typeface="SamsungOne-700" panose="020B0803030303020204" pitchFamily="34" charset="0"/>
                </a:rPr>
                <a:t>Phát hiện bất thường</a:t>
              </a:r>
              <a:endParaRPr lang="en-US" altLang="ko-KR" sz="105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err="1">
                  <a:solidFill>
                    <a:srgbClr val="1F45BC"/>
                  </a:solidFill>
                  <a:latin typeface="SamsungOne-700" panose="020B0803030303020204" pitchFamily="34" charset="0"/>
                  <a:ea typeface="SamsungOne-700" panose="020B0803030303020204" pitchFamily="34" charset="0"/>
                </a:rPr>
                <a:t>Rừng</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cắt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ngẫu</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nhiên</a:t>
              </a:r>
              <a:endParaRPr lang="en-US" sz="12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err="1">
                  <a:solidFill>
                    <a:srgbClr val="1F45BC"/>
                  </a:solidFill>
                  <a:latin typeface="SamsungOne-700" panose="020B0803030303020204" pitchFamily="34" charset="0"/>
                  <a:ea typeface="SamsungOne-700" panose="020B0803030303020204" pitchFamily="34" charset="0"/>
                </a:rPr>
                <a:t>Thông</a:t>
              </a:r>
              <a:r>
                <a:rPr lang="en-US" sz="1200" dirty="0">
                  <a:solidFill>
                    <a:srgbClr val="1F45BC"/>
                  </a:solidFill>
                  <a:latin typeface="SamsungOne-700" panose="020B0803030303020204" pitchFamily="34" charset="0"/>
                  <a:ea typeface="SamsungOne-700" panose="020B0803030303020204" pitchFamily="34" charset="0"/>
                </a:rPr>
                <a:t> tin chi </a:t>
              </a:r>
              <a:r>
                <a:rPr lang="en-US" sz="1200" dirty="0" err="1">
                  <a:solidFill>
                    <a:srgbClr val="1F45BC"/>
                  </a:solidFill>
                  <a:latin typeface="SamsungOne-700" panose="020B0803030303020204" pitchFamily="34" charset="0"/>
                  <a:ea typeface="SamsungOne-700" panose="020B0803030303020204" pitchFamily="34" charset="0"/>
                </a:rPr>
                <a:t>tiết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về</a:t>
              </a:r>
              <a:r>
                <a:rPr lang="en-US" sz="1200" dirty="0">
                  <a:solidFill>
                    <a:srgbClr val="1F45BC"/>
                  </a:solidFill>
                  <a:latin typeface="SamsungOne-700" panose="020B0803030303020204" pitchFamily="34" charset="0"/>
                  <a:ea typeface="SamsungOne-700" panose="020B0803030303020204" pitchFamily="34" charset="0"/>
                </a:rPr>
                <a:t> IP</a:t>
              </a:r>
            </a:p>
          </p:txBody>
        </p:sp>
        <p:grpSp>
          <p:nvGrpSpPr>
            <p:cNvPr id="33" name="그룹 32">
              <a:extLst>
                <a:ext uri="{FF2B5EF4-FFF2-40B4-BE49-F238E27FC236}">
                  <a16:creationId xmlns:a16="http://schemas.microsoft.com/office/drawing/2014/main" id="{C49DB3A2-E24D-4A84-AE02-967BEAF44B2D}"/>
                </a:ext>
              </a:extLst>
            </p:cNvPr>
            <p:cNvGrpSpPr/>
            <p:nvPr/>
          </p:nvGrpSpPr>
          <p:grpSpPr>
            <a:xfrm>
              <a:off x="3584902" y="5227903"/>
              <a:ext cx="2227442" cy="959839"/>
              <a:chOff x="5781954" y="5374370"/>
              <a:chExt cx="2227442" cy="959839"/>
            </a:xfrm>
          </p:grpSpPr>
          <p:sp>
            <p:nvSpPr>
              <p:cNvPr id="38" name="Rectangle 5">
                <a:extLst>
                  <a:ext uri="{FF2B5EF4-FFF2-40B4-BE49-F238E27FC236}">
                    <a16:creationId xmlns:a16="http://schemas.microsoft.com/office/drawing/2014/main" id="{318E3B88-C753-4685-85D5-43755AA6A33D}"/>
                  </a:ext>
                </a:extLst>
              </p:cNvPr>
              <p:cNvSpPr/>
              <p:nvPr/>
            </p:nvSpPr>
            <p:spPr>
              <a:xfrm>
                <a:off x="5781954" y="5374370"/>
                <a:ext cx="2227442" cy="816104"/>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Hồi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quy</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200" dirty="0">
                  <a:solidFill>
                    <a:srgbClr val="1F45BC"/>
                  </a:solidFill>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8D4B3BA3-1954-4822-AC52-6C1F73190BD5}"/>
                  </a:ext>
                </a:extLst>
              </p:cNvPr>
              <p:cNvSpPr/>
              <p:nvPr/>
            </p:nvSpPr>
            <p:spPr>
              <a:xfrm>
                <a:off x="5888316" y="5687878"/>
                <a:ext cx="2061884" cy="646331"/>
              </a:xfrm>
              <a:prstGeom prst="rect">
                <a:avLst/>
              </a:prstGeom>
            </p:spPr>
            <p:txBody>
              <a:bodyPr wrap="square" numCol="2">
                <a:spAutoFit/>
              </a:bodyPr>
              <a:lstStyle/>
              <a:p>
                <a:pPr marL="171450" indent="-171450">
                  <a:buFont typeface="Arial" panose="020B0604020202020204" pitchFamily="34" charset="0"/>
                  <a:buChar char="•"/>
                </a:pPr>
                <a:r>
                  <a:rPr lang="en-US" altLang="ko-KR" sz="1200" dirty="0">
                    <a:solidFill>
                      <a:srgbClr val="1F45BC"/>
                    </a:solidFill>
                    <a:latin typeface="SamsungOne-700" panose="020B0803030303020204" pitchFamily="34" charset="0"/>
                    <a:ea typeface="SamsungOne-700" panose="020B0803030303020204" pitchFamily="34" charset="0"/>
                  </a:rPr>
                  <a:t>T</a:t>
                </a:r>
                <a:r>
                  <a:rPr lang="vi-VN" altLang="ko-KR" sz="1200" dirty="0">
                    <a:solidFill>
                      <a:srgbClr val="1F45BC"/>
                    </a:solidFill>
                    <a:latin typeface="SamsungOne-700" panose="020B0803030303020204" pitchFamily="34" charset="0"/>
                    <a:ea typeface="SamsungOne-700" panose="020B0803030303020204" pitchFamily="34" charset="0"/>
                  </a:rPr>
                  <a:t>uyến tính</a:t>
                </a:r>
              </a:p>
              <a:p>
                <a:pPr marL="171450" indent="-171450">
                  <a:buFont typeface="Arial" panose="020B0604020202020204" pitchFamily="34" charset="0"/>
                  <a:buChar char="•"/>
                </a:pPr>
                <a:r>
                  <a:rPr lang="en-US" altLang="ko-KR" sz="1200" dirty="0">
                    <a:solidFill>
                      <a:srgbClr val="1F45BC"/>
                    </a:solidFill>
                    <a:latin typeface="SamsungOne-700" panose="020B0803030303020204" pitchFamily="34" charset="0"/>
                    <a:ea typeface="SamsungOne-700" panose="020B0803030303020204" pitchFamily="34" charset="0"/>
                  </a:rPr>
                  <a:t>N</a:t>
                </a:r>
                <a:r>
                  <a:rPr lang="vi-VN" altLang="ko-KR" sz="1200" dirty="0">
                    <a:solidFill>
                      <a:srgbClr val="1F45BC"/>
                    </a:solidFill>
                    <a:latin typeface="SamsungOne-700" panose="020B0803030303020204" pitchFamily="34" charset="0"/>
                    <a:ea typeface="SamsungOne-700" panose="020B0803030303020204" pitchFamily="34" charset="0"/>
                  </a:rPr>
                  <a:t>gười học</a:t>
                </a:r>
              </a:p>
              <a:p>
                <a:pPr marL="171450" indent="-171450">
                  <a:buFont typeface="Arial" panose="020B0604020202020204" pitchFamily="34" charset="0"/>
                  <a:buChar char="•"/>
                </a:pPr>
                <a:endParaRPr lang="vi-VN" altLang="ko-KR" sz="12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vi-VN" altLang="ko-KR" sz="1200" dirty="0">
                    <a:solidFill>
                      <a:srgbClr val="1F45BC"/>
                    </a:solidFill>
                    <a:latin typeface="SamsungOne-700" panose="020B0803030303020204" pitchFamily="34" charset="0"/>
                    <a:ea typeface="SamsungOne-700" panose="020B0803030303020204" pitchFamily="34" charset="0"/>
                  </a:rPr>
                  <a:t>XGBoost</a:t>
                </a:r>
              </a:p>
              <a:p>
                <a:pPr marL="171450" indent="-171450">
                  <a:buFont typeface="Arial" panose="020B0604020202020204" pitchFamily="34" charset="0"/>
                  <a:buChar char="•"/>
                </a:pPr>
                <a:r>
                  <a:rPr lang="vi-VN" altLang="ko-KR" sz="1200" dirty="0">
                    <a:solidFill>
                      <a:srgbClr val="1F45BC"/>
                    </a:solidFill>
                    <a:latin typeface="SamsungOne-700" panose="020B0803030303020204" pitchFamily="34" charset="0"/>
                    <a:ea typeface="SamsungOne-700" panose="020B0803030303020204" pitchFamily="34" charset="0"/>
                  </a:rPr>
                  <a:t>KNN</a:t>
                </a:r>
                <a:endParaRPr lang="en-US" altLang="ko-KR" sz="1200" dirty="0">
                  <a:solidFill>
                    <a:srgbClr val="1F45BC"/>
                  </a:solidFill>
                  <a:latin typeface="SamsungOne-700" panose="020B0803030303020204" pitchFamily="34" charset="0"/>
                  <a:ea typeface="SamsungOne-700" panose="020B0803030303020204" pitchFamily="34" charset="0"/>
                </a:endParaRPr>
              </a:p>
            </p:txBody>
          </p:sp>
        </p:grpSp>
        <p:sp>
          <p:nvSpPr>
            <p:cNvPr id="34" name="Rectangle 5">
              <a:extLst>
                <a:ext uri="{FF2B5EF4-FFF2-40B4-BE49-F238E27FC236}">
                  <a16:creationId xmlns:a16="http://schemas.microsoft.com/office/drawing/2014/main" id="{A16E4ED6-1EF5-4F9A-A8CF-CE045815F87D}"/>
                </a:ext>
              </a:extLst>
            </p:cNvPr>
            <p:cNvSpPr/>
            <p:nvPr/>
          </p:nvSpPr>
          <p:spPr>
            <a:xfrm>
              <a:off x="5995456" y="2344340"/>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Mô</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hình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hóa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chủ</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đề</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LDA</a:t>
              </a: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NTM</a:t>
              </a:r>
            </a:p>
          </p:txBody>
        </p:sp>
        <p:sp>
          <p:nvSpPr>
            <p:cNvPr id="35" name="Rectangle 5">
              <a:extLst>
                <a:ext uri="{FF2B5EF4-FFF2-40B4-BE49-F238E27FC236}">
                  <a16:creationId xmlns:a16="http://schemas.microsoft.com/office/drawing/2014/main" id="{7DD9D738-F7A7-42FB-B98A-5040BED75380}"/>
                </a:ext>
              </a:extLst>
            </p:cNvPr>
            <p:cNvSpPr/>
            <p:nvPr/>
          </p:nvSpPr>
          <p:spPr>
            <a:xfrm>
              <a:off x="5996086" y="3920051"/>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Phân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cụm</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Kmeans</a:t>
              </a:r>
            </a:p>
          </p:txBody>
        </p:sp>
        <p:sp>
          <p:nvSpPr>
            <p:cNvPr id="36" name="Rectangle 5">
              <a:extLst>
                <a:ext uri="{FF2B5EF4-FFF2-40B4-BE49-F238E27FC236}">
                  <a16:creationId xmlns:a16="http://schemas.microsoft.com/office/drawing/2014/main" id="{530A08FE-358E-4F94-92CC-39903DD734E6}"/>
                </a:ext>
              </a:extLst>
            </p:cNvPr>
            <p:cNvSpPr/>
            <p:nvPr/>
          </p:nvSpPr>
          <p:spPr>
            <a:xfrm>
              <a:off x="5995456" y="4703543"/>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Giảm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năng</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PCA </a:t>
              </a: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Object2Vec</a:t>
              </a:r>
            </a:p>
          </p:txBody>
        </p:sp>
        <p:sp>
          <p:nvSpPr>
            <p:cNvPr id="37" name="Rectangle 5">
              <a:extLst>
                <a:ext uri="{FF2B5EF4-FFF2-40B4-BE49-F238E27FC236}">
                  <a16:creationId xmlns:a16="http://schemas.microsoft.com/office/drawing/2014/main" id="{EFF22044-04FB-431D-A689-7D091DF0D6E1}"/>
                </a:ext>
              </a:extLst>
            </p:cNvPr>
            <p:cNvSpPr/>
            <p:nvPr/>
          </p:nvSpPr>
          <p:spPr>
            <a:xfrm>
              <a:off x="5995456" y="3127832"/>
              <a:ext cx="2227442" cy="664160"/>
            </a:xfrm>
            <a:prstGeom prst="roundRect">
              <a:avLst>
                <a:gd name="adj" fmla="val 964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Dự</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báo</a:t>
              </a:r>
              <a:endParaRPr lang="en-US" altLang="ko-KR" sz="1400" dirty="0">
                <a:solidFill>
                  <a:srgbClr val="1F45BC"/>
                </a:solidFill>
                <a:latin typeface="SamsungOne-700" panose="020B0803030303020204" pitchFamily="34" charset="0"/>
                <a:ea typeface="SamsungOne-700" panose="020B0803030303020204" pitchFamily="34" charset="0"/>
              </a:endParaRPr>
            </a:p>
            <a:p>
              <a:pPr marL="171450" indent="-171450">
                <a:buFont typeface="Arial" panose="020B0604020202020204" pitchFamily="34" charset="0"/>
                <a:buChar char="•"/>
              </a:pPr>
              <a:r>
                <a:rPr lang="en-US" sz="1200" dirty="0">
                  <a:solidFill>
                    <a:srgbClr val="1F45BC"/>
                  </a:solidFill>
                  <a:latin typeface="SamsungOne-700" panose="020B0803030303020204" pitchFamily="34" charset="0"/>
                  <a:ea typeface="SamsungOne-700" panose="020B0803030303020204" pitchFamily="34" charset="0"/>
                </a:rPr>
                <a:t>DeepAR</a:t>
              </a:r>
            </a:p>
          </p:txBody>
        </p:sp>
      </p:grpSp>
    </p:spTree>
    <p:extLst>
      <p:ext uri="{BB962C8B-B14F-4D97-AF65-F5344CB8AC3E}">
        <p14:creationId xmlns:p14="http://schemas.microsoft.com/office/powerpoint/2010/main" val="2996512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Azure</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Học</a:t>
            </a:r>
            <a:r>
              <a:rPr lang="en-US" altLang="ko-KR" dirty="0"/>
              <a:t> </a:t>
            </a:r>
            <a:r>
              <a:rPr lang="en-US" altLang="ko-KR" dirty="0" err="1"/>
              <a:t>máy</a:t>
            </a:r>
            <a:r>
              <a:rPr lang="en-US" altLang="ko-KR" dirty="0"/>
              <a:t> </a:t>
            </a:r>
            <a:r>
              <a:rPr lang="vi-VN" altLang="ko-KR" dirty="0"/>
              <a:t>Azure là một dịch vụ dựa trên đám mây giúp các nhà khoa học dữ liệu tiết kiệm thời gian bằng cách đơn giản hóa các tác vụ như chuẩn bị dữ liệu, đào tạo mô hình và triển khai các dịch vụ dự đoán</a:t>
            </a:r>
            <a:endParaRPr lang="ko-KR" altLang="en-US" dirty="0"/>
          </a:p>
        </p:txBody>
      </p:sp>
      <p:grpSp>
        <p:nvGrpSpPr>
          <p:cNvPr id="11" name="그룹 10">
            <a:extLst>
              <a:ext uri="{FF2B5EF4-FFF2-40B4-BE49-F238E27FC236}">
                <a16:creationId xmlns:a16="http://schemas.microsoft.com/office/drawing/2014/main" id="{1C9B73F5-6F99-4986-A119-7ED4740DFBAA}"/>
              </a:ext>
            </a:extLst>
          </p:cNvPr>
          <p:cNvGrpSpPr/>
          <p:nvPr/>
        </p:nvGrpSpPr>
        <p:grpSpPr>
          <a:xfrm>
            <a:off x="1263527" y="2913030"/>
            <a:ext cx="7179013" cy="3263294"/>
            <a:chOff x="1263527" y="2913030"/>
            <a:chExt cx="7179013" cy="3263294"/>
          </a:xfrm>
        </p:grpSpPr>
        <p:grpSp>
          <p:nvGrpSpPr>
            <p:cNvPr id="13" name="그룹 12">
              <a:extLst>
                <a:ext uri="{FF2B5EF4-FFF2-40B4-BE49-F238E27FC236}">
                  <a16:creationId xmlns:a16="http://schemas.microsoft.com/office/drawing/2014/main" id="{29BF4CF9-BC6B-4807-8AB1-6B0BE852D7A8}"/>
                </a:ext>
              </a:extLst>
            </p:cNvPr>
            <p:cNvGrpSpPr/>
            <p:nvPr/>
          </p:nvGrpSpPr>
          <p:grpSpPr>
            <a:xfrm>
              <a:off x="3089003" y="2913030"/>
              <a:ext cx="3528060" cy="983330"/>
              <a:chOff x="3078481" y="2913030"/>
              <a:chExt cx="3528060" cy="983330"/>
            </a:xfrm>
          </p:grpSpPr>
          <p:sp>
            <p:nvSpPr>
              <p:cNvPr id="50" name="모서리가 둥근 직사각형 44">
                <a:extLst>
                  <a:ext uri="{FF2B5EF4-FFF2-40B4-BE49-F238E27FC236}">
                    <a16:creationId xmlns:a16="http://schemas.microsoft.com/office/drawing/2014/main" id="{0BED3B78-C939-4FAF-87C1-B3A9F0E99608}"/>
                  </a:ext>
                </a:extLst>
              </p:cNvPr>
              <p:cNvSpPr/>
              <p:nvPr/>
            </p:nvSpPr>
            <p:spPr>
              <a:xfrm>
                <a:off x="3078481" y="2913030"/>
                <a:ext cx="3528060" cy="983330"/>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51" name="그룹 50">
                <a:extLst>
                  <a:ext uri="{FF2B5EF4-FFF2-40B4-BE49-F238E27FC236}">
                    <a16:creationId xmlns:a16="http://schemas.microsoft.com/office/drawing/2014/main" id="{2E78F92C-035F-4741-8587-906D39123314}"/>
                  </a:ext>
                </a:extLst>
              </p:cNvPr>
              <p:cNvGrpSpPr/>
              <p:nvPr/>
            </p:nvGrpSpPr>
            <p:grpSpPr>
              <a:xfrm>
                <a:off x="3152045" y="3007382"/>
                <a:ext cx="3439734" cy="326842"/>
                <a:chOff x="3152045" y="3007382"/>
                <a:chExt cx="3439734" cy="326842"/>
              </a:xfrm>
            </p:grpSpPr>
            <p:sp>
              <p:nvSpPr>
                <p:cNvPr id="52" name="Rectangle 5">
                  <a:extLst>
                    <a:ext uri="{FF2B5EF4-FFF2-40B4-BE49-F238E27FC236}">
                      <a16:creationId xmlns:a16="http://schemas.microsoft.com/office/drawing/2014/main" id="{E7BF2167-EC73-4427-B949-CBBA72100D06}"/>
                    </a:ext>
                  </a:extLst>
                </p:cNvPr>
                <p:cNvSpPr/>
                <p:nvPr/>
              </p:nvSpPr>
              <p:spPr>
                <a:xfrm>
                  <a:off x="3152045" y="3039244"/>
                  <a:ext cx="734156" cy="2949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solidFill>
                        <a:srgbClr val="1F45BC"/>
                      </a:solidFill>
                      <a:latin typeface="SamsungOne-400" panose="020B0503030303020204" pitchFamily="34" charset="0"/>
                      <a:ea typeface="SamsungOne-400" panose="020B0503030303020204" pitchFamily="34" charset="0"/>
                    </a:rPr>
                    <a:t>Tài khoản lưu trữ </a:t>
                  </a:r>
                  <a:endParaRPr lang="en-US" sz="1000" dirty="0">
                    <a:solidFill>
                      <a:srgbClr val="1F45BC"/>
                    </a:solidFill>
                    <a:latin typeface="SamsungOne-400" panose="020B0503030303020204" pitchFamily="34" charset="0"/>
                    <a:ea typeface="SamsungOne-400" panose="020B0503030303020204" pitchFamily="34" charset="0"/>
                  </a:endParaRPr>
                </a:p>
                <a:p>
                  <a:pPr algn="ctr"/>
                  <a:r>
                    <a:rPr lang="vi-VN" sz="1000" dirty="0">
                      <a:solidFill>
                        <a:srgbClr val="1F45BC"/>
                      </a:solidFill>
                      <a:latin typeface="SamsungOne-400" panose="020B0503030303020204" pitchFamily="34" charset="0"/>
                      <a:ea typeface="SamsungOne-400" panose="020B0503030303020204" pitchFamily="34" charset="0"/>
                    </a:rPr>
                    <a:t>Azure</a:t>
                  </a:r>
                  <a:endParaRPr lang="en-US" sz="1000" dirty="0">
                    <a:solidFill>
                      <a:srgbClr val="1F45BC"/>
                    </a:solidFill>
                    <a:latin typeface="SamsungOne-400" panose="020B0503030303020204" pitchFamily="34" charset="0"/>
                    <a:ea typeface="SamsungOne-400" panose="020B0503030303020204" pitchFamily="34" charset="0"/>
                  </a:endParaRPr>
                </a:p>
              </p:txBody>
            </p:sp>
            <p:sp>
              <p:nvSpPr>
                <p:cNvPr id="53" name="Rectangle 5">
                  <a:extLst>
                    <a:ext uri="{FF2B5EF4-FFF2-40B4-BE49-F238E27FC236}">
                      <a16:creationId xmlns:a16="http://schemas.microsoft.com/office/drawing/2014/main" id="{9AB31A57-C34F-4F2A-B61A-2A53578572ED}"/>
                    </a:ext>
                  </a:extLst>
                </p:cNvPr>
                <p:cNvSpPr/>
                <p:nvPr/>
              </p:nvSpPr>
              <p:spPr>
                <a:xfrm>
                  <a:off x="3979717" y="3037649"/>
                  <a:ext cx="876963" cy="27241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400" panose="020B0503030303020204" pitchFamily="34" charset="0"/>
                      <a:ea typeface="SamsungOne-400" panose="020B0503030303020204" pitchFamily="34" charset="0"/>
                    </a:rPr>
                    <a:t>Nơi</a:t>
                  </a:r>
                  <a:r>
                    <a:rPr lang="vi-VN" sz="1000" dirty="0">
                      <a:solidFill>
                        <a:srgbClr val="1F45BC"/>
                      </a:solidFill>
                      <a:latin typeface="SamsungOne-400" panose="020B0503030303020204" pitchFamily="34" charset="0"/>
                      <a:ea typeface="SamsungOne-400" panose="020B0503030303020204" pitchFamily="34" charset="0"/>
                    </a:rPr>
                    <a:t> đăng ký vùng chứa </a:t>
                  </a:r>
                  <a:endParaRPr lang="en-US" sz="1000" dirty="0">
                    <a:solidFill>
                      <a:srgbClr val="1F45BC"/>
                    </a:solidFill>
                    <a:latin typeface="SamsungOne-400" panose="020B0503030303020204" pitchFamily="34" charset="0"/>
                    <a:ea typeface="SamsungOne-400" panose="020B0503030303020204" pitchFamily="34" charset="0"/>
                  </a:endParaRPr>
                </a:p>
                <a:p>
                  <a:pPr algn="ctr"/>
                  <a:r>
                    <a:rPr lang="vi-VN" sz="1000" dirty="0">
                      <a:solidFill>
                        <a:srgbClr val="1F45BC"/>
                      </a:solidFill>
                      <a:latin typeface="SamsungOne-400" panose="020B0503030303020204" pitchFamily="34" charset="0"/>
                      <a:ea typeface="SamsungOne-400" panose="020B0503030303020204" pitchFamily="34" charset="0"/>
                    </a:rPr>
                    <a:t>Azure</a:t>
                  </a:r>
                  <a:endParaRPr lang="en-US" sz="1000" dirty="0">
                    <a:solidFill>
                      <a:srgbClr val="1F45BC"/>
                    </a:solidFill>
                    <a:latin typeface="SamsungOne-400" panose="020B0503030303020204" pitchFamily="34" charset="0"/>
                    <a:ea typeface="SamsungOne-400" panose="020B0503030303020204" pitchFamily="34" charset="0"/>
                  </a:endParaRPr>
                </a:p>
              </p:txBody>
            </p:sp>
            <p:sp>
              <p:nvSpPr>
                <p:cNvPr id="54" name="Rectangle 5">
                  <a:extLst>
                    <a:ext uri="{FF2B5EF4-FFF2-40B4-BE49-F238E27FC236}">
                      <a16:creationId xmlns:a16="http://schemas.microsoft.com/office/drawing/2014/main" id="{4BDDB583-BAA1-41AB-AFA2-656710D8476A}"/>
                    </a:ext>
                  </a:extLst>
                </p:cNvPr>
                <p:cNvSpPr/>
                <p:nvPr/>
              </p:nvSpPr>
              <p:spPr>
                <a:xfrm>
                  <a:off x="4885464" y="3039244"/>
                  <a:ext cx="734156" cy="29498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F45BC"/>
                      </a:solidFill>
                      <a:latin typeface="SamsungOne-400" panose="020B0503030303020204" pitchFamily="34" charset="0"/>
                      <a:ea typeface="SamsungOne-400" panose="020B0503030303020204" pitchFamily="34" charset="0"/>
                    </a:rPr>
                    <a:t>Kho </a:t>
                  </a:r>
                  <a:r>
                    <a:rPr lang="en-US" sz="1000" dirty="0" err="1">
                      <a:solidFill>
                        <a:srgbClr val="1F45BC"/>
                      </a:solidFill>
                      <a:latin typeface="SamsungOne-400" panose="020B0503030303020204" pitchFamily="34" charset="0"/>
                      <a:ea typeface="SamsungOne-400" panose="020B0503030303020204" pitchFamily="34" charset="0"/>
                    </a:rPr>
                    <a:t>khóa</a:t>
                  </a:r>
                  <a:r>
                    <a:rPr lang="en-US" sz="1000" dirty="0">
                      <a:solidFill>
                        <a:srgbClr val="1F45BC"/>
                      </a:solidFill>
                      <a:latin typeface="SamsungOne-400" panose="020B0503030303020204" pitchFamily="34" charset="0"/>
                      <a:ea typeface="SamsungOne-400" panose="020B0503030303020204" pitchFamily="34" charset="0"/>
                    </a:rPr>
                    <a:t> Azure</a:t>
                  </a:r>
                </a:p>
              </p:txBody>
            </p:sp>
            <p:sp>
              <p:nvSpPr>
                <p:cNvPr id="55" name="Rectangle 5">
                  <a:extLst>
                    <a:ext uri="{FF2B5EF4-FFF2-40B4-BE49-F238E27FC236}">
                      <a16:creationId xmlns:a16="http://schemas.microsoft.com/office/drawing/2014/main" id="{2732DAE3-3644-46E4-9E03-8338DF0AF882}"/>
                    </a:ext>
                  </a:extLst>
                </p:cNvPr>
                <p:cNvSpPr/>
                <p:nvPr/>
              </p:nvSpPr>
              <p:spPr>
                <a:xfrm>
                  <a:off x="5664587" y="3007382"/>
                  <a:ext cx="927192" cy="32684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400" panose="020B0503030303020204" pitchFamily="34" charset="0"/>
                      <a:ea typeface="SamsungOne-400" panose="020B0503030303020204" pitchFamily="34" charset="0"/>
                    </a:rPr>
                    <a:t>Thông</a:t>
                  </a:r>
                  <a:r>
                    <a:rPr lang="en-US" sz="1000" dirty="0">
                      <a:solidFill>
                        <a:srgbClr val="1F45BC"/>
                      </a:solidFill>
                      <a:latin typeface="SamsungOne-400" panose="020B0503030303020204" pitchFamily="34" charset="0"/>
                      <a:ea typeface="SamsungOne-400" panose="020B0503030303020204" pitchFamily="34" charset="0"/>
                    </a:rPr>
                    <a:t> tin chi </a:t>
                  </a:r>
                  <a:r>
                    <a:rPr lang="en-US" sz="1000" dirty="0" err="1">
                      <a:solidFill>
                        <a:srgbClr val="1F45BC"/>
                      </a:solidFill>
                      <a:latin typeface="SamsungOne-400" panose="020B0503030303020204" pitchFamily="34" charset="0"/>
                      <a:ea typeface="SamsungOne-400" panose="020B0503030303020204" pitchFamily="34" charset="0"/>
                    </a:rPr>
                    <a:t>tiết</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về</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ứng</a:t>
                  </a:r>
                  <a:endParaRPr lang="en-US" sz="1000" dirty="0">
                    <a:solidFill>
                      <a:srgbClr val="1F45BC"/>
                    </a:solidFill>
                    <a:latin typeface="SamsungOne-400" panose="020B0503030303020204" pitchFamily="34" charset="0"/>
                    <a:ea typeface="SamsungOne-400" panose="020B0503030303020204" pitchFamily="34" charset="0"/>
                  </a:endParaRPr>
                </a:p>
                <a:p>
                  <a:pPr algn="ct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dụng</a:t>
                  </a:r>
                  <a:r>
                    <a:rPr lang="en-US" sz="1000" dirty="0">
                      <a:solidFill>
                        <a:srgbClr val="1F45BC"/>
                      </a:solidFill>
                      <a:latin typeface="SamsungOne-400" panose="020B0503030303020204" pitchFamily="34" charset="0"/>
                      <a:ea typeface="SamsungOne-400" panose="020B0503030303020204" pitchFamily="34" charset="0"/>
                    </a:rPr>
                    <a:t> Azure</a:t>
                  </a:r>
                </a:p>
              </p:txBody>
            </p:sp>
          </p:grpSp>
        </p:grpSp>
        <p:grpSp>
          <p:nvGrpSpPr>
            <p:cNvPr id="14" name="그룹 13">
              <a:extLst>
                <a:ext uri="{FF2B5EF4-FFF2-40B4-BE49-F238E27FC236}">
                  <a16:creationId xmlns:a16="http://schemas.microsoft.com/office/drawing/2014/main" id="{8AFA5049-E9AF-4C29-BD5B-F0529639A107}"/>
                </a:ext>
              </a:extLst>
            </p:cNvPr>
            <p:cNvGrpSpPr/>
            <p:nvPr/>
          </p:nvGrpSpPr>
          <p:grpSpPr>
            <a:xfrm>
              <a:off x="1653472" y="4462446"/>
              <a:ext cx="1229428" cy="720821"/>
              <a:chOff x="1653472" y="4350783"/>
              <a:chExt cx="1229428" cy="720821"/>
            </a:xfrm>
          </p:grpSpPr>
          <p:sp>
            <p:nvSpPr>
              <p:cNvPr id="48" name="Rectangle 5">
                <a:extLst>
                  <a:ext uri="{FF2B5EF4-FFF2-40B4-BE49-F238E27FC236}">
                    <a16:creationId xmlns:a16="http://schemas.microsoft.com/office/drawing/2014/main" id="{4DC99993-8062-4DD5-BFF3-64E7BDFACF01}"/>
                  </a:ext>
                </a:extLst>
              </p:cNvPr>
              <p:cNvSpPr/>
              <p:nvPr/>
            </p:nvSpPr>
            <p:spPr>
              <a:xfrm>
                <a:off x="1653472" y="4350783"/>
                <a:ext cx="1229428"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400" panose="020B0503030303020204" pitchFamily="34" charset="0"/>
                    <a:ea typeface="SamsungOne-400" panose="020B0503030303020204" pitchFamily="34" charset="0"/>
                  </a:rPr>
                  <a:t>Kho </a:t>
                </a:r>
                <a:r>
                  <a:rPr lang="en-US" sz="1100" dirty="0" err="1">
                    <a:solidFill>
                      <a:srgbClr val="1F45BC"/>
                    </a:solidFill>
                    <a:latin typeface="SamsungOne-400" panose="020B0503030303020204" pitchFamily="34" charset="0"/>
                    <a:ea typeface="SamsungOne-400" panose="020B0503030303020204" pitchFamily="34" charset="0"/>
                  </a:rPr>
                  <a:t>dữ</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liệu</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49" name="Rectangle 5">
                <a:extLst>
                  <a:ext uri="{FF2B5EF4-FFF2-40B4-BE49-F238E27FC236}">
                    <a16:creationId xmlns:a16="http://schemas.microsoft.com/office/drawing/2014/main" id="{755A8CA6-8E42-47BA-9765-A64A606B71F1}"/>
                  </a:ext>
                </a:extLst>
              </p:cNvPr>
              <p:cNvSpPr/>
              <p:nvPr/>
            </p:nvSpPr>
            <p:spPr>
              <a:xfrm>
                <a:off x="1653472" y="4776624"/>
                <a:ext cx="1229428"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400" panose="020B0503030303020204" pitchFamily="34" charset="0"/>
                    <a:ea typeface="SamsungOne-400" panose="020B0503030303020204" pitchFamily="34" charset="0"/>
                  </a:rPr>
                  <a:t>Tính</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toán</a:t>
                </a:r>
                <a:r>
                  <a:rPr lang="en-US" sz="1000" dirty="0">
                    <a:solidFill>
                      <a:srgbClr val="1F45BC"/>
                    </a:solidFill>
                    <a:latin typeface="SamsungOne-400" panose="020B0503030303020204" pitchFamily="34" charset="0"/>
                    <a:ea typeface="SamsungOne-400" panose="020B0503030303020204" pitchFamily="34" charset="0"/>
                  </a:rPr>
                  <a:t> </a:t>
                </a:r>
              </a:p>
              <a:p>
                <a:pPr algn="ctr"/>
                <a:r>
                  <a:rPr lang="en-US" sz="1000" dirty="0" err="1">
                    <a:solidFill>
                      <a:srgbClr val="1F45BC"/>
                    </a:solidFill>
                    <a:latin typeface="SamsungOne-400" panose="020B0503030303020204" pitchFamily="34" charset="0"/>
                    <a:ea typeface="SamsungOne-400" panose="020B0503030303020204" pitchFamily="34" charset="0"/>
                  </a:rPr>
                  <a:t>mục</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tiêu</a:t>
                </a:r>
                <a:endParaRPr lang="en-US" sz="1000" dirty="0">
                  <a:solidFill>
                    <a:srgbClr val="1F45BC"/>
                  </a:solidFill>
                  <a:latin typeface="SamsungOne-400" panose="020B0503030303020204" pitchFamily="34" charset="0"/>
                  <a:ea typeface="SamsungOne-400" panose="020B0503030303020204" pitchFamily="34" charset="0"/>
                </a:endParaRPr>
              </a:p>
            </p:txBody>
          </p:sp>
        </p:grpSp>
        <p:grpSp>
          <p:nvGrpSpPr>
            <p:cNvPr id="15" name="그룹 14">
              <a:extLst>
                <a:ext uri="{FF2B5EF4-FFF2-40B4-BE49-F238E27FC236}">
                  <a16:creationId xmlns:a16="http://schemas.microsoft.com/office/drawing/2014/main" id="{DB8FB4C4-2284-4BBF-9447-4C5BEDC82E59}"/>
                </a:ext>
              </a:extLst>
            </p:cNvPr>
            <p:cNvGrpSpPr/>
            <p:nvPr/>
          </p:nvGrpSpPr>
          <p:grpSpPr>
            <a:xfrm>
              <a:off x="6825741" y="4150258"/>
              <a:ext cx="1041427" cy="1345196"/>
              <a:chOff x="6825741" y="4043578"/>
              <a:chExt cx="1041427" cy="1345196"/>
            </a:xfrm>
          </p:grpSpPr>
          <p:sp>
            <p:nvSpPr>
              <p:cNvPr id="44" name="모서리가 둥근 직사각형 42">
                <a:extLst>
                  <a:ext uri="{FF2B5EF4-FFF2-40B4-BE49-F238E27FC236}">
                    <a16:creationId xmlns:a16="http://schemas.microsoft.com/office/drawing/2014/main" id="{E3E96788-F23A-48DB-B222-454CF1C8AC9E}"/>
                  </a:ext>
                </a:extLst>
              </p:cNvPr>
              <p:cNvSpPr/>
              <p:nvPr/>
            </p:nvSpPr>
            <p:spPr>
              <a:xfrm>
                <a:off x="6825741" y="4043578"/>
                <a:ext cx="1041427" cy="1345196"/>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nvGrpSpPr>
              <p:cNvPr id="45" name="그룹 44">
                <a:extLst>
                  <a:ext uri="{FF2B5EF4-FFF2-40B4-BE49-F238E27FC236}">
                    <a16:creationId xmlns:a16="http://schemas.microsoft.com/office/drawing/2014/main" id="{67993547-1B84-4C06-B2BA-87CD0363367E}"/>
                  </a:ext>
                </a:extLst>
              </p:cNvPr>
              <p:cNvGrpSpPr/>
              <p:nvPr/>
            </p:nvGrpSpPr>
            <p:grpSpPr>
              <a:xfrm>
                <a:off x="6912382" y="4164934"/>
                <a:ext cx="868145" cy="1102484"/>
                <a:chOff x="6898613" y="4157662"/>
                <a:chExt cx="868145" cy="1102484"/>
              </a:xfrm>
            </p:grpSpPr>
            <p:sp>
              <p:nvSpPr>
                <p:cNvPr id="46" name="Rectangle 5">
                  <a:extLst>
                    <a:ext uri="{FF2B5EF4-FFF2-40B4-BE49-F238E27FC236}">
                      <a16:creationId xmlns:a16="http://schemas.microsoft.com/office/drawing/2014/main" id="{E0B68DD8-AEB5-4284-922B-CD972FDF8089}"/>
                    </a:ext>
                  </a:extLst>
                </p:cNvPr>
                <p:cNvSpPr/>
                <p:nvPr/>
              </p:nvSpPr>
              <p:spPr>
                <a:xfrm>
                  <a:off x="6898613" y="4157662"/>
                  <a:ext cx="863664" cy="50702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solidFill>
                        <a:srgbClr val="1F45BC"/>
                      </a:solidFill>
                      <a:latin typeface="SamsungOne-400" panose="020B0503030303020204" pitchFamily="34" charset="0"/>
                      <a:ea typeface="SamsungOne-400" panose="020B0503030303020204" pitchFamily="34" charset="0"/>
                    </a:rPr>
                    <a:t>Tính toán các trường hợp</a:t>
                  </a:r>
                  <a:endParaRPr lang="en-US" sz="1000" dirty="0">
                    <a:solidFill>
                      <a:srgbClr val="1F45BC"/>
                    </a:solidFill>
                    <a:latin typeface="SamsungOne-400" panose="020B0503030303020204" pitchFamily="34" charset="0"/>
                    <a:ea typeface="SamsungOne-400" panose="020B0503030303020204" pitchFamily="34" charset="0"/>
                  </a:endParaRPr>
                </a:p>
              </p:txBody>
            </p:sp>
            <p:sp>
              <p:nvSpPr>
                <p:cNvPr id="47" name="Rectangle 5">
                  <a:extLst>
                    <a:ext uri="{FF2B5EF4-FFF2-40B4-BE49-F238E27FC236}">
                      <a16:creationId xmlns:a16="http://schemas.microsoft.com/office/drawing/2014/main" id="{074A6722-BC82-46BD-84AC-CF1DFB058396}"/>
                    </a:ext>
                  </a:extLst>
                </p:cNvPr>
                <p:cNvSpPr/>
                <p:nvPr/>
              </p:nvSpPr>
              <p:spPr>
                <a:xfrm>
                  <a:off x="6903094" y="4753123"/>
                  <a:ext cx="863664" cy="507023"/>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Tính</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toán</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các</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cụm</a:t>
                  </a:r>
                  <a:endParaRPr lang="en-US" sz="1100" dirty="0">
                    <a:solidFill>
                      <a:srgbClr val="1F45BC"/>
                    </a:solidFill>
                    <a:latin typeface="SamsungOne-400" panose="020B0503030303020204" pitchFamily="34" charset="0"/>
                    <a:ea typeface="SamsungOne-400" panose="020B0503030303020204" pitchFamily="34" charset="0"/>
                  </a:endParaRPr>
                </a:p>
              </p:txBody>
            </p:sp>
          </p:grpSp>
        </p:grpSp>
        <p:sp>
          <p:nvSpPr>
            <p:cNvPr id="16" name="Rectangle 5">
              <a:extLst>
                <a:ext uri="{FF2B5EF4-FFF2-40B4-BE49-F238E27FC236}">
                  <a16:creationId xmlns:a16="http://schemas.microsoft.com/office/drawing/2014/main" id="{67085829-4917-45F5-A8EF-BC00F1CC4449}"/>
                </a:ext>
              </a:extLst>
            </p:cNvPr>
            <p:cNvSpPr/>
            <p:nvPr/>
          </p:nvSpPr>
          <p:spPr>
            <a:xfrm>
              <a:off x="4252030" y="4389273"/>
              <a:ext cx="1202006" cy="867166"/>
            </a:xfrm>
            <a:prstGeom prst="roundRect">
              <a:avLst>
                <a:gd name="adj" fmla="val 2262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400" panose="020B0503030303020204" pitchFamily="34" charset="0"/>
                  <a:ea typeface="SamsungOne-400" panose="020B0503030303020204" pitchFamily="34" charset="0"/>
                </a:rPr>
                <a:t>Không</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gian</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làm</a:t>
              </a:r>
              <a:r>
                <a:rPr lang="en-US" sz="1000" dirty="0">
                  <a:solidFill>
                    <a:srgbClr val="1F45BC"/>
                  </a:solidFill>
                  <a:latin typeface="SamsungOne-400" panose="020B0503030303020204" pitchFamily="34" charset="0"/>
                  <a:ea typeface="SamsungOne-400" panose="020B0503030303020204" pitchFamily="34" charset="0"/>
                </a:rPr>
                <a:t> </a:t>
              </a:r>
              <a:r>
                <a:rPr lang="en-US" sz="1000" dirty="0" err="1">
                  <a:solidFill>
                    <a:srgbClr val="1F45BC"/>
                  </a:solidFill>
                  <a:latin typeface="SamsungOne-400" panose="020B0503030303020204" pitchFamily="34" charset="0"/>
                  <a:ea typeface="SamsungOne-400" panose="020B0503030303020204" pitchFamily="34" charset="0"/>
                </a:rPr>
                <a:t>việc</a:t>
              </a:r>
              <a:endParaRPr lang="en-US" sz="1000" dirty="0">
                <a:solidFill>
                  <a:srgbClr val="1F45BC"/>
                </a:solidFill>
                <a:latin typeface="SamsungOne-400" panose="020B0503030303020204" pitchFamily="34" charset="0"/>
                <a:ea typeface="SamsungOne-400" panose="020B0503030303020204" pitchFamily="34" charset="0"/>
              </a:endParaRPr>
            </a:p>
            <a:p>
              <a:pPr algn="ctr"/>
              <a:endParaRPr lang="en-US" sz="1000" dirty="0">
                <a:solidFill>
                  <a:srgbClr val="1F45BC"/>
                </a:solidFill>
                <a:latin typeface="SamsungOne-400" panose="020B0503030303020204" pitchFamily="34" charset="0"/>
                <a:ea typeface="SamsungOne-400" panose="020B0503030303020204" pitchFamily="34" charset="0"/>
              </a:endParaRPr>
            </a:p>
            <a:p>
              <a:pPr algn="ctr"/>
              <a:endParaRPr lang="en-US" sz="1000" dirty="0">
                <a:solidFill>
                  <a:srgbClr val="1F45BC"/>
                </a:solidFill>
                <a:latin typeface="SamsungOne-400" panose="020B0503030303020204" pitchFamily="34" charset="0"/>
                <a:ea typeface="SamsungOne-400" panose="020B0503030303020204" pitchFamily="34" charset="0"/>
              </a:endParaRPr>
            </a:p>
            <a:p>
              <a:pPr algn="ctr"/>
              <a:endParaRPr lang="en-US" sz="1000" dirty="0">
                <a:solidFill>
                  <a:srgbClr val="1F45BC"/>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24FB5E53-2110-46EC-9C3D-FC1F3C23A472}"/>
                </a:ext>
              </a:extLst>
            </p:cNvPr>
            <p:cNvGrpSpPr/>
            <p:nvPr/>
          </p:nvGrpSpPr>
          <p:grpSpPr>
            <a:xfrm>
              <a:off x="1263527" y="5881344"/>
              <a:ext cx="7179013" cy="294980"/>
              <a:chOff x="1263527" y="5965164"/>
              <a:chExt cx="7179013" cy="294980"/>
            </a:xfrm>
          </p:grpSpPr>
          <p:sp>
            <p:nvSpPr>
              <p:cNvPr id="38" name="Rectangle 5">
                <a:extLst>
                  <a:ext uri="{FF2B5EF4-FFF2-40B4-BE49-F238E27FC236}">
                    <a16:creationId xmlns:a16="http://schemas.microsoft.com/office/drawing/2014/main" id="{B3365EC9-6C6E-421D-BFBC-B228BFE2EFAA}"/>
                  </a:ext>
                </a:extLst>
              </p:cNvPr>
              <p:cNvSpPr/>
              <p:nvPr/>
            </p:nvSpPr>
            <p:spPr>
              <a:xfrm>
                <a:off x="1263527"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Môi</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trường</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39" name="Rectangle 5">
                <a:extLst>
                  <a:ext uri="{FF2B5EF4-FFF2-40B4-BE49-F238E27FC236}">
                    <a16:creationId xmlns:a16="http://schemas.microsoft.com/office/drawing/2014/main" id="{61C0F305-25DE-4343-90ED-D3752A4BCFB5}"/>
                  </a:ext>
                </a:extLst>
              </p:cNvPr>
              <p:cNvSpPr/>
              <p:nvPr/>
            </p:nvSpPr>
            <p:spPr>
              <a:xfrm>
                <a:off x="2474502"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Thí</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nghiệm</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40" name="Rectangle 5">
                <a:extLst>
                  <a:ext uri="{FF2B5EF4-FFF2-40B4-BE49-F238E27FC236}">
                    <a16:creationId xmlns:a16="http://schemas.microsoft.com/office/drawing/2014/main" id="{9D0429FD-8521-4E04-A549-98FDEAA05A64}"/>
                  </a:ext>
                </a:extLst>
              </p:cNvPr>
              <p:cNvSpPr/>
              <p:nvPr/>
            </p:nvSpPr>
            <p:spPr>
              <a:xfrm>
                <a:off x="3682637"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Đường</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dẫn</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41" name="Rectangle 5">
                <a:extLst>
                  <a:ext uri="{FF2B5EF4-FFF2-40B4-BE49-F238E27FC236}">
                    <a16:creationId xmlns:a16="http://schemas.microsoft.com/office/drawing/2014/main" id="{7FE48D39-9DA5-4E25-9032-B29F876B494A}"/>
                  </a:ext>
                </a:extLst>
              </p:cNvPr>
              <p:cNvSpPr/>
              <p:nvPr/>
            </p:nvSpPr>
            <p:spPr>
              <a:xfrm>
                <a:off x="4888323"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Bộ</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dữ</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liệu</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42" name="Rectangle 5">
                <a:extLst>
                  <a:ext uri="{FF2B5EF4-FFF2-40B4-BE49-F238E27FC236}">
                    <a16:creationId xmlns:a16="http://schemas.microsoft.com/office/drawing/2014/main" id="{1E7A202B-621E-4F08-8A0A-154062183279}"/>
                  </a:ext>
                </a:extLst>
              </p:cNvPr>
              <p:cNvSpPr/>
              <p:nvPr/>
            </p:nvSpPr>
            <p:spPr>
              <a:xfrm>
                <a:off x="6090060"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Mô</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hình</a:t>
                </a:r>
                <a:endParaRPr lang="en-US" sz="1100" dirty="0">
                  <a:solidFill>
                    <a:srgbClr val="1F45BC"/>
                  </a:solidFill>
                  <a:latin typeface="SamsungOne-400" panose="020B0503030303020204" pitchFamily="34" charset="0"/>
                  <a:ea typeface="SamsungOne-400" panose="020B0503030303020204" pitchFamily="34" charset="0"/>
                </a:endParaRPr>
              </a:p>
            </p:txBody>
          </p:sp>
          <p:sp>
            <p:nvSpPr>
              <p:cNvPr id="43" name="Rectangle 5">
                <a:extLst>
                  <a:ext uri="{FF2B5EF4-FFF2-40B4-BE49-F238E27FC236}">
                    <a16:creationId xmlns:a16="http://schemas.microsoft.com/office/drawing/2014/main" id="{2572F979-A735-4A8A-9BAC-A9C40D84643E}"/>
                  </a:ext>
                </a:extLst>
              </p:cNvPr>
              <p:cNvSpPr/>
              <p:nvPr/>
            </p:nvSpPr>
            <p:spPr>
              <a:xfrm>
                <a:off x="7291797" y="5965164"/>
                <a:ext cx="1150743" cy="294980"/>
              </a:xfrm>
              <a:prstGeom prst="roundRect">
                <a:avLst>
                  <a:gd name="adj" fmla="val 2628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400" panose="020B0503030303020204" pitchFamily="34" charset="0"/>
                    <a:ea typeface="SamsungOne-400" panose="020B0503030303020204" pitchFamily="34" charset="0"/>
                  </a:rPr>
                  <a:t>Điểm</a:t>
                </a:r>
                <a:r>
                  <a:rPr lang="en-US" sz="1100" dirty="0">
                    <a:solidFill>
                      <a:srgbClr val="1F45BC"/>
                    </a:solidFill>
                    <a:latin typeface="SamsungOne-400" panose="020B0503030303020204" pitchFamily="34" charset="0"/>
                    <a:ea typeface="SamsungOne-400" panose="020B0503030303020204" pitchFamily="34" charset="0"/>
                  </a:rPr>
                  <a:t> </a:t>
                </a:r>
                <a:r>
                  <a:rPr lang="en-US" sz="1100" dirty="0" err="1">
                    <a:solidFill>
                      <a:srgbClr val="1F45BC"/>
                    </a:solidFill>
                    <a:latin typeface="SamsungOne-400" panose="020B0503030303020204" pitchFamily="34" charset="0"/>
                    <a:ea typeface="SamsungOne-400" panose="020B0503030303020204" pitchFamily="34" charset="0"/>
                  </a:rPr>
                  <a:t>cuối</a:t>
                </a:r>
                <a:endParaRPr lang="en-US" sz="1100" dirty="0">
                  <a:solidFill>
                    <a:srgbClr val="1F45BC"/>
                  </a:solidFill>
                  <a:latin typeface="SamsungOne-400" panose="020B0503030303020204" pitchFamily="34" charset="0"/>
                  <a:ea typeface="SamsungOne-400" panose="020B0503030303020204" pitchFamily="34" charset="0"/>
                </a:endParaRPr>
              </a:p>
            </p:txBody>
          </p:sp>
        </p:grpSp>
        <p:cxnSp>
          <p:nvCxnSpPr>
            <p:cNvPr id="18" name="직선 화살표 연결선 17">
              <a:extLst>
                <a:ext uri="{FF2B5EF4-FFF2-40B4-BE49-F238E27FC236}">
                  <a16:creationId xmlns:a16="http://schemas.microsoft.com/office/drawing/2014/main" id="{A674BA8F-675B-485A-8924-98354DF5A371}"/>
                </a:ext>
              </a:extLst>
            </p:cNvPr>
            <p:cNvCxnSpPr>
              <a:stCxn id="50" idx="2"/>
              <a:endCxn id="16" idx="0"/>
            </p:cNvCxnSpPr>
            <p:nvPr/>
          </p:nvCxnSpPr>
          <p:spPr>
            <a:xfrm>
              <a:off x="4853033" y="3896360"/>
              <a:ext cx="0" cy="492913"/>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813CFA31-2D37-4CAC-BD98-65DDB4C6FA49}"/>
                </a:ext>
              </a:extLst>
            </p:cNvPr>
            <p:cNvCxnSpPr>
              <a:stCxn id="16" idx="3"/>
              <a:endCxn id="44" idx="1"/>
            </p:cNvCxnSpPr>
            <p:nvPr/>
          </p:nvCxnSpPr>
          <p:spPr>
            <a:xfrm>
              <a:off x="5454036" y="4822856"/>
              <a:ext cx="1371705"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20" name="그룹 19">
              <a:extLst>
                <a:ext uri="{FF2B5EF4-FFF2-40B4-BE49-F238E27FC236}">
                  <a16:creationId xmlns:a16="http://schemas.microsoft.com/office/drawing/2014/main" id="{F2C56FF7-DE05-4E5C-9240-5634A88340AF}"/>
                </a:ext>
              </a:extLst>
            </p:cNvPr>
            <p:cNvGrpSpPr/>
            <p:nvPr/>
          </p:nvGrpSpPr>
          <p:grpSpPr>
            <a:xfrm>
              <a:off x="2882900" y="4609936"/>
              <a:ext cx="1369130" cy="425841"/>
              <a:chOff x="2882900" y="4609936"/>
              <a:chExt cx="1369130" cy="425841"/>
            </a:xfrm>
          </p:grpSpPr>
          <p:cxnSp>
            <p:nvCxnSpPr>
              <p:cNvPr id="36" name="꺾인 연결선 53">
                <a:extLst>
                  <a:ext uri="{FF2B5EF4-FFF2-40B4-BE49-F238E27FC236}">
                    <a16:creationId xmlns:a16="http://schemas.microsoft.com/office/drawing/2014/main" id="{45BBB247-43CA-43C7-85B8-B9677DC50625}"/>
                  </a:ext>
                </a:extLst>
              </p:cNvPr>
              <p:cNvCxnSpPr>
                <a:stCxn id="48" idx="3"/>
                <a:endCxn id="49" idx="3"/>
              </p:cNvCxnSpPr>
              <p:nvPr/>
            </p:nvCxnSpPr>
            <p:spPr>
              <a:xfrm>
                <a:off x="2882900" y="4609936"/>
                <a:ext cx="12700" cy="425841"/>
              </a:xfrm>
              <a:prstGeom prst="bentConnector3">
                <a:avLst>
                  <a:gd name="adj1" fmla="val 18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FE50743-F21A-4F32-A182-FAD1209F1F53}"/>
                  </a:ext>
                </a:extLst>
              </p:cNvPr>
              <p:cNvCxnSpPr>
                <a:stCxn id="16" idx="1"/>
              </p:cNvCxnSpPr>
              <p:nvPr/>
            </p:nvCxnSpPr>
            <p:spPr>
              <a:xfrm flipH="1">
                <a:off x="3114675" y="4822856"/>
                <a:ext cx="1137355"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9D5F2005-DDE3-48E1-968E-5B49978BA08D}"/>
                </a:ext>
              </a:extLst>
            </p:cNvPr>
            <p:cNvGrpSpPr/>
            <p:nvPr/>
          </p:nvGrpSpPr>
          <p:grpSpPr>
            <a:xfrm>
              <a:off x="1845249" y="5256439"/>
              <a:ext cx="6028270" cy="631255"/>
              <a:chOff x="1845249" y="5256439"/>
              <a:chExt cx="6028270" cy="631255"/>
            </a:xfrm>
          </p:grpSpPr>
          <p:grpSp>
            <p:nvGrpSpPr>
              <p:cNvPr id="31" name="그룹 30">
                <a:extLst>
                  <a:ext uri="{FF2B5EF4-FFF2-40B4-BE49-F238E27FC236}">
                    <a16:creationId xmlns:a16="http://schemas.microsoft.com/office/drawing/2014/main" id="{031D217D-75D0-495F-836E-8067AE74D64C}"/>
                  </a:ext>
                </a:extLst>
              </p:cNvPr>
              <p:cNvGrpSpPr/>
              <p:nvPr/>
            </p:nvGrpSpPr>
            <p:grpSpPr>
              <a:xfrm>
                <a:off x="1845249" y="5874994"/>
                <a:ext cx="6028270" cy="12700"/>
                <a:chOff x="1845249" y="5874994"/>
                <a:chExt cx="6028270" cy="12700"/>
              </a:xfrm>
            </p:grpSpPr>
            <p:cxnSp>
              <p:nvCxnSpPr>
                <p:cNvPr id="33" name="꺾인 연결선 59">
                  <a:extLst>
                    <a:ext uri="{FF2B5EF4-FFF2-40B4-BE49-F238E27FC236}">
                      <a16:creationId xmlns:a16="http://schemas.microsoft.com/office/drawing/2014/main" id="{C613F77B-1B28-487F-A344-3601E05A845D}"/>
                    </a:ext>
                  </a:extLst>
                </p:cNvPr>
                <p:cNvCxnSpPr>
                  <a:stCxn id="38" idx="0"/>
                  <a:endCxn id="43" idx="0"/>
                </p:cNvCxnSpPr>
                <p:nvPr/>
              </p:nvCxnSpPr>
              <p:spPr>
                <a:xfrm rot="5400000" flipH="1" flipV="1">
                  <a:off x="4853034" y="2867209"/>
                  <a:ext cx="12700" cy="6028270"/>
                </a:xfrm>
                <a:prstGeom prst="bentConnector3">
                  <a:avLst>
                    <a:gd name="adj1" fmla="val 18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61">
                  <a:extLst>
                    <a:ext uri="{FF2B5EF4-FFF2-40B4-BE49-F238E27FC236}">
                      <a16:creationId xmlns:a16="http://schemas.microsoft.com/office/drawing/2014/main" id="{1F7E7DED-F782-40AB-BAF4-C44E96461433}"/>
                    </a:ext>
                  </a:extLst>
                </p:cNvPr>
                <p:cNvCxnSpPr>
                  <a:stCxn id="39" idx="0"/>
                  <a:endCxn id="42" idx="0"/>
                </p:cNvCxnSpPr>
                <p:nvPr/>
              </p:nvCxnSpPr>
              <p:spPr>
                <a:xfrm rot="5400000" flipH="1" flipV="1">
                  <a:off x="4857653" y="4073565"/>
                  <a:ext cx="12700" cy="3615558"/>
                </a:xfrm>
                <a:prstGeom prst="bentConnector3">
                  <a:avLst>
                    <a:gd name="adj1" fmla="val 18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63">
                  <a:extLst>
                    <a:ext uri="{FF2B5EF4-FFF2-40B4-BE49-F238E27FC236}">
                      <a16:creationId xmlns:a16="http://schemas.microsoft.com/office/drawing/2014/main" id="{54BCAC78-B555-4A43-ADBC-7B5CD44FEA9D}"/>
                    </a:ext>
                  </a:extLst>
                </p:cNvPr>
                <p:cNvCxnSpPr>
                  <a:stCxn id="40" idx="0"/>
                  <a:endCxn id="41" idx="0"/>
                </p:cNvCxnSpPr>
                <p:nvPr/>
              </p:nvCxnSpPr>
              <p:spPr>
                <a:xfrm rot="5400000" flipH="1" flipV="1">
                  <a:off x="4860852" y="5278501"/>
                  <a:ext cx="12700" cy="1205686"/>
                </a:xfrm>
                <a:prstGeom prst="bentConnector3">
                  <a:avLst>
                    <a:gd name="adj1" fmla="val 18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직선 연결선 31">
                <a:extLst>
                  <a:ext uri="{FF2B5EF4-FFF2-40B4-BE49-F238E27FC236}">
                    <a16:creationId xmlns:a16="http://schemas.microsoft.com/office/drawing/2014/main" id="{E15CA2F2-2EFE-41EF-979C-542E9BAA3A81}"/>
                  </a:ext>
                </a:extLst>
              </p:cNvPr>
              <p:cNvCxnSpPr>
                <a:stCxn id="16" idx="2"/>
              </p:cNvCxnSpPr>
              <p:nvPr/>
            </p:nvCxnSpPr>
            <p:spPr>
              <a:xfrm>
                <a:off x="4853033" y="5256439"/>
                <a:ext cx="0" cy="403792"/>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22" name="직사각형 21">
              <a:extLst>
                <a:ext uri="{FF2B5EF4-FFF2-40B4-BE49-F238E27FC236}">
                  <a16:creationId xmlns:a16="http://schemas.microsoft.com/office/drawing/2014/main" id="{C03C4553-C0DE-46DA-83EC-6A01D0A878D2}"/>
                </a:ext>
              </a:extLst>
            </p:cNvPr>
            <p:cNvSpPr/>
            <p:nvPr/>
          </p:nvSpPr>
          <p:spPr>
            <a:xfrm>
              <a:off x="4875670" y="3938497"/>
              <a:ext cx="1072731"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Sự</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phụ</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thuộc</a:t>
              </a:r>
              <a:endParaRPr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F40B56DB-56F5-480F-940C-DC760AA3CE14}"/>
                </a:ext>
              </a:extLst>
            </p:cNvPr>
            <p:cNvSpPr/>
            <p:nvPr/>
          </p:nvSpPr>
          <p:spPr>
            <a:xfrm>
              <a:off x="5557554" y="4857024"/>
              <a:ext cx="1048684" cy="461665"/>
            </a:xfrm>
            <a:prstGeom prst="rect">
              <a:avLst/>
            </a:prstGeom>
          </p:spPr>
          <p:txBody>
            <a:bodyPr wrap="none">
              <a:spAutoFit/>
            </a:bodyPr>
            <a:lstStyle/>
            <a:p>
              <a:pPr algn="ctr"/>
              <a:r>
                <a:rPr lang="vi-VN" altLang="ko-KR" sz="1200" dirty="0">
                  <a:solidFill>
                    <a:srgbClr val="1F45BC"/>
                  </a:solidFill>
                  <a:latin typeface="SamsungOne-700" panose="020B0803030303020204" pitchFamily="34" charset="0"/>
                  <a:ea typeface="SamsungOne-700" panose="020B0803030303020204" pitchFamily="34" charset="0"/>
                </a:rPr>
                <a:t>Tài nguyên </a:t>
              </a:r>
              <a:endParaRPr lang="en-US" altLang="ko-KR" sz="1200" dirty="0">
                <a:solidFill>
                  <a:srgbClr val="1F45BC"/>
                </a:solidFill>
                <a:latin typeface="SamsungOne-700" panose="020B0803030303020204" pitchFamily="34" charset="0"/>
                <a:ea typeface="SamsungOne-700" panose="020B0803030303020204" pitchFamily="34" charset="0"/>
              </a:endParaRPr>
            </a:p>
            <a:p>
              <a:pPr algn="ctr"/>
              <a:r>
                <a:rPr lang="vi-VN" altLang="ko-KR" sz="1200" dirty="0">
                  <a:solidFill>
                    <a:srgbClr val="1F45BC"/>
                  </a:solidFill>
                  <a:latin typeface="SamsungOne-700" panose="020B0803030303020204" pitchFamily="34" charset="0"/>
                  <a:ea typeface="SamsungOne-700" panose="020B0803030303020204" pitchFamily="34" charset="0"/>
                </a:rPr>
                <a:t>được quản lý</a:t>
              </a:r>
              <a:endParaRPr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64587EC5-9405-462B-8AB5-2212EB84CFC0}"/>
                </a:ext>
              </a:extLst>
            </p:cNvPr>
            <p:cNvSpPr/>
            <p:nvPr/>
          </p:nvSpPr>
          <p:spPr>
            <a:xfrm>
              <a:off x="3326473" y="4855744"/>
              <a:ext cx="720069"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Dịch</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vụ</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rPr>
                <a:t>liên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kết</a:t>
              </a:r>
              <a:endParaRPr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25" name="직사각형 24">
              <a:extLst>
                <a:ext uri="{FF2B5EF4-FFF2-40B4-BE49-F238E27FC236}">
                  <a16:creationId xmlns:a16="http://schemas.microsoft.com/office/drawing/2014/main" id="{951B8F0B-5773-45AD-A268-ECAC9AFDB616}"/>
                </a:ext>
              </a:extLst>
            </p:cNvPr>
            <p:cNvSpPr/>
            <p:nvPr/>
          </p:nvSpPr>
          <p:spPr>
            <a:xfrm>
              <a:off x="4206436" y="5409377"/>
              <a:ext cx="638316"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Assets</a:t>
              </a:r>
            </a:p>
          </p:txBody>
        </p:sp>
        <p:pic>
          <p:nvPicPr>
            <p:cNvPr id="26" name="그림 25">
              <a:extLst>
                <a:ext uri="{FF2B5EF4-FFF2-40B4-BE49-F238E27FC236}">
                  <a16:creationId xmlns:a16="http://schemas.microsoft.com/office/drawing/2014/main" id="{D7C0065B-88C7-48FD-8FD8-544DCC044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1521" y="4719809"/>
              <a:ext cx="696875" cy="475645"/>
            </a:xfrm>
            <a:prstGeom prst="rect">
              <a:avLst/>
            </a:prstGeom>
          </p:spPr>
        </p:pic>
        <p:pic>
          <p:nvPicPr>
            <p:cNvPr id="27" name="그림 26">
              <a:extLst>
                <a:ext uri="{FF2B5EF4-FFF2-40B4-BE49-F238E27FC236}">
                  <a16:creationId xmlns:a16="http://schemas.microsoft.com/office/drawing/2014/main" id="{3F88740A-B30D-4703-8184-EDB3BB6D02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162" y="3493110"/>
              <a:ext cx="225804" cy="229332"/>
            </a:xfrm>
            <a:prstGeom prst="rect">
              <a:avLst/>
            </a:prstGeom>
          </p:spPr>
        </p:pic>
        <p:pic>
          <p:nvPicPr>
            <p:cNvPr id="28" name="그림 27">
              <a:extLst>
                <a:ext uri="{FF2B5EF4-FFF2-40B4-BE49-F238E27FC236}">
                  <a16:creationId xmlns:a16="http://schemas.microsoft.com/office/drawing/2014/main" id="{905B19DF-FEC5-4BB6-A70D-EAB80E7F76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656" y="3460438"/>
              <a:ext cx="224099" cy="341570"/>
            </a:xfrm>
            <a:prstGeom prst="rect">
              <a:avLst/>
            </a:prstGeom>
          </p:spPr>
        </p:pic>
        <p:pic>
          <p:nvPicPr>
            <p:cNvPr id="29" name="그림 28">
              <a:extLst>
                <a:ext uri="{FF2B5EF4-FFF2-40B4-BE49-F238E27FC236}">
                  <a16:creationId xmlns:a16="http://schemas.microsoft.com/office/drawing/2014/main" id="{5BB16AD2-5AEF-46AE-B313-7FEDC5B3EE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089" y="3464593"/>
              <a:ext cx="426792" cy="357816"/>
            </a:xfrm>
            <a:prstGeom prst="rect">
              <a:avLst/>
            </a:prstGeom>
          </p:spPr>
        </p:pic>
        <p:pic>
          <p:nvPicPr>
            <p:cNvPr id="30" name="그림 29">
              <a:extLst>
                <a:ext uri="{FF2B5EF4-FFF2-40B4-BE49-F238E27FC236}">
                  <a16:creationId xmlns:a16="http://schemas.microsoft.com/office/drawing/2014/main" id="{31123EDD-16E1-45C5-AE39-36CA2A590E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32079" y="3484331"/>
              <a:ext cx="401701" cy="303548"/>
            </a:xfrm>
            <a:prstGeom prst="rect">
              <a:avLst/>
            </a:prstGeom>
          </p:spPr>
        </p:pic>
      </p:grpSp>
    </p:spTree>
    <p:extLst>
      <p:ext uri="{BB962C8B-B14F-4D97-AF65-F5344CB8AC3E}">
        <p14:creationId xmlns:p14="http://schemas.microsoft.com/office/powerpoint/2010/main" val="359911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Studio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Azure</a:t>
            </a:r>
            <a:endParaRPr kumimoji="1"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2657948"/>
          </a:xfrm>
        </p:spPr>
        <p:txBody>
          <a:bodyPr/>
          <a:lstStyle/>
          <a:p>
            <a:r>
              <a:rPr lang="en-US" altLang="ko-KR" dirty="0"/>
              <a:t>Studio </a:t>
            </a:r>
            <a:r>
              <a:rPr lang="en-US" altLang="ko-KR" dirty="0" err="1"/>
              <a:t>là</a:t>
            </a:r>
            <a:r>
              <a:rPr lang="en-US" altLang="ko-KR" dirty="0"/>
              <a:t> </a:t>
            </a:r>
            <a:r>
              <a:rPr lang="en-US" altLang="ko-KR" dirty="0" err="1"/>
              <a:t>một</a:t>
            </a:r>
            <a:r>
              <a:rPr lang="en-US" altLang="ko-KR" dirty="0"/>
              <a:t> </a:t>
            </a:r>
            <a:r>
              <a:rPr lang="en-US" altLang="ko-KR" dirty="0" err="1"/>
              <a:t>cổng</a:t>
            </a:r>
            <a:r>
              <a:rPr lang="en-US" altLang="ko-KR" dirty="0"/>
              <a:t> web </a:t>
            </a:r>
            <a:r>
              <a:rPr lang="en-US" altLang="ko-KR" dirty="0" err="1"/>
              <a:t>cho</a:t>
            </a:r>
            <a:r>
              <a:rPr lang="en-US" altLang="ko-KR" dirty="0"/>
              <a:t> Azure Machine Learning</a:t>
            </a:r>
          </a:p>
          <a:p>
            <a:endParaRPr lang="en-US" altLang="ko-KR" dirty="0"/>
          </a:p>
          <a:p>
            <a:endParaRPr lang="en-US" altLang="ko-KR" dirty="0"/>
          </a:p>
          <a:p>
            <a:endParaRPr lang="en-US" altLang="ko-KR" dirty="0"/>
          </a:p>
          <a:p>
            <a:endParaRPr lang="en-US" altLang="ko-KR" dirty="0"/>
          </a:p>
          <a:p>
            <a:endParaRPr lang="en-US" altLang="ko-KR" dirty="0"/>
          </a:p>
          <a:p>
            <a:pPr marL="0" indent="0">
              <a:buNone/>
            </a:pPr>
            <a:endParaRPr lang="en-US" altLang="ko-KR" dirty="0"/>
          </a:p>
          <a:p>
            <a:pPr lvl="1"/>
            <a:r>
              <a:rPr lang="vi-VN" altLang="ko-KR" dirty="0"/>
              <a:t>Cung cấp môi trường không dùng mã và môi trường mã cho các nền tảng khoa học dữ liệu</a:t>
            </a:r>
          </a:p>
          <a:p>
            <a:pPr lvl="1"/>
            <a:r>
              <a:rPr lang="en-US" altLang="ko-KR" dirty="0"/>
              <a:t>Notebooks</a:t>
            </a:r>
            <a:r>
              <a:rPr lang="vi-VN" altLang="ko-KR" dirty="0"/>
              <a:t> – Tạo sổ ghi chép Jupyter và chạy tập lệnh</a:t>
            </a:r>
          </a:p>
          <a:p>
            <a:pPr lvl="1"/>
            <a:r>
              <a:rPr lang="en-US" altLang="ko-KR" dirty="0"/>
              <a:t>Automated </a:t>
            </a:r>
            <a:r>
              <a:rPr lang="vi-VN" altLang="ko-KR" dirty="0"/>
              <a:t>ML – Bước qua ML mà không cần tạo mã</a:t>
            </a:r>
          </a:p>
          <a:p>
            <a:pPr lvl="1"/>
            <a:r>
              <a:rPr lang="en-US" altLang="ko-KR" dirty="0"/>
              <a:t>Designer</a:t>
            </a:r>
            <a:r>
              <a:rPr lang="vi-VN" altLang="ko-KR" dirty="0"/>
              <a:t> – cung cấp chức năng bằng cách kéo-thả sử dụng các mô-đun dựng sẵn</a:t>
            </a:r>
            <a:endParaRPr lang="ko-KR" altLang="en-US" dirty="0"/>
          </a:p>
        </p:txBody>
      </p:sp>
      <p:pic>
        <p:nvPicPr>
          <p:cNvPr id="10" name="그림 9">
            <a:extLst>
              <a:ext uri="{FF2B5EF4-FFF2-40B4-BE49-F238E27FC236}">
                <a16:creationId xmlns:a16="http://schemas.microsoft.com/office/drawing/2014/main" id="{4698046A-BB5A-DB4E-897A-D938D22FA60B}"/>
              </a:ext>
            </a:extLst>
          </p:cNvPr>
          <p:cNvPicPr>
            <a:picLocks noChangeAspect="1"/>
          </p:cNvPicPr>
          <p:nvPr/>
        </p:nvPicPr>
        <p:blipFill rotWithShape="1">
          <a:blip r:embed="rId3"/>
          <a:srcRect t="17143"/>
          <a:stretch/>
        </p:blipFill>
        <p:spPr>
          <a:xfrm>
            <a:off x="628249" y="2560909"/>
            <a:ext cx="6865256" cy="1780919"/>
          </a:xfrm>
          <a:prstGeom prst="rect">
            <a:avLst/>
          </a:prstGeom>
        </p:spPr>
      </p:pic>
    </p:spTree>
    <p:extLst>
      <p:ext uri="{BB962C8B-B14F-4D97-AF65-F5344CB8AC3E}">
        <p14:creationId xmlns:p14="http://schemas.microsoft.com/office/powerpoint/2010/main" val="1668545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Cách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Azure</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làm</a:t>
            </a:r>
            <a:r>
              <a:rPr lang="en-US" altLang="ko-KR" dirty="0"/>
              <a:t> </a:t>
            </a:r>
            <a:r>
              <a:rPr lang="en-US" altLang="ko-KR" dirty="0" err="1"/>
              <a:t>việc</a:t>
            </a:r>
            <a:endParaRPr lang="ko-KR" altLang="en-US" dirty="0"/>
          </a:p>
        </p:txBody>
      </p:sp>
      <p:pic>
        <p:nvPicPr>
          <p:cNvPr id="2" name="그림 1">
            <a:extLst>
              <a:ext uri="{FF2B5EF4-FFF2-40B4-BE49-F238E27FC236}">
                <a16:creationId xmlns:a16="http://schemas.microsoft.com/office/drawing/2014/main" id="{3493C55C-DB8C-8041-8BEC-3F988BDED217}"/>
              </a:ext>
            </a:extLst>
          </p:cNvPr>
          <p:cNvPicPr>
            <a:picLocks noChangeAspect="1"/>
          </p:cNvPicPr>
          <p:nvPr/>
        </p:nvPicPr>
        <p:blipFill>
          <a:blip r:embed="rId3"/>
          <a:stretch>
            <a:fillRect/>
          </a:stretch>
        </p:blipFill>
        <p:spPr>
          <a:xfrm>
            <a:off x="449612" y="2484997"/>
            <a:ext cx="3789394" cy="3799237"/>
          </a:xfrm>
          <a:prstGeom prst="rect">
            <a:avLst/>
          </a:prstGeom>
        </p:spPr>
      </p:pic>
      <p:pic>
        <p:nvPicPr>
          <p:cNvPr id="3" name="그림 2">
            <a:extLst>
              <a:ext uri="{FF2B5EF4-FFF2-40B4-BE49-F238E27FC236}">
                <a16:creationId xmlns:a16="http://schemas.microsoft.com/office/drawing/2014/main" id="{9FCFD54A-162D-4047-92D9-51884E3B8E3C}"/>
              </a:ext>
            </a:extLst>
          </p:cNvPr>
          <p:cNvPicPr>
            <a:picLocks noChangeAspect="1"/>
          </p:cNvPicPr>
          <p:nvPr/>
        </p:nvPicPr>
        <p:blipFill>
          <a:blip r:embed="rId4"/>
          <a:stretch>
            <a:fillRect/>
          </a:stretch>
        </p:blipFill>
        <p:spPr>
          <a:xfrm>
            <a:off x="4690165" y="2484997"/>
            <a:ext cx="4728495" cy="2720049"/>
          </a:xfrm>
          <a:prstGeom prst="rect">
            <a:avLst/>
          </a:prstGeom>
        </p:spPr>
      </p:pic>
      <p:pic>
        <p:nvPicPr>
          <p:cNvPr id="4" name="그림 3">
            <a:extLst>
              <a:ext uri="{FF2B5EF4-FFF2-40B4-BE49-F238E27FC236}">
                <a16:creationId xmlns:a16="http://schemas.microsoft.com/office/drawing/2014/main" id="{7937540D-1C50-BD49-9C7A-7BE38E4BF59B}"/>
              </a:ext>
            </a:extLst>
          </p:cNvPr>
          <p:cNvPicPr>
            <a:picLocks noChangeAspect="1"/>
          </p:cNvPicPr>
          <p:nvPr/>
        </p:nvPicPr>
        <p:blipFill>
          <a:blip r:embed="rId5"/>
          <a:stretch>
            <a:fillRect/>
          </a:stretch>
        </p:blipFill>
        <p:spPr>
          <a:xfrm>
            <a:off x="4690165" y="4399996"/>
            <a:ext cx="4222206" cy="1884238"/>
          </a:xfrm>
          <a:prstGeom prst="rect">
            <a:avLst/>
          </a:prstGeom>
        </p:spPr>
      </p:pic>
      <p:cxnSp>
        <p:nvCxnSpPr>
          <p:cNvPr id="12" name="직선 화살표 연결선 11">
            <a:extLst>
              <a:ext uri="{FF2B5EF4-FFF2-40B4-BE49-F238E27FC236}">
                <a16:creationId xmlns:a16="http://schemas.microsoft.com/office/drawing/2014/main" id="{F681C8FB-8195-D54E-80D4-9B1E30F78DD1}"/>
              </a:ext>
            </a:extLst>
          </p:cNvPr>
          <p:cNvCxnSpPr/>
          <p:nvPr/>
        </p:nvCxnSpPr>
        <p:spPr>
          <a:xfrm>
            <a:off x="3985846" y="4399996"/>
            <a:ext cx="832339" cy="3126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0A7C139F-A988-D94A-81D9-EBC480A7641E}"/>
              </a:ext>
            </a:extLst>
          </p:cNvPr>
          <p:cNvSpPr/>
          <p:nvPr/>
        </p:nvSpPr>
        <p:spPr>
          <a:xfrm>
            <a:off x="715108" y="3645877"/>
            <a:ext cx="3523898" cy="293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Courier New" panose="02070309020205020404" pitchFamily="49"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D0EBFD82-9649-7B4F-BE15-BCBD03E85EB9}"/>
              </a:ext>
            </a:extLst>
          </p:cNvPr>
          <p:cNvSpPr/>
          <p:nvPr/>
        </p:nvSpPr>
        <p:spPr>
          <a:xfrm>
            <a:off x="535873" y="4306284"/>
            <a:ext cx="3648004" cy="253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Courier New" panose="02070309020205020404" pitchFamily="49" charset="0"/>
              <a:ea typeface="SamsungOneKorean 400" panose="020B0503030303020204" pitchFamily="50" charset="-127"/>
            </a:endParaRPr>
          </a:p>
        </p:txBody>
      </p:sp>
      <p:cxnSp>
        <p:nvCxnSpPr>
          <p:cNvPr id="16" name="직선 화살표 연결선 15">
            <a:extLst>
              <a:ext uri="{FF2B5EF4-FFF2-40B4-BE49-F238E27FC236}">
                <a16:creationId xmlns:a16="http://schemas.microsoft.com/office/drawing/2014/main" id="{7DF6FF5F-D9EE-014B-A86D-E3CE802A5D48}"/>
              </a:ext>
            </a:extLst>
          </p:cNvPr>
          <p:cNvCxnSpPr>
            <a:cxnSpLocks/>
          </p:cNvCxnSpPr>
          <p:nvPr/>
        </p:nvCxnSpPr>
        <p:spPr>
          <a:xfrm>
            <a:off x="3688609" y="3778745"/>
            <a:ext cx="3365803" cy="4063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727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Cách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sử</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dụng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Azure</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phiên</a:t>
            </a:r>
            <a:r>
              <a:rPr lang="en-US" altLang="ko-KR" dirty="0"/>
              <a:t> </a:t>
            </a:r>
            <a:r>
              <a:rPr lang="en-US" altLang="ko-KR" dirty="0" err="1"/>
              <a:t>bản</a:t>
            </a:r>
            <a:r>
              <a:rPr lang="en-US" altLang="ko-KR" dirty="0"/>
              <a:t> </a:t>
            </a:r>
            <a:r>
              <a:rPr lang="en-US" altLang="ko-KR" dirty="0" err="1"/>
              <a:t>điện</a:t>
            </a:r>
            <a:r>
              <a:rPr lang="en-US" altLang="ko-KR" dirty="0"/>
              <a:t> </a:t>
            </a:r>
            <a:r>
              <a:rPr lang="en-US" altLang="ko-KR" dirty="0" err="1"/>
              <a:t>toán</a:t>
            </a:r>
            <a:endParaRPr lang="en-US" altLang="ko-KR" dirty="0"/>
          </a:p>
          <a:p>
            <a:pPr lvl="1"/>
            <a:r>
              <a:rPr lang="vi-VN" altLang="ko-KR" dirty="0"/>
              <a:t>Được sử dụng để tạo mã và thực thi các tập lệnh Python và sổ ghi chép Jupyter</a:t>
            </a:r>
            <a:endParaRPr lang="en-US" altLang="ko-KR" dirty="0"/>
          </a:p>
          <a:p>
            <a:r>
              <a:rPr lang="en-US" altLang="ko-KR" dirty="0" err="1"/>
              <a:t>Tạo</a:t>
            </a:r>
            <a:r>
              <a:rPr lang="en-US" altLang="ko-KR" dirty="0"/>
              <a:t> </a:t>
            </a:r>
            <a:r>
              <a:rPr lang="en-US" altLang="ko-KR" dirty="0" err="1"/>
              <a:t>cụm</a:t>
            </a:r>
            <a:r>
              <a:rPr lang="en-US" altLang="ko-KR" dirty="0"/>
              <a:t> </a:t>
            </a:r>
            <a:r>
              <a:rPr lang="en-US" altLang="ko-KR" dirty="0" err="1"/>
              <a:t>máy</a:t>
            </a:r>
            <a:r>
              <a:rPr lang="en-US" altLang="ko-KR" dirty="0"/>
              <a:t> </a:t>
            </a:r>
            <a:r>
              <a:rPr lang="en-US" altLang="ko-KR" dirty="0" err="1"/>
              <a:t>tính</a:t>
            </a:r>
            <a:endParaRPr lang="en-US" altLang="ko-KR" dirty="0"/>
          </a:p>
          <a:p>
            <a:pPr lvl="1"/>
            <a:r>
              <a:rPr lang="en-US" altLang="ko-KR" dirty="0" err="1"/>
              <a:t>Triển</a:t>
            </a:r>
            <a:r>
              <a:rPr lang="en-US" altLang="ko-KR" dirty="0"/>
              <a:t> </a:t>
            </a:r>
            <a:r>
              <a:rPr lang="en-US" altLang="ko-KR" dirty="0" err="1"/>
              <a:t>khai</a:t>
            </a:r>
            <a:r>
              <a:rPr lang="en-US" altLang="ko-KR" dirty="0"/>
              <a:t> </a:t>
            </a:r>
            <a:r>
              <a:rPr lang="en-US" altLang="ko-KR" dirty="0" err="1"/>
              <a:t>các</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đào</a:t>
            </a:r>
            <a:r>
              <a:rPr lang="en-US" altLang="ko-KR" dirty="0"/>
              <a:t> </a:t>
            </a:r>
            <a:r>
              <a:rPr lang="en-US" altLang="ko-KR" dirty="0" err="1"/>
              <a:t>tạo</a:t>
            </a:r>
            <a:r>
              <a:rPr lang="en-US" altLang="ko-KR" dirty="0"/>
              <a:t> </a:t>
            </a:r>
            <a:r>
              <a:rPr lang="en-US" altLang="ko-KR" dirty="0" err="1"/>
              <a:t>và</a:t>
            </a:r>
            <a:r>
              <a:rPr lang="en-US" altLang="ko-KR" dirty="0"/>
              <a:t> </a:t>
            </a:r>
            <a:r>
              <a:rPr lang="en-US" altLang="ko-KR" dirty="0" err="1"/>
              <a:t>suy</a:t>
            </a:r>
            <a:r>
              <a:rPr lang="en-US" altLang="ko-KR" dirty="0"/>
              <a:t> </a:t>
            </a:r>
            <a:r>
              <a:rPr lang="en-US" altLang="ko-KR" dirty="0" err="1"/>
              <a:t>luận</a:t>
            </a:r>
            <a:r>
              <a:rPr lang="en-US" altLang="ko-KR" dirty="0"/>
              <a:t> </a:t>
            </a:r>
            <a:r>
              <a:rPr lang="en-US" altLang="ko-KR" dirty="0" err="1"/>
              <a:t>hàng</a:t>
            </a:r>
            <a:r>
              <a:rPr lang="en-US" altLang="ko-KR" dirty="0"/>
              <a:t> </a:t>
            </a:r>
            <a:r>
              <a:rPr lang="en-US" altLang="ko-KR" dirty="0" err="1"/>
              <a:t>loạt</a:t>
            </a:r>
            <a:r>
              <a:rPr lang="en-US" altLang="ko-KR" dirty="0"/>
              <a:t> </a:t>
            </a:r>
            <a:r>
              <a:rPr lang="en-US" altLang="ko-KR" dirty="0" err="1"/>
              <a:t>bằng</a:t>
            </a:r>
            <a:r>
              <a:rPr lang="en-US" altLang="ko-KR" dirty="0"/>
              <a:t> CPU/GPU</a:t>
            </a:r>
            <a:endParaRPr lang="ko-KR" altLang="en-US" dirty="0"/>
          </a:p>
        </p:txBody>
      </p:sp>
      <p:pic>
        <p:nvPicPr>
          <p:cNvPr id="10" name="그림 9">
            <a:extLst>
              <a:ext uri="{FF2B5EF4-FFF2-40B4-BE49-F238E27FC236}">
                <a16:creationId xmlns:a16="http://schemas.microsoft.com/office/drawing/2014/main" id="{3D27CF0F-65CE-9548-BF84-EFE92E1F4D0B}"/>
              </a:ext>
            </a:extLst>
          </p:cNvPr>
          <p:cNvPicPr>
            <a:picLocks noChangeAspect="1"/>
          </p:cNvPicPr>
          <p:nvPr/>
        </p:nvPicPr>
        <p:blipFill>
          <a:blip r:embed="rId3"/>
          <a:stretch>
            <a:fillRect/>
          </a:stretch>
        </p:blipFill>
        <p:spPr>
          <a:xfrm>
            <a:off x="1747776" y="3431733"/>
            <a:ext cx="5967515" cy="2944626"/>
          </a:xfrm>
          <a:prstGeom prst="rect">
            <a:avLst/>
          </a:prstGeom>
        </p:spPr>
      </p:pic>
    </p:spTree>
    <p:extLst>
      <p:ext uri="{BB962C8B-B14F-4D97-AF65-F5344CB8AC3E}">
        <p14:creationId xmlns:p14="http://schemas.microsoft.com/office/powerpoint/2010/main" val="172352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vi-VN" altLang="ko-KR" dirty="0">
                <a:ea typeface="SamsungOneKorean 400" panose="020B0503030303020204" pitchFamily="50" charset="-127"/>
              </a:rPr>
              <a:t>Kiến thức cơ bản về học máy </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latin typeface="iCiel Samsung Sharp Sans Bold" pitchFamily="2" charset="0"/>
                <a:ea typeface="iCiel Samsung Sharp Sans Bold" pitchFamily="2" charset="0"/>
                <a:cs typeface="iCiel Samsung Sharp Sans Bold" pitchFamily="2" charset="0"/>
              </a:rPr>
              <a:t>Quy </a:t>
            </a:r>
            <a:r>
              <a:rPr lang="en-US" altLang="ko-KR" dirty="0" err="1">
                <a:latin typeface="iCiel Samsung Sharp Sans Bold" pitchFamily="2" charset="0"/>
                <a:ea typeface="iCiel Samsung Sharp Sans Bold" pitchFamily="2" charset="0"/>
                <a:cs typeface="iCiel Samsung Sharp Sans Bold" pitchFamily="2" charset="0"/>
              </a:rPr>
              <a:t>trình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làm</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việc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của</a:t>
            </a:r>
            <a:r>
              <a:rPr lang="en-US" altLang="ko-KR" dirty="0">
                <a:latin typeface="iCiel Samsung Sharp Sans Bold" pitchFamily="2" charset="0"/>
                <a:ea typeface="iCiel Samsung Sharp Sans Bold" pitchFamily="2" charset="0"/>
                <a:cs typeface="iCiel Samsung Sharp Sans Bold" pitchFamily="2" charset="0"/>
              </a:rPr>
              <a:t> </a:t>
            </a:r>
            <a:r>
              <a:rPr lang="vi-VN" altLang="ko-KR" dirty="0">
                <a:latin typeface="iCiel Samsung Sharp Sans Bold" pitchFamily="2" charset="0"/>
                <a:ea typeface="iCiel Samsung Sharp Sans Bold" pitchFamily="2" charset="0"/>
                <a:cs typeface="iCiel Samsung Sharp Sans Bold" pitchFamily="2" charset="0"/>
              </a:rPr>
              <a:t>Học máy </a:t>
            </a:r>
            <a:r>
              <a:rPr lang="en-US" altLang="ko-KR" dirty="0">
                <a:latin typeface="iCiel Samsung Sharp Sans Bold" pitchFamily="2" charset="0"/>
                <a:ea typeface="iCiel Samsung Sharp Sans Bold" pitchFamily="2" charset="0"/>
                <a:cs typeface="iCiel Samsung Sharp Sans Bold" pitchFamily="2" charset="0"/>
              </a:rPr>
              <a:t>(1/2)</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1369248"/>
          </a:xfrm>
        </p:spPr>
        <p:txBody>
          <a:bodyPr/>
          <a:lstStyle/>
          <a:p>
            <a:r>
              <a:rPr lang="vi-VN" altLang="ko-KR" dirty="0"/>
              <a:t>Quy trình tạo mẫu</a:t>
            </a:r>
            <a:endParaRPr lang="en-US" altLang="ko-KR" dirty="0"/>
          </a:p>
          <a:p>
            <a:pPr lvl="1"/>
            <a:r>
              <a:rPr lang="en-US" altLang="ko-KR" dirty="0"/>
              <a:t>1. </a:t>
            </a:r>
            <a:r>
              <a:rPr lang="vi-VN" altLang="ko-KR" dirty="0"/>
              <a:t>Xác định mô hình và xây dựng nó</a:t>
            </a:r>
            <a:endParaRPr lang="en-US" altLang="ko-KR" dirty="0"/>
          </a:p>
          <a:p>
            <a:pPr lvl="1"/>
            <a:r>
              <a:rPr lang="en-US" altLang="ko-KR" dirty="0"/>
              <a:t>2. </a:t>
            </a:r>
            <a:r>
              <a:rPr lang="vi-VN" altLang="ko-KR" dirty="0"/>
              <a:t>Huấn luyện mô hình bằng cách sử dụng dữ liệu. Và khớp mô hình với một mẫu trong dữ liệu</a:t>
            </a:r>
            <a:endParaRPr lang="en-US" altLang="ko-KR" dirty="0"/>
          </a:p>
          <a:p>
            <a:pPr lvl="1"/>
            <a:r>
              <a:rPr lang="en-US" altLang="ko-KR" dirty="0"/>
              <a:t>3.</a:t>
            </a:r>
            <a:r>
              <a:rPr lang="vi-VN" altLang="ko-KR" dirty="0"/>
              <a:t> Đánh giá mức độ mô hình được đào tạo đại diện cho mẫu dữ liệu (thử nghiệm)</a:t>
            </a:r>
            <a:endParaRPr lang="en-US" altLang="ko-KR" dirty="0"/>
          </a:p>
          <a:p>
            <a:pPr lvl="1"/>
            <a:endParaRPr lang="en-US" altLang="ko-KR" dirty="0"/>
          </a:p>
          <a:p>
            <a:pPr lvl="1"/>
            <a:endParaRPr lang="en-US" altLang="ko-KR" dirty="0"/>
          </a:p>
          <a:p>
            <a:pPr lvl="1"/>
            <a:endParaRPr lang="en-US" altLang="ko-KR" dirty="0"/>
          </a:p>
          <a:p>
            <a:pPr lvl="1"/>
            <a:r>
              <a:rPr lang="en-US" altLang="ko-KR" dirty="0"/>
              <a:t>Y(Label) </a:t>
            </a:r>
            <a:r>
              <a:rPr lang="en-US" altLang="ko-KR" dirty="0" err="1"/>
              <a:t>là</a:t>
            </a:r>
            <a:r>
              <a:rPr lang="en-US" altLang="ko-KR" dirty="0"/>
              <a:t> </a:t>
            </a:r>
            <a:r>
              <a:rPr lang="en-US" altLang="ko-KR" dirty="0" err="1"/>
              <a:t>biến</a:t>
            </a:r>
            <a:r>
              <a:rPr lang="en-US" altLang="ko-KR" dirty="0"/>
              <a:t> </a:t>
            </a:r>
            <a:r>
              <a:rPr lang="en-US" altLang="ko-KR" dirty="0" err="1"/>
              <a:t>đầu</a:t>
            </a:r>
            <a:r>
              <a:rPr lang="en-US" altLang="ko-KR" dirty="0"/>
              <a:t> </a:t>
            </a:r>
            <a:r>
              <a:rPr lang="en-US" altLang="ko-KR" dirty="0" err="1"/>
              <a:t>ra</a:t>
            </a:r>
            <a:r>
              <a:rPr lang="en-US" altLang="ko-KR" dirty="0"/>
              <a:t> hay </a:t>
            </a:r>
            <a:r>
              <a:rPr lang="en-US" altLang="ko-KR" dirty="0" err="1"/>
              <a:t>biến</a:t>
            </a:r>
            <a:r>
              <a:rPr lang="en-US" altLang="ko-KR" dirty="0"/>
              <a:t> </a:t>
            </a:r>
            <a:r>
              <a:rPr lang="en-US" altLang="ko-KR" dirty="0" err="1"/>
              <a:t>phụ</a:t>
            </a:r>
            <a:r>
              <a:rPr lang="en-US" altLang="ko-KR" dirty="0"/>
              <a:t> </a:t>
            </a:r>
            <a:r>
              <a:rPr lang="en-US" altLang="ko-KR" dirty="0" err="1"/>
              <a:t>thuộc</a:t>
            </a:r>
            <a:endParaRPr lang="en-US" altLang="ko-KR" dirty="0"/>
          </a:p>
          <a:p>
            <a:pPr lvl="1"/>
            <a:r>
              <a:rPr lang="en-US" altLang="ko-KR" dirty="0"/>
              <a:t>X(Feature) </a:t>
            </a:r>
            <a:r>
              <a:rPr lang="en-US" altLang="ko-KR" dirty="0" err="1"/>
              <a:t>là</a:t>
            </a:r>
            <a:r>
              <a:rPr lang="en-US" altLang="ko-KR" dirty="0"/>
              <a:t> </a:t>
            </a:r>
            <a:r>
              <a:rPr lang="en-US" altLang="ko-KR" dirty="0" err="1"/>
              <a:t>biến</a:t>
            </a:r>
            <a:r>
              <a:rPr lang="en-US" altLang="ko-KR" dirty="0"/>
              <a:t> </a:t>
            </a:r>
            <a:r>
              <a:rPr lang="en-US" altLang="ko-KR" dirty="0" err="1"/>
              <a:t>đầu</a:t>
            </a:r>
            <a:r>
              <a:rPr lang="en-US" altLang="ko-KR" dirty="0"/>
              <a:t> </a:t>
            </a:r>
            <a:r>
              <a:rPr lang="en-US" altLang="ko-KR" dirty="0" err="1"/>
              <a:t>vào</a:t>
            </a:r>
            <a:r>
              <a:rPr lang="en-US" altLang="ko-KR" dirty="0"/>
              <a:t> hay </a:t>
            </a:r>
            <a:r>
              <a:rPr lang="en-US" altLang="ko-KR" dirty="0" err="1"/>
              <a:t>biến</a:t>
            </a:r>
            <a:r>
              <a:rPr lang="en-US" altLang="ko-KR" dirty="0"/>
              <a:t> </a:t>
            </a:r>
            <a:r>
              <a:rPr lang="en-US" altLang="ko-KR" dirty="0" err="1"/>
              <a:t>độc</a:t>
            </a:r>
            <a:r>
              <a:rPr lang="en-US" altLang="ko-KR" dirty="0"/>
              <a:t> </a:t>
            </a:r>
            <a:r>
              <a:rPr lang="en-US" altLang="ko-KR" dirty="0" err="1"/>
              <a:t>lập</a:t>
            </a:r>
            <a:endParaRPr lang="en-US" altLang="ko-KR" dirty="0"/>
          </a:p>
          <a:p>
            <a:pPr lvl="1"/>
            <a:r>
              <a:rPr lang="en-US" altLang="ko-KR" dirty="0"/>
              <a:t>f </a:t>
            </a:r>
            <a:r>
              <a:rPr lang="en-US" altLang="ko-KR" dirty="0" err="1"/>
              <a:t>là</a:t>
            </a:r>
            <a:r>
              <a:rPr lang="en-US" altLang="ko-KR" dirty="0"/>
              <a:t> </a:t>
            </a:r>
            <a:r>
              <a:rPr lang="en-US" altLang="ko-KR" dirty="0" err="1"/>
              <a:t>mô</a:t>
            </a:r>
            <a:r>
              <a:rPr lang="en-US" altLang="ko-KR" dirty="0"/>
              <a:t> </a:t>
            </a:r>
            <a:r>
              <a:rPr lang="en-US" altLang="ko-KR" dirty="0" err="1"/>
              <a:t>hình</a:t>
            </a:r>
            <a:endParaRPr lang="ko-KR"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FBF97B-C086-544D-949C-FFA514390BC1}"/>
                  </a:ext>
                </a:extLst>
              </p:cNvPr>
              <p:cNvSpPr txBox="1"/>
              <p:nvPr/>
            </p:nvSpPr>
            <p:spPr>
              <a:xfrm>
                <a:off x="1553952" y="3429000"/>
                <a:ext cx="217303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𝑌</m:t>
                      </m:r>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r>
                        <a:rPr lang="en-US" sz="4000" b="0" i="1" smtClean="0">
                          <a:latin typeface="Cambria Math" panose="02040503050406030204" pitchFamily="18" charset="0"/>
                        </a:rPr>
                        <m:t>𝑥</m:t>
                      </m:r>
                      <m:r>
                        <a:rPr lang="en-US" sz="4000" b="0" i="1" smtClean="0">
                          <a:latin typeface="Cambria Math" panose="02040503050406030204" pitchFamily="18" charset="0"/>
                        </a:rPr>
                        <m:t>)</m:t>
                      </m:r>
                    </m:oMath>
                  </m:oMathPara>
                </a14:m>
                <a:endParaRPr lang="en-KR" sz="4000" dirty="0">
                  <a:latin typeface="SamsungOneKorean 400" panose="020B0503030303020204" pitchFamily="50" charset="-127"/>
                  <a:ea typeface="SamsungOneKorean 400" panose="020B0503030303020204" pitchFamily="50" charset="-127"/>
                </a:endParaRPr>
              </a:p>
            </p:txBody>
          </p:sp>
        </mc:Choice>
        <mc:Fallback xmlns="">
          <p:sp>
            <p:nvSpPr>
              <p:cNvPr id="2" name="TextBox 1">
                <a:extLst>
                  <a:ext uri="{FF2B5EF4-FFF2-40B4-BE49-F238E27FC236}">
                    <a16:creationId xmlns:a16="http://schemas.microsoft.com/office/drawing/2014/main" id="{5CFBF97B-C086-544D-949C-FFA514390BC1}"/>
                  </a:ext>
                </a:extLst>
              </p:cNvPr>
              <p:cNvSpPr txBox="1">
                <a:spLocks noRot="1" noChangeAspect="1" noMove="1" noResize="1" noEditPoints="1" noAdjustHandles="1" noChangeArrowheads="1" noChangeShapeType="1" noTextEdit="1"/>
              </p:cNvSpPr>
              <p:nvPr/>
            </p:nvSpPr>
            <p:spPr>
              <a:xfrm>
                <a:off x="1553952" y="3429000"/>
                <a:ext cx="2173031" cy="615553"/>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20559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1.2. </a:t>
            </a:r>
            <a:r>
              <a:rPr lang="en-US" altLang="ko-KR" dirty="0" err="1">
                <a:ea typeface="SamsungOneKorean 400" panose="020B0503030303020204" pitchFamily="50" charset="-127"/>
              </a:rPr>
              <a:t>Học</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Dịch</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vụ</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nhận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thức</a:t>
            </a:r>
            <a:endParaRPr lang="en" altLang="ko-KR" dirty="0">
              <a:latin typeface="iCiel Samsung Sharp Sans Bold" pitchFamily="2" charset="0"/>
              <a:ea typeface="iCiel Samsung Sharp Sans Bold" pitchFamily="2" charset="0"/>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4305759" cy="3845986"/>
          </a:xfrm>
        </p:spPr>
        <p:txBody>
          <a:bodyPr/>
          <a:lstStyle/>
          <a:p>
            <a:r>
              <a:rPr lang="vi-VN" altLang="ko-KR" dirty="0"/>
              <a:t>Azure Cognitive Services là dịch vụ dựa trên đám mây với API REST và SDK thư viện máy khách để giúp bạn xây dựng trí thông minh nhận thức vào ứng dụng của mình</a:t>
            </a:r>
          </a:p>
          <a:p>
            <a:r>
              <a:rPr lang="en-US" altLang="ko-KR" dirty="0"/>
              <a:t>D</a:t>
            </a:r>
            <a:r>
              <a:rPr lang="vi-VN" altLang="ko-KR" dirty="0"/>
              <a:t>anh mục dịch vụ</a:t>
            </a:r>
            <a:endParaRPr lang="en-US" altLang="ko-KR" dirty="0"/>
          </a:p>
          <a:p>
            <a:pPr lvl="1"/>
            <a:r>
              <a:rPr lang="en-US" altLang="ko-KR" dirty="0"/>
              <a:t>API </a:t>
            </a:r>
            <a:r>
              <a:rPr lang="en-US" altLang="ko-KR" dirty="0" err="1"/>
              <a:t>trực</a:t>
            </a:r>
            <a:r>
              <a:rPr lang="en-US" altLang="ko-KR" dirty="0"/>
              <a:t> </a:t>
            </a:r>
            <a:r>
              <a:rPr lang="en-US" altLang="ko-KR" dirty="0" err="1"/>
              <a:t>quan</a:t>
            </a:r>
            <a:endParaRPr lang="en-US" altLang="ko-KR" dirty="0"/>
          </a:p>
          <a:p>
            <a:pPr lvl="1"/>
            <a:r>
              <a:rPr lang="en-US" altLang="ko-KR" dirty="0"/>
              <a:t>API </a:t>
            </a:r>
            <a:r>
              <a:rPr lang="en-US" altLang="ko-KR" dirty="0" err="1"/>
              <a:t>giọng</a:t>
            </a:r>
            <a:r>
              <a:rPr lang="en-US" altLang="ko-KR" dirty="0"/>
              <a:t> </a:t>
            </a:r>
            <a:r>
              <a:rPr lang="en-US" altLang="ko-KR" dirty="0" err="1"/>
              <a:t>nói</a:t>
            </a:r>
            <a:endParaRPr lang="en-US" altLang="ko-KR" dirty="0"/>
          </a:p>
          <a:p>
            <a:pPr lvl="1"/>
            <a:r>
              <a:rPr lang="en-US" altLang="ko-KR" dirty="0"/>
              <a:t>API </a:t>
            </a:r>
            <a:r>
              <a:rPr lang="en-US" altLang="ko-KR" dirty="0" err="1"/>
              <a:t>ngôn</a:t>
            </a:r>
            <a:r>
              <a:rPr lang="en-US" altLang="ko-KR" dirty="0"/>
              <a:t> </a:t>
            </a:r>
            <a:r>
              <a:rPr lang="en-US" altLang="ko-KR" dirty="0" err="1"/>
              <a:t>ngữ</a:t>
            </a:r>
            <a:endParaRPr lang="en-US" altLang="ko-KR" dirty="0"/>
          </a:p>
          <a:p>
            <a:pPr lvl="1"/>
            <a:r>
              <a:rPr lang="en-US" altLang="ko-KR" dirty="0"/>
              <a:t>API </a:t>
            </a:r>
            <a:r>
              <a:rPr lang="en-US" altLang="ko-KR" dirty="0" err="1"/>
              <a:t>quyết</a:t>
            </a:r>
            <a:r>
              <a:rPr lang="en-US" altLang="ko-KR" dirty="0"/>
              <a:t> </a:t>
            </a:r>
            <a:r>
              <a:rPr lang="en-US" altLang="ko-KR" dirty="0" err="1"/>
              <a:t>định</a:t>
            </a:r>
            <a:endParaRPr lang="en-US" altLang="ko-KR" dirty="0"/>
          </a:p>
          <a:p>
            <a:pPr lvl="1"/>
            <a:r>
              <a:rPr lang="en-US" altLang="ko-KR" dirty="0"/>
              <a:t>API </a:t>
            </a:r>
            <a:r>
              <a:rPr lang="en-US" altLang="ko-KR" dirty="0" err="1"/>
              <a:t>tìm</a:t>
            </a:r>
            <a:r>
              <a:rPr lang="en-US" altLang="ko-KR" dirty="0"/>
              <a:t> </a:t>
            </a:r>
            <a:r>
              <a:rPr lang="en-US" altLang="ko-KR" dirty="0" err="1"/>
              <a:t>kiếm</a:t>
            </a:r>
            <a:endParaRPr lang="ko-KR" altLang="en-US" dirty="0"/>
          </a:p>
        </p:txBody>
      </p:sp>
      <p:grpSp>
        <p:nvGrpSpPr>
          <p:cNvPr id="10" name="그룹 9">
            <a:extLst>
              <a:ext uri="{FF2B5EF4-FFF2-40B4-BE49-F238E27FC236}">
                <a16:creationId xmlns:a16="http://schemas.microsoft.com/office/drawing/2014/main" id="{456BC932-7A95-41D2-A5A6-3BF913080F63}"/>
              </a:ext>
            </a:extLst>
          </p:cNvPr>
          <p:cNvGrpSpPr/>
          <p:nvPr/>
        </p:nvGrpSpPr>
        <p:grpSpPr>
          <a:xfrm>
            <a:off x="5509104" y="2009617"/>
            <a:ext cx="3934565" cy="4132743"/>
            <a:chOff x="5509104" y="2009617"/>
            <a:chExt cx="3934565" cy="4132743"/>
          </a:xfrm>
        </p:grpSpPr>
        <p:grpSp>
          <p:nvGrpSpPr>
            <p:cNvPr id="13" name="그룹 12">
              <a:extLst>
                <a:ext uri="{FF2B5EF4-FFF2-40B4-BE49-F238E27FC236}">
                  <a16:creationId xmlns:a16="http://schemas.microsoft.com/office/drawing/2014/main" id="{D612846E-6009-4B46-8CE7-7D5A347D5FF7}"/>
                </a:ext>
              </a:extLst>
            </p:cNvPr>
            <p:cNvGrpSpPr/>
            <p:nvPr/>
          </p:nvGrpSpPr>
          <p:grpSpPr>
            <a:xfrm>
              <a:off x="5509104" y="2009617"/>
              <a:ext cx="3934565" cy="4132743"/>
              <a:chOff x="5509104" y="2009617"/>
              <a:chExt cx="3934565" cy="4132743"/>
            </a:xfrm>
          </p:grpSpPr>
          <p:grpSp>
            <p:nvGrpSpPr>
              <p:cNvPr id="17" name="그룹 16">
                <a:extLst>
                  <a:ext uri="{FF2B5EF4-FFF2-40B4-BE49-F238E27FC236}">
                    <a16:creationId xmlns:a16="http://schemas.microsoft.com/office/drawing/2014/main" id="{6490ED22-6B3D-4B69-BF5C-7E1CC4368997}"/>
                  </a:ext>
                </a:extLst>
              </p:cNvPr>
              <p:cNvGrpSpPr/>
              <p:nvPr/>
            </p:nvGrpSpPr>
            <p:grpSpPr>
              <a:xfrm>
                <a:off x="5509104" y="2362585"/>
                <a:ext cx="401159" cy="385724"/>
                <a:chOff x="4649140" y="3258192"/>
                <a:chExt cx="421730" cy="405504"/>
              </a:xfrm>
            </p:grpSpPr>
            <p:sp>
              <p:nvSpPr>
                <p:cNvPr id="107" name="Rectangle 5">
                  <a:extLst>
                    <a:ext uri="{FF2B5EF4-FFF2-40B4-BE49-F238E27FC236}">
                      <a16:creationId xmlns:a16="http://schemas.microsoft.com/office/drawing/2014/main" id="{7098D4C4-1D43-475B-8132-141AF4C71026}"/>
                    </a:ext>
                  </a:extLst>
                </p:cNvPr>
                <p:cNvSpPr/>
                <p:nvPr/>
              </p:nvSpPr>
              <p:spPr>
                <a:xfrm>
                  <a:off x="4649140" y="3258192"/>
                  <a:ext cx="421730" cy="405504"/>
                </a:xfrm>
                <a:prstGeom prst="roundRect">
                  <a:avLst>
                    <a:gd name="adj" fmla="val 2114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400" panose="020B0503030303020204" pitchFamily="34" charset="0"/>
                    <a:ea typeface="SamsungOne-400" panose="020B0503030303020204" pitchFamily="34" charset="0"/>
                  </a:endParaRPr>
                </a:p>
              </p:txBody>
            </p:sp>
            <p:pic>
              <p:nvPicPr>
                <p:cNvPr id="108" name="그림 107">
                  <a:extLst>
                    <a:ext uri="{FF2B5EF4-FFF2-40B4-BE49-F238E27FC236}">
                      <a16:creationId xmlns:a16="http://schemas.microsoft.com/office/drawing/2014/main" id="{DCCC92BB-1785-4BE8-9B01-F81F3ED0B2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9727" y="3307720"/>
                  <a:ext cx="310427" cy="306447"/>
                </a:xfrm>
                <a:prstGeom prst="rect">
                  <a:avLst/>
                </a:prstGeom>
              </p:spPr>
            </p:pic>
          </p:grpSp>
          <p:pic>
            <p:nvPicPr>
              <p:cNvPr id="18" name="그림 17">
                <a:extLst>
                  <a:ext uri="{FF2B5EF4-FFF2-40B4-BE49-F238E27FC236}">
                    <a16:creationId xmlns:a16="http://schemas.microsoft.com/office/drawing/2014/main" id="{C429BA78-4F6B-4894-B6CA-07E532300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255" y="2364412"/>
                <a:ext cx="383897" cy="383897"/>
              </a:xfrm>
              <a:prstGeom prst="rect">
                <a:avLst/>
              </a:prstGeom>
            </p:spPr>
          </p:pic>
          <p:sp>
            <p:nvSpPr>
              <p:cNvPr id="19" name="직사각형 18">
                <a:extLst>
                  <a:ext uri="{FF2B5EF4-FFF2-40B4-BE49-F238E27FC236}">
                    <a16:creationId xmlns:a16="http://schemas.microsoft.com/office/drawing/2014/main" id="{FD543225-0841-4148-B5B0-D977EB8C757E}"/>
                  </a:ext>
                </a:extLst>
              </p:cNvPr>
              <p:cNvSpPr/>
              <p:nvPr/>
            </p:nvSpPr>
            <p:spPr>
              <a:xfrm>
                <a:off x="5519243" y="2153457"/>
                <a:ext cx="404278" cy="246221"/>
              </a:xfrm>
              <a:prstGeom prst="rect">
                <a:avLst/>
              </a:prstGeom>
            </p:spPr>
            <p:txBody>
              <a:bodyPr wrap="none">
                <a:spAutoFit/>
              </a:bodyPr>
              <a:lstStyle/>
              <a:p>
                <a:pPr algn="ctr"/>
                <a:r>
                  <a:rPr lang="en-US" altLang="ko-KR" sz="1000" dirty="0">
                    <a:solidFill>
                      <a:srgbClr val="1F45BC"/>
                    </a:solidFill>
                    <a:latin typeface="SamsungOne-400" panose="020B0503030303020204" pitchFamily="34" charset="0"/>
                    <a:ea typeface="SamsungOne-400" panose="020B0503030303020204" pitchFamily="34" charset="0"/>
                  </a:rPr>
                  <a:t>RSS</a:t>
                </a:r>
              </a:p>
            </p:txBody>
          </p:sp>
          <p:sp>
            <p:nvSpPr>
              <p:cNvPr id="20" name="직사각형 19">
                <a:extLst>
                  <a:ext uri="{FF2B5EF4-FFF2-40B4-BE49-F238E27FC236}">
                    <a16:creationId xmlns:a16="http://schemas.microsoft.com/office/drawing/2014/main" id="{61C18356-03EB-4AAD-86A3-913C0C4C83E5}"/>
                  </a:ext>
                </a:extLst>
              </p:cNvPr>
              <p:cNvSpPr/>
              <p:nvPr/>
            </p:nvSpPr>
            <p:spPr>
              <a:xfrm>
                <a:off x="6197795" y="2035525"/>
                <a:ext cx="692818" cy="338554"/>
              </a:xfrm>
              <a:prstGeom prst="rect">
                <a:avLst/>
              </a:prstGeom>
            </p:spPr>
            <p:txBody>
              <a:bodyPr wrap="none">
                <a:spAutoFit/>
              </a:bodyPr>
              <a:lstStyle/>
              <a:p>
                <a:pPr algn="ctr"/>
                <a:r>
                  <a:rPr lang="en-US" altLang="ko-KR" sz="800" dirty="0">
                    <a:solidFill>
                      <a:srgbClr val="1F45BC"/>
                    </a:solidFill>
                    <a:latin typeface="SamsungOne-400" panose="020B0503030303020204" pitchFamily="34" charset="0"/>
                    <a:ea typeface="SamsungOne-400" panose="020B0503030303020204" pitchFamily="34" charset="0"/>
                  </a:rPr>
                  <a:t>Azure</a:t>
                </a:r>
              </a:p>
              <a:p>
                <a:pPr algn="ctr"/>
                <a:r>
                  <a:rPr lang="en-US" altLang="ko-KR" sz="800" dirty="0">
                    <a:solidFill>
                      <a:srgbClr val="1F45BC"/>
                    </a:solidFill>
                    <a:latin typeface="SamsungOne-400" panose="020B0503030303020204" pitchFamily="34" charset="0"/>
                    <a:ea typeface="SamsungOne-400" panose="020B0503030303020204" pitchFamily="34" charset="0"/>
                  </a:rPr>
                  <a:t>Cosmos DB</a:t>
                </a:r>
              </a:p>
            </p:txBody>
          </p:sp>
          <p:sp>
            <p:nvSpPr>
              <p:cNvPr id="21" name="직사각형 20">
                <a:extLst>
                  <a:ext uri="{FF2B5EF4-FFF2-40B4-BE49-F238E27FC236}">
                    <a16:creationId xmlns:a16="http://schemas.microsoft.com/office/drawing/2014/main" id="{FDF3BB74-267F-4FF9-BAE4-896895D2039E}"/>
                  </a:ext>
                </a:extLst>
              </p:cNvPr>
              <p:cNvSpPr/>
              <p:nvPr/>
            </p:nvSpPr>
            <p:spPr>
              <a:xfrm>
                <a:off x="7129742" y="2035525"/>
                <a:ext cx="684803" cy="21544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Hàm</a:t>
                </a:r>
                <a:r>
                  <a:rPr lang="en-US" altLang="ko-KR" sz="800" dirty="0">
                    <a:solidFill>
                      <a:srgbClr val="1F45BC"/>
                    </a:solidFill>
                    <a:latin typeface="SamsungOne-400" panose="020B0503030303020204" pitchFamily="34" charset="0"/>
                    <a:ea typeface="SamsungOne-400" panose="020B0503030303020204" pitchFamily="34" charset="0"/>
                  </a:rPr>
                  <a:t> Azure</a:t>
                </a:r>
              </a:p>
            </p:txBody>
          </p:sp>
          <p:grpSp>
            <p:nvGrpSpPr>
              <p:cNvPr id="22" name="그룹 21">
                <a:extLst>
                  <a:ext uri="{FF2B5EF4-FFF2-40B4-BE49-F238E27FC236}">
                    <a16:creationId xmlns:a16="http://schemas.microsoft.com/office/drawing/2014/main" id="{A23D9CE1-A3B6-42DF-8D27-FD0D89A856B6}"/>
                  </a:ext>
                </a:extLst>
              </p:cNvPr>
              <p:cNvGrpSpPr/>
              <p:nvPr/>
            </p:nvGrpSpPr>
            <p:grpSpPr>
              <a:xfrm>
                <a:off x="7148977" y="2387542"/>
                <a:ext cx="646332" cy="516202"/>
                <a:chOff x="7225177" y="2387542"/>
                <a:chExt cx="646332" cy="516202"/>
              </a:xfrm>
            </p:grpSpPr>
            <p:grpSp>
              <p:nvGrpSpPr>
                <p:cNvPr id="101" name="그룹 100">
                  <a:extLst>
                    <a:ext uri="{FF2B5EF4-FFF2-40B4-BE49-F238E27FC236}">
                      <a16:creationId xmlns:a16="http://schemas.microsoft.com/office/drawing/2014/main" id="{E46782FC-46B7-4F73-940E-97DACF749F9C}"/>
                    </a:ext>
                  </a:extLst>
                </p:cNvPr>
                <p:cNvGrpSpPr/>
                <p:nvPr/>
              </p:nvGrpSpPr>
              <p:grpSpPr>
                <a:xfrm>
                  <a:off x="7367680" y="2387542"/>
                  <a:ext cx="361326" cy="335805"/>
                  <a:chOff x="7353300" y="2387542"/>
                  <a:chExt cx="361326" cy="335805"/>
                </a:xfrm>
              </p:grpSpPr>
              <p:pic>
                <p:nvPicPr>
                  <p:cNvPr id="103" name="그림 102">
                    <a:extLst>
                      <a:ext uri="{FF2B5EF4-FFF2-40B4-BE49-F238E27FC236}">
                        <a16:creationId xmlns:a16="http://schemas.microsoft.com/office/drawing/2014/main" id="{FA85D30D-834E-4894-B765-5587AF9C29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089" y="2387542"/>
                    <a:ext cx="185662" cy="335805"/>
                  </a:xfrm>
                  <a:prstGeom prst="rect">
                    <a:avLst/>
                  </a:prstGeom>
                </p:spPr>
              </p:pic>
              <p:grpSp>
                <p:nvGrpSpPr>
                  <p:cNvPr id="104" name="그룹 103">
                    <a:extLst>
                      <a:ext uri="{FF2B5EF4-FFF2-40B4-BE49-F238E27FC236}">
                        <a16:creationId xmlns:a16="http://schemas.microsoft.com/office/drawing/2014/main" id="{6E79B584-6E85-4355-B640-0D733AFFA073}"/>
                      </a:ext>
                    </a:extLst>
                  </p:cNvPr>
                  <p:cNvGrpSpPr/>
                  <p:nvPr/>
                </p:nvGrpSpPr>
                <p:grpSpPr>
                  <a:xfrm>
                    <a:off x="7353300" y="2474656"/>
                    <a:ext cx="361326" cy="161579"/>
                    <a:chOff x="7353300" y="2474656"/>
                    <a:chExt cx="361326" cy="161579"/>
                  </a:xfrm>
                </p:grpSpPr>
                <p:sp>
                  <p:nvSpPr>
                    <p:cNvPr id="105" name="1/2 액자 104">
                      <a:extLst>
                        <a:ext uri="{FF2B5EF4-FFF2-40B4-BE49-F238E27FC236}">
                          <a16:creationId xmlns:a16="http://schemas.microsoft.com/office/drawing/2014/main" id="{E50583DA-386F-4E48-AB52-4D12BEAB2886}"/>
                        </a:ext>
                      </a:extLst>
                    </p:cNvPr>
                    <p:cNvSpPr/>
                    <p:nvPr/>
                  </p:nvSpPr>
                  <p:spPr>
                    <a:xfrm rot="18900000">
                      <a:off x="7353300"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106" name="1/2 액자 105">
                      <a:extLst>
                        <a:ext uri="{FF2B5EF4-FFF2-40B4-BE49-F238E27FC236}">
                          <a16:creationId xmlns:a16="http://schemas.microsoft.com/office/drawing/2014/main" id="{38068EC8-40F7-46F8-B182-C40C5E0B9888}"/>
                        </a:ext>
                      </a:extLst>
                    </p:cNvPr>
                    <p:cNvSpPr/>
                    <p:nvPr/>
                  </p:nvSpPr>
                  <p:spPr>
                    <a:xfrm rot="8100000">
                      <a:off x="7553047"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grpSp>
            </p:grpSp>
            <p:sp>
              <p:nvSpPr>
                <p:cNvPr id="102" name="직사각형 101">
                  <a:extLst>
                    <a:ext uri="{FF2B5EF4-FFF2-40B4-BE49-F238E27FC236}">
                      <a16:creationId xmlns:a16="http://schemas.microsoft.com/office/drawing/2014/main" id="{93051C28-75D3-498D-B521-64A39F7394D1}"/>
                    </a:ext>
                  </a:extLst>
                </p:cNvPr>
                <p:cNvSpPr/>
                <p:nvPr/>
              </p:nvSpPr>
              <p:spPr>
                <a:xfrm>
                  <a:off x="7225177" y="2688300"/>
                  <a:ext cx="646332" cy="21544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Nhập</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hàm</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23" name="그룹 22">
                <a:extLst>
                  <a:ext uri="{FF2B5EF4-FFF2-40B4-BE49-F238E27FC236}">
                    <a16:creationId xmlns:a16="http://schemas.microsoft.com/office/drawing/2014/main" id="{A4D60537-AE08-485D-B65D-9C3A5B120DE1}"/>
                  </a:ext>
                </a:extLst>
              </p:cNvPr>
              <p:cNvGrpSpPr/>
              <p:nvPr/>
            </p:nvGrpSpPr>
            <p:grpSpPr>
              <a:xfrm>
                <a:off x="6482579" y="2872241"/>
                <a:ext cx="1031052" cy="534300"/>
                <a:chOff x="6482579" y="2872241"/>
                <a:chExt cx="1031052" cy="534300"/>
              </a:xfrm>
            </p:grpSpPr>
            <p:pic>
              <p:nvPicPr>
                <p:cNvPr id="99" name="그림 98">
                  <a:extLst>
                    <a:ext uri="{FF2B5EF4-FFF2-40B4-BE49-F238E27FC236}">
                      <a16:creationId xmlns:a16="http://schemas.microsoft.com/office/drawing/2014/main" id="{A8392E0F-1B1D-4C17-83C9-116B2B8976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7318" y="2872241"/>
                  <a:ext cx="391202" cy="340576"/>
                </a:xfrm>
                <a:prstGeom prst="rect">
                  <a:avLst/>
                </a:prstGeom>
              </p:spPr>
            </p:pic>
            <p:sp>
              <p:nvSpPr>
                <p:cNvPr id="100" name="직사각형 99">
                  <a:extLst>
                    <a:ext uri="{FF2B5EF4-FFF2-40B4-BE49-F238E27FC236}">
                      <a16:creationId xmlns:a16="http://schemas.microsoft.com/office/drawing/2014/main" id="{7281183F-2EE0-47F2-A68E-B92967E67FE5}"/>
                    </a:ext>
                  </a:extLst>
                </p:cNvPr>
                <p:cNvSpPr/>
                <p:nvPr/>
              </p:nvSpPr>
              <p:spPr>
                <a:xfrm>
                  <a:off x="6482579" y="3191097"/>
                  <a:ext cx="1031052" cy="215444"/>
                </a:xfrm>
                <a:prstGeom prst="rect">
                  <a:avLst/>
                </a:prstGeom>
              </p:spPr>
              <p:txBody>
                <a:bodyPr wrap="none">
                  <a:spAutoFit/>
                </a:bodyPr>
                <a:lstStyle/>
                <a:p>
                  <a:pPr algn="ctr"/>
                  <a:r>
                    <a:rPr lang="vi-VN" altLang="ko-KR" sz="800" dirty="0">
                      <a:solidFill>
                        <a:srgbClr val="1F45BC"/>
                      </a:solidFill>
                      <a:latin typeface="SamsungOne-400" panose="020B0503030303020204" pitchFamily="34" charset="0"/>
                      <a:ea typeface="SamsungOne-400" panose="020B0503030303020204" pitchFamily="34" charset="0"/>
                    </a:rPr>
                    <a:t>Lưu trữ Azure Blob</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24" name="그룹 23">
                <a:extLst>
                  <a:ext uri="{FF2B5EF4-FFF2-40B4-BE49-F238E27FC236}">
                    <a16:creationId xmlns:a16="http://schemas.microsoft.com/office/drawing/2014/main" id="{3C8585CB-D65A-4F4F-B05B-19DF0F3A5924}"/>
                  </a:ext>
                </a:extLst>
              </p:cNvPr>
              <p:cNvGrpSpPr/>
              <p:nvPr/>
            </p:nvGrpSpPr>
            <p:grpSpPr>
              <a:xfrm>
                <a:off x="6152110" y="3445134"/>
                <a:ext cx="784189" cy="565205"/>
                <a:chOff x="6197861" y="4186549"/>
                <a:chExt cx="784189" cy="565205"/>
              </a:xfrm>
            </p:grpSpPr>
            <p:pic>
              <p:nvPicPr>
                <p:cNvPr id="97" name="그림 96">
                  <a:extLst>
                    <a:ext uri="{FF2B5EF4-FFF2-40B4-BE49-F238E27FC236}">
                      <a16:creationId xmlns:a16="http://schemas.microsoft.com/office/drawing/2014/main" id="{E322CE6A-7BFC-4599-857C-889A611610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2361" y="4186549"/>
                  <a:ext cx="415187" cy="250514"/>
                </a:xfrm>
                <a:prstGeom prst="rect">
                  <a:avLst/>
                </a:prstGeom>
              </p:spPr>
            </p:pic>
            <p:sp>
              <p:nvSpPr>
                <p:cNvPr id="98" name="직사각형 97">
                  <a:extLst>
                    <a:ext uri="{FF2B5EF4-FFF2-40B4-BE49-F238E27FC236}">
                      <a16:creationId xmlns:a16="http://schemas.microsoft.com/office/drawing/2014/main" id="{F1741C20-BD63-4A53-A5DA-2E2BBBD59296}"/>
                    </a:ext>
                  </a:extLst>
                </p:cNvPr>
                <p:cNvSpPr/>
                <p:nvPr/>
              </p:nvSpPr>
              <p:spPr>
                <a:xfrm>
                  <a:off x="6197861" y="4413200"/>
                  <a:ext cx="784189" cy="33855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Dịch</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văn</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bản</a:t>
                  </a:r>
                  <a:r>
                    <a:rPr lang="en-US" altLang="ko-KR" sz="800" dirty="0">
                      <a:solidFill>
                        <a:srgbClr val="1F45BC"/>
                      </a:solidFill>
                      <a:latin typeface="SamsungOne-400" panose="020B0503030303020204" pitchFamily="34" charset="0"/>
                      <a:ea typeface="SamsungOne-400" panose="020B0503030303020204" pitchFamily="34" charset="0"/>
                    </a:rPr>
                    <a:t> </a:t>
                  </a:r>
                </a:p>
                <a:p>
                  <a:pPr algn="ctr"/>
                  <a:r>
                    <a:rPr lang="en-US" altLang="ko-KR" sz="800" dirty="0">
                      <a:solidFill>
                        <a:srgbClr val="1F45BC"/>
                      </a:solidFill>
                      <a:latin typeface="SamsungOne-400" panose="020B0503030303020204" pitchFamily="34" charset="0"/>
                      <a:ea typeface="SamsungOne-400" panose="020B0503030303020204" pitchFamily="34" charset="0"/>
                    </a:rPr>
                    <a:t>API</a:t>
                  </a:r>
                </a:p>
              </p:txBody>
            </p:sp>
          </p:grpSp>
          <p:sp>
            <p:nvSpPr>
              <p:cNvPr id="25" name="직사각형 24">
                <a:extLst>
                  <a:ext uri="{FF2B5EF4-FFF2-40B4-BE49-F238E27FC236}">
                    <a16:creationId xmlns:a16="http://schemas.microsoft.com/office/drawing/2014/main" id="{53AFFD36-0AF5-4C7E-8E15-C99F39F865F2}"/>
                  </a:ext>
                </a:extLst>
              </p:cNvPr>
              <p:cNvSpPr/>
              <p:nvPr/>
            </p:nvSpPr>
            <p:spPr>
              <a:xfrm>
                <a:off x="5631288" y="3391526"/>
                <a:ext cx="657551" cy="461665"/>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Dịch</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vụ</a:t>
                </a:r>
                <a:endParaRPr lang="en-US" altLang="ko-KR" sz="800" dirty="0">
                  <a:solidFill>
                    <a:srgbClr val="1F45BC"/>
                  </a:solidFill>
                  <a:latin typeface="SamsungOne-400" panose="020B0503030303020204" pitchFamily="34" charset="0"/>
                  <a:ea typeface="SamsungOne-400" panose="020B0503030303020204" pitchFamily="34" charset="0"/>
                </a:endParaRPr>
              </a:p>
              <a:p>
                <a:pPr algn="ct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nhận</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thức</a:t>
                </a:r>
                <a:endParaRPr lang="en-US" altLang="ko-KR" sz="800" dirty="0">
                  <a:solidFill>
                    <a:srgbClr val="1F45BC"/>
                  </a:solidFill>
                  <a:latin typeface="SamsungOne-400" panose="020B0503030303020204" pitchFamily="34" charset="0"/>
                  <a:ea typeface="SamsungOne-400" panose="020B0503030303020204" pitchFamily="34" charset="0"/>
                </a:endParaRPr>
              </a:p>
              <a:p>
                <a:pPr algn="ctr"/>
                <a:r>
                  <a:rPr lang="en-US" altLang="ko-KR" sz="800" dirty="0">
                    <a:solidFill>
                      <a:srgbClr val="1F45BC"/>
                    </a:solidFill>
                    <a:latin typeface="SamsungOne-400" panose="020B0503030303020204" pitchFamily="34" charset="0"/>
                    <a:ea typeface="SamsungOne-400" panose="020B0503030303020204" pitchFamily="34" charset="0"/>
                  </a:rPr>
                  <a:t> Azure</a:t>
                </a:r>
              </a:p>
            </p:txBody>
          </p:sp>
          <p:grpSp>
            <p:nvGrpSpPr>
              <p:cNvPr id="26" name="그룹 25">
                <a:extLst>
                  <a:ext uri="{FF2B5EF4-FFF2-40B4-BE49-F238E27FC236}">
                    <a16:creationId xmlns:a16="http://schemas.microsoft.com/office/drawing/2014/main" id="{7DA61B99-A444-4230-8496-AD0112532232}"/>
                  </a:ext>
                </a:extLst>
              </p:cNvPr>
              <p:cNvGrpSpPr/>
              <p:nvPr/>
            </p:nvGrpSpPr>
            <p:grpSpPr>
              <a:xfrm>
                <a:off x="8139487" y="2981545"/>
                <a:ext cx="385924" cy="327415"/>
                <a:chOff x="8193591" y="2935825"/>
                <a:chExt cx="385924" cy="327415"/>
              </a:xfrm>
            </p:grpSpPr>
            <p:pic>
              <p:nvPicPr>
                <p:cNvPr id="95" name="그림 94">
                  <a:extLst>
                    <a:ext uri="{FF2B5EF4-FFF2-40B4-BE49-F238E27FC236}">
                      <a16:creationId xmlns:a16="http://schemas.microsoft.com/office/drawing/2014/main" id="{AE32DCC2-436A-4C06-BA9C-8270C69167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2560" y="3012953"/>
                  <a:ext cx="267986" cy="173160"/>
                </a:xfrm>
                <a:prstGeom prst="rect">
                  <a:avLst/>
                </a:prstGeom>
              </p:spPr>
            </p:pic>
            <p:sp>
              <p:nvSpPr>
                <p:cNvPr id="96" name="양쪽 대괄호 95">
                  <a:extLst>
                    <a:ext uri="{FF2B5EF4-FFF2-40B4-BE49-F238E27FC236}">
                      <a16:creationId xmlns:a16="http://schemas.microsoft.com/office/drawing/2014/main" id="{05AEB61D-6EA8-4D7C-A4D1-5BBAFCD33678}"/>
                    </a:ext>
                  </a:extLst>
                </p:cNvPr>
                <p:cNvSpPr/>
                <p:nvPr/>
              </p:nvSpPr>
              <p:spPr>
                <a:xfrm rot="5400000">
                  <a:off x="8222845" y="2906571"/>
                  <a:ext cx="327415" cy="385924"/>
                </a:xfrm>
                <a:prstGeom prst="bracketPair">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27" name="그룹 26">
                <a:extLst>
                  <a:ext uri="{FF2B5EF4-FFF2-40B4-BE49-F238E27FC236}">
                    <a16:creationId xmlns:a16="http://schemas.microsoft.com/office/drawing/2014/main" id="{E260F787-98E7-47DA-B343-4DB69127ADC5}"/>
                  </a:ext>
                </a:extLst>
              </p:cNvPr>
              <p:cNvGrpSpPr/>
              <p:nvPr/>
            </p:nvGrpSpPr>
            <p:grpSpPr>
              <a:xfrm>
                <a:off x="7167413" y="3399737"/>
                <a:ext cx="609462" cy="516202"/>
                <a:chOff x="7243613" y="2387542"/>
                <a:chExt cx="609462" cy="516202"/>
              </a:xfrm>
            </p:grpSpPr>
            <p:grpSp>
              <p:nvGrpSpPr>
                <p:cNvPr id="89" name="그룹 88">
                  <a:extLst>
                    <a:ext uri="{FF2B5EF4-FFF2-40B4-BE49-F238E27FC236}">
                      <a16:creationId xmlns:a16="http://schemas.microsoft.com/office/drawing/2014/main" id="{43503AFA-EFE9-4F1C-990B-F029D1C3782B}"/>
                    </a:ext>
                  </a:extLst>
                </p:cNvPr>
                <p:cNvGrpSpPr/>
                <p:nvPr/>
              </p:nvGrpSpPr>
              <p:grpSpPr>
                <a:xfrm>
                  <a:off x="7367680" y="2387542"/>
                  <a:ext cx="361326" cy="335805"/>
                  <a:chOff x="7353300" y="2387542"/>
                  <a:chExt cx="361326" cy="335805"/>
                </a:xfrm>
              </p:grpSpPr>
              <p:pic>
                <p:nvPicPr>
                  <p:cNvPr id="91" name="그림 90">
                    <a:extLst>
                      <a:ext uri="{FF2B5EF4-FFF2-40B4-BE49-F238E27FC236}">
                        <a16:creationId xmlns:a16="http://schemas.microsoft.com/office/drawing/2014/main" id="{88406C3B-4F71-4F0F-B1F3-6ED27B3DD0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089" y="2387542"/>
                    <a:ext cx="185662" cy="335805"/>
                  </a:xfrm>
                  <a:prstGeom prst="rect">
                    <a:avLst/>
                  </a:prstGeom>
                </p:spPr>
              </p:pic>
              <p:grpSp>
                <p:nvGrpSpPr>
                  <p:cNvPr id="92" name="그룹 91">
                    <a:extLst>
                      <a:ext uri="{FF2B5EF4-FFF2-40B4-BE49-F238E27FC236}">
                        <a16:creationId xmlns:a16="http://schemas.microsoft.com/office/drawing/2014/main" id="{A962ABC9-825F-436A-BBAD-C7530973A6F0}"/>
                      </a:ext>
                    </a:extLst>
                  </p:cNvPr>
                  <p:cNvGrpSpPr/>
                  <p:nvPr/>
                </p:nvGrpSpPr>
                <p:grpSpPr>
                  <a:xfrm>
                    <a:off x="7353300" y="2474656"/>
                    <a:ext cx="361326" cy="161579"/>
                    <a:chOff x="7353300" y="2474656"/>
                    <a:chExt cx="361326" cy="161579"/>
                  </a:xfrm>
                </p:grpSpPr>
                <p:sp>
                  <p:nvSpPr>
                    <p:cNvPr id="93" name="1/2 액자 92">
                      <a:extLst>
                        <a:ext uri="{FF2B5EF4-FFF2-40B4-BE49-F238E27FC236}">
                          <a16:creationId xmlns:a16="http://schemas.microsoft.com/office/drawing/2014/main" id="{6071A893-5D74-48CD-A6BD-15C4E4E8A5A8}"/>
                        </a:ext>
                      </a:extLst>
                    </p:cNvPr>
                    <p:cNvSpPr/>
                    <p:nvPr/>
                  </p:nvSpPr>
                  <p:spPr>
                    <a:xfrm rot="18900000">
                      <a:off x="7353300"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94" name="1/2 액자 93">
                      <a:extLst>
                        <a:ext uri="{FF2B5EF4-FFF2-40B4-BE49-F238E27FC236}">
                          <a16:creationId xmlns:a16="http://schemas.microsoft.com/office/drawing/2014/main" id="{D0E29B22-81E9-4085-9FD7-D7CD86518818}"/>
                        </a:ext>
                      </a:extLst>
                    </p:cNvPr>
                    <p:cNvSpPr/>
                    <p:nvPr/>
                  </p:nvSpPr>
                  <p:spPr>
                    <a:xfrm rot="8100000">
                      <a:off x="7553047"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grpSp>
            </p:grpSp>
            <p:sp>
              <p:nvSpPr>
                <p:cNvPr id="90" name="직사각형 89">
                  <a:extLst>
                    <a:ext uri="{FF2B5EF4-FFF2-40B4-BE49-F238E27FC236}">
                      <a16:creationId xmlns:a16="http://schemas.microsoft.com/office/drawing/2014/main" id="{745B12C2-250A-4DCD-B61E-DFA6C43B0500}"/>
                    </a:ext>
                  </a:extLst>
                </p:cNvPr>
                <p:cNvSpPr/>
                <p:nvPr/>
              </p:nvSpPr>
              <p:spPr>
                <a:xfrm>
                  <a:off x="7243613" y="2688300"/>
                  <a:ext cx="609462" cy="21544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Hàm</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dịch</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28" name="그룹 27">
                <a:extLst>
                  <a:ext uri="{FF2B5EF4-FFF2-40B4-BE49-F238E27FC236}">
                    <a16:creationId xmlns:a16="http://schemas.microsoft.com/office/drawing/2014/main" id="{B5015D5B-2DDE-4E9D-B6D4-3A40D36E14ED}"/>
                  </a:ext>
                </a:extLst>
              </p:cNvPr>
              <p:cNvGrpSpPr/>
              <p:nvPr/>
            </p:nvGrpSpPr>
            <p:grpSpPr>
              <a:xfrm>
                <a:off x="7038377" y="4131281"/>
                <a:ext cx="867545" cy="639312"/>
                <a:chOff x="7114577" y="2387542"/>
                <a:chExt cx="867545" cy="639312"/>
              </a:xfrm>
            </p:grpSpPr>
            <p:grpSp>
              <p:nvGrpSpPr>
                <p:cNvPr id="83" name="그룹 82">
                  <a:extLst>
                    <a:ext uri="{FF2B5EF4-FFF2-40B4-BE49-F238E27FC236}">
                      <a16:creationId xmlns:a16="http://schemas.microsoft.com/office/drawing/2014/main" id="{E82BD9B7-7FD8-4ED8-932A-B53C30BC8119}"/>
                    </a:ext>
                  </a:extLst>
                </p:cNvPr>
                <p:cNvGrpSpPr/>
                <p:nvPr/>
              </p:nvGrpSpPr>
              <p:grpSpPr>
                <a:xfrm>
                  <a:off x="7367680" y="2387542"/>
                  <a:ext cx="361326" cy="335805"/>
                  <a:chOff x="7353300" y="2387542"/>
                  <a:chExt cx="361326" cy="335805"/>
                </a:xfrm>
              </p:grpSpPr>
              <p:pic>
                <p:nvPicPr>
                  <p:cNvPr id="85" name="그림 84">
                    <a:extLst>
                      <a:ext uri="{FF2B5EF4-FFF2-40B4-BE49-F238E27FC236}">
                        <a16:creationId xmlns:a16="http://schemas.microsoft.com/office/drawing/2014/main" id="{DE16739F-AD05-42A3-97F3-0D329E9C24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089" y="2387542"/>
                    <a:ext cx="185662" cy="335805"/>
                  </a:xfrm>
                  <a:prstGeom prst="rect">
                    <a:avLst/>
                  </a:prstGeom>
                </p:spPr>
              </p:pic>
              <p:grpSp>
                <p:nvGrpSpPr>
                  <p:cNvPr id="86" name="그룹 85">
                    <a:extLst>
                      <a:ext uri="{FF2B5EF4-FFF2-40B4-BE49-F238E27FC236}">
                        <a16:creationId xmlns:a16="http://schemas.microsoft.com/office/drawing/2014/main" id="{AAF0798D-7B32-4F37-A518-70496A4617AA}"/>
                      </a:ext>
                    </a:extLst>
                  </p:cNvPr>
                  <p:cNvGrpSpPr/>
                  <p:nvPr/>
                </p:nvGrpSpPr>
                <p:grpSpPr>
                  <a:xfrm>
                    <a:off x="7353300" y="2474656"/>
                    <a:ext cx="361326" cy="161579"/>
                    <a:chOff x="7353300" y="2474656"/>
                    <a:chExt cx="361326" cy="161579"/>
                  </a:xfrm>
                </p:grpSpPr>
                <p:sp>
                  <p:nvSpPr>
                    <p:cNvPr id="87" name="1/2 액자 86">
                      <a:extLst>
                        <a:ext uri="{FF2B5EF4-FFF2-40B4-BE49-F238E27FC236}">
                          <a16:creationId xmlns:a16="http://schemas.microsoft.com/office/drawing/2014/main" id="{EFE63F80-2F98-4814-BC05-A0C1A3960E2C}"/>
                        </a:ext>
                      </a:extLst>
                    </p:cNvPr>
                    <p:cNvSpPr/>
                    <p:nvPr/>
                  </p:nvSpPr>
                  <p:spPr>
                    <a:xfrm rot="18900000">
                      <a:off x="7353300"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88" name="1/2 액자 87">
                      <a:extLst>
                        <a:ext uri="{FF2B5EF4-FFF2-40B4-BE49-F238E27FC236}">
                          <a16:creationId xmlns:a16="http://schemas.microsoft.com/office/drawing/2014/main" id="{CF0B198D-894E-428B-A247-138CD06C651A}"/>
                        </a:ext>
                      </a:extLst>
                    </p:cNvPr>
                    <p:cNvSpPr/>
                    <p:nvPr/>
                  </p:nvSpPr>
                  <p:spPr>
                    <a:xfrm rot="8100000">
                      <a:off x="7553047"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grpSp>
            </p:grpSp>
            <p:sp>
              <p:nvSpPr>
                <p:cNvPr id="84" name="직사각형 83">
                  <a:extLst>
                    <a:ext uri="{FF2B5EF4-FFF2-40B4-BE49-F238E27FC236}">
                      <a16:creationId xmlns:a16="http://schemas.microsoft.com/office/drawing/2014/main" id="{2AF1DC73-C8A9-48BE-8A7A-A2C207DDA6EC}"/>
                    </a:ext>
                  </a:extLst>
                </p:cNvPr>
                <p:cNvSpPr/>
                <p:nvPr/>
              </p:nvSpPr>
              <p:spPr>
                <a:xfrm>
                  <a:off x="7114577" y="2688300"/>
                  <a:ext cx="867545" cy="33855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Hàm</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phát</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hiện</a:t>
                  </a:r>
                  <a:r>
                    <a:rPr lang="en-US" altLang="ko-KR" sz="800" dirty="0">
                      <a:solidFill>
                        <a:srgbClr val="1F45BC"/>
                      </a:solidFill>
                      <a:latin typeface="SamsungOne-400" panose="020B0503030303020204" pitchFamily="34" charset="0"/>
                      <a:ea typeface="SamsungOne-400" panose="020B0503030303020204" pitchFamily="34" charset="0"/>
                    </a:rPr>
                    <a:t> </a:t>
                  </a:r>
                </a:p>
                <a:p>
                  <a:pPr algn="ctr"/>
                  <a:r>
                    <a:rPr lang="en-US" altLang="ko-KR" sz="800" dirty="0" err="1">
                      <a:solidFill>
                        <a:srgbClr val="1F45BC"/>
                      </a:solidFill>
                      <a:latin typeface="SamsungOne-400" panose="020B0503030303020204" pitchFamily="34" charset="0"/>
                      <a:ea typeface="SamsungOne-400" panose="020B0503030303020204" pitchFamily="34" charset="0"/>
                    </a:rPr>
                    <a:t>đối</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tượng</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29" name="그룹 28">
                <a:extLst>
                  <a:ext uri="{FF2B5EF4-FFF2-40B4-BE49-F238E27FC236}">
                    <a16:creationId xmlns:a16="http://schemas.microsoft.com/office/drawing/2014/main" id="{18D2FFDF-90CE-4B92-A2F7-CE6338D6CD7C}"/>
                  </a:ext>
                </a:extLst>
              </p:cNvPr>
              <p:cNvGrpSpPr/>
              <p:nvPr/>
            </p:nvGrpSpPr>
            <p:grpSpPr>
              <a:xfrm>
                <a:off x="7166612" y="4885791"/>
                <a:ext cx="611066" cy="516202"/>
                <a:chOff x="7242812" y="2387542"/>
                <a:chExt cx="611066" cy="516202"/>
              </a:xfrm>
            </p:grpSpPr>
            <p:grpSp>
              <p:nvGrpSpPr>
                <p:cNvPr id="77" name="그룹 76">
                  <a:extLst>
                    <a:ext uri="{FF2B5EF4-FFF2-40B4-BE49-F238E27FC236}">
                      <a16:creationId xmlns:a16="http://schemas.microsoft.com/office/drawing/2014/main" id="{FE42F5CB-F540-49C8-BC0F-B8932A12C3D6}"/>
                    </a:ext>
                  </a:extLst>
                </p:cNvPr>
                <p:cNvGrpSpPr/>
                <p:nvPr/>
              </p:nvGrpSpPr>
              <p:grpSpPr>
                <a:xfrm>
                  <a:off x="7367680" y="2387542"/>
                  <a:ext cx="361326" cy="335805"/>
                  <a:chOff x="7353300" y="2387542"/>
                  <a:chExt cx="361326" cy="335805"/>
                </a:xfrm>
              </p:grpSpPr>
              <p:pic>
                <p:nvPicPr>
                  <p:cNvPr id="79" name="그림 78">
                    <a:extLst>
                      <a:ext uri="{FF2B5EF4-FFF2-40B4-BE49-F238E27FC236}">
                        <a16:creationId xmlns:a16="http://schemas.microsoft.com/office/drawing/2014/main" id="{899AB703-BAE5-46A3-A947-F7872C202E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089" y="2387542"/>
                    <a:ext cx="185662" cy="335805"/>
                  </a:xfrm>
                  <a:prstGeom prst="rect">
                    <a:avLst/>
                  </a:prstGeom>
                </p:spPr>
              </p:pic>
              <p:grpSp>
                <p:nvGrpSpPr>
                  <p:cNvPr id="80" name="그룹 79">
                    <a:extLst>
                      <a:ext uri="{FF2B5EF4-FFF2-40B4-BE49-F238E27FC236}">
                        <a16:creationId xmlns:a16="http://schemas.microsoft.com/office/drawing/2014/main" id="{8856E712-FF3E-49FB-A421-CB5E65C0BB6E}"/>
                      </a:ext>
                    </a:extLst>
                  </p:cNvPr>
                  <p:cNvGrpSpPr/>
                  <p:nvPr/>
                </p:nvGrpSpPr>
                <p:grpSpPr>
                  <a:xfrm>
                    <a:off x="7353300" y="2474656"/>
                    <a:ext cx="361326" cy="161579"/>
                    <a:chOff x="7353300" y="2474656"/>
                    <a:chExt cx="361326" cy="161579"/>
                  </a:xfrm>
                </p:grpSpPr>
                <p:sp>
                  <p:nvSpPr>
                    <p:cNvPr id="81" name="1/2 액자 80">
                      <a:extLst>
                        <a:ext uri="{FF2B5EF4-FFF2-40B4-BE49-F238E27FC236}">
                          <a16:creationId xmlns:a16="http://schemas.microsoft.com/office/drawing/2014/main" id="{D976FAFB-5401-40D0-AC9A-EBE82B28A00B}"/>
                        </a:ext>
                      </a:extLst>
                    </p:cNvPr>
                    <p:cNvSpPr/>
                    <p:nvPr/>
                  </p:nvSpPr>
                  <p:spPr>
                    <a:xfrm rot="18900000">
                      <a:off x="7353300"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82" name="1/2 액자 81">
                      <a:extLst>
                        <a:ext uri="{FF2B5EF4-FFF2-40B4-BE49-F238E27FC236}">
                          <a16:creationId xmlns:a16="http://schemas.microsoft.com/office/drawing/2014/main" id="{9ABFCBF6-2024-4400-981B-808D017C24A4}"/>
                        </a:ext>
                      </a:extLst>
                    </p:cNvPr>
                    <p:cNvSpPr/>
                    <p:nvPr/>
                  </p:nvSpPr>
                  <p:spPr>
                    <a:xfrm rot="8100000">
                      <a:off x="7553047"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grpSp>
            </p:grpSp>
            <p:sp>
              <p:nvSpPr>
                <p:cNvPr id="78" name="직사각형 77">
                  <a:extLst>
                    <a:ext uri="{FF2B5EF4-FFF2-40B4-BE49-F238E27FC236}">
                      <a16:creationId xmlns:a16="http://schemas.microsoft.com/office/drawing/2014/main" id="{9E37EA08-6D49-4456-B9B4-2768EBDA63C5}"/>
                    </a:ext>
                  </a:extLst>
                </p:cNvPr>
                <p:cNvSpPr/>
                <p:nvPr/>
              </p:nvSpPr>
              <p:spPr>
                <a:xfrm>
                  <a:off x="7242812" y="2688300"/>
                  <a:ext cx="611066" cy="21544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Hàm</a:t>
                  </a:r>
                  <a:r>
                    <a:rPr lang="en-US" altLang="ko-KR" sz="800" dirty="0">
                      <a:solidFill>
                        <a:srgbClr val="1F45BC"/>
                      </a:solidFill>
                      <a:latin typeface="SamsungOne-400" panose="020B0503030303020204" pitchFamily="34" charset="0"/>
                      <a:ea typeface="SamsungOne-400" panose="020B0503030303020204" pitchFamily="34" charset="0"/>
                    </a:rPr>
                    <a:t> face</a:t>
                  </a:r>
                </a:p>
              </p:txBody>
            </p:sp>
          </p:grpSp>
          <p:grpSp>
            <p:nvGrpSpPr>
              <p:cNvPr id="30" name="그룹 29">
                <a:extLst>
                  <a:ext uri="{FF2B5EF4-FFF2-40B4-BE49-F238E27FC236}">
                    <a16:creationId xmlns:a16="http://schemas.microsoft.com/office/drawing/2014/main" id="{FA5C56C5-AF42-4F62-B74F-A3187D331F6D}"/>
                  </a:ext>
                </a:extLst>
              </p:cNvPr>
              <p:cNvGrpSpPr/>
              <p:nvPr/>
            </p:nvGrpSpPr>
            <p:grpSpPr>
              <a:xfrm>
                <a:off x="7034365" y="5626158"/>
                <a:ext cx="875561" cy="516202"/>
                <a:chOff x="7110565" y="2387542"/>
                <a:chExt cx="875561" cy="516202"/>
              </a:xfrm>
            </p:grpSpPr>
            <p:grpSp>
              <p:nvGrpSpPr>
                <p:cNvPr id="71" name="그룹 70">
                  <a:extLst>
                    <a:ext uri="{FF2B5EF4-FFF2-40B4-BE49-F238E27FC236}">
                      <a16:creationId xmlns:a16="http://schemas.microsoft.com/office/drawing/2014/main" id="{0784EFBC-4AA0-47CC-BB12-1399B3DEFE68}"/>
                    </a:ext>
                  </a:extLst>
                </p:cNvPr>
                <p:cNvGrpSpPr/>
                <p:nvPr/>
              </p:nvGrpSpPr>
              <p:grpSpPr>
                <a:xfrm>
                  <a:off x="7367680" y="2387542"/>
                  <a:ext cx="361326" cy="335805"/>
                  <a:chOff x="7353300" y="2387542"/>
                  <a:chExt cx="361326" cy="335805"/>
                </a:xfrm>
              </p:grpSpPr>
              <p:pic>
                <p:nvPicPr>
                  <p:cNvPr id="73" name="그림 72">
                    <a:extLst>
                      <a:ext uri="{FF2B5EF4-FFF2-40B4-BE49-F238E27FC236}">
                        <a16:creationId xmlns:a16="http://schemas.microsoft.com/office/drawing/2014/main" id="{CF151445-0FD9-40A3-A4B6-D5952FB94F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4089" y="2387542"/>
                    <a:ext cx="185662" cy="335805"/>
                  </a:xfrm>
                  <a:prstGeom prst="rect">
                    <a:avLst/>
                  </a:prstGeom>
                </p:spPr>
              </p:pic>
              <p:grpSp>
                <p:nvGrpSpPr>
                  <p:cNvPr id="74" name="그룹 73">
                    <a:extLst>
                      <a:ext uri="{FF2B5EF4-FFF2-40B4-BE49-F238E27FC236}">
                        <a16:creationId xmlns:a16="http://schemas.microsoft.com/office/drawing/2014/main" id="{1E313B94-50A3-43D8-AA1D-894845939D19}"/>
                      </a:ext>
                    </a:extLst>
                  </p:cNvPr>
                  <p:cNvGrpSpPr/>
                  <p:nvPr/>
                </p:nvGrpSpPr>
                <p:grpSpPr>
                  <a:xfrm>
                    <a:off x="7353300" y="2474656"/>
                    <a:ext cx="361326" cy="161579"/>
                    <a:chOff x="7353300" y="2474656"/>
                    <a:chExt cx="361326" cy="161579"/>
                  </a:xfrm>
                </p:grpSpPr>
                <p:sp>
                  <p:nvSpPr>
                    <p:cNvPr id="75" name="1/2 액자 74">
                      <a:extLst>
                        <a:ext uri="{FF2B5EF4-FFF2-40B4-BE49-F238E27FC236}">
                          <a16:creationId xmlns:a16="http://schemas.microsoft.com/office/drawing/2014/main" id="{D88885CC-7C71-48A4-BBB5-DBADAF560317}"/>
                        </a:ext>
                      </a:extLst>
                    </p:cNvPr>
                    <p:cNvSpPr/>
                    <p:nvPr/>
                  </p:nvSpPr>
                  <p:spPr>
                    <a:xfrm rot="18900000">
                      <a:off x="7353300"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sp>
                  <p:nvSpPr>
                    <p:cNvPr id="76" name="1/2 액자 75">
                      <a:extLst>
                        <a:ext uri="{FF2B5EF4-FFF2-40B4-BE49-F238E27FC236}">
                          <a16:creationId xmlns:a16="http://schemas.microsoft.com/office/drawing/2014/main" id="{7C83FF44-1148-4D17-8C5A-8383D58E58BF}"/>
                        </a:ext>
                      </a:extLst>
                    </p:cNvPr>
                    <p:cNvSpPr/>
                    <p:nvPr/>
                  </p:nvSpPr>
                  <p:spPr>
                    <a:xfrm rot="8100000">
                      <a:off x="7553047" y="2474656"/>
                      <a:ext cx="161579" cy="161579"/>
                    </a:xfrm>
                    <a:prstGeom prst="halfFrame">
                      <a:avLst>
                        <a:gd name="adj1" fmla="val 13533"/>
                        <a:gd name="adj2" fmla="val 1249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urier New" panose="02070309020205020404" pitchFamily="49" charset="0"/>
                        <a:ea typeface="SamsungOneKorean 400" panose="020B0503030303020204" pitchFamily="50" charset="-127"/>
                      </a:endParaRPr>
                    </a:p>
                  </p:txBody>
                </p:sp>
              </p:grpSp>
            </p:grpSp>
            <p:sp>
              <p:nvSpPr>
                <p:cNvPr id="72" name="직사각형 71">
                  <a:extLst>
                    <a:ext uri="{FF2B5EF4-FFF2-40B4-BE49-F238E27FC236}">
                      <a16:creationId xmlns:a16="http://schemas.microsoft.com/office/drawing/2014/main" id="{8D7D7A77-9F76-45D5-95C3-3E5AA63A6E74}"/>
                    </a:ext>
                  </a:extLst>
                </p:cNvPr>
                <p:cNvSpPr/>
                <p:nvPr/>
              </p:nvSpPr>
              <p:spPr>
                <a:xfrm>
                  <a:off x="7110565" y="2688300"/>
                  <a:ext cx="875561" cy="21544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Hàm</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thông</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báo</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31" name="그룹 30">
                <a:extLst>
                  <a:ext uri="{FF2B5EF4-FFF2-40B4-BE49-F238E27FC236}">
                    <a16:creationId xmlns:a16="http://schemas.microsoft.com/office/drawing/2014/main" id="{25FD4405-5504-4907-940C-68B39E28DC12}"/>
                  </a:ext>
                </a:extLst>
              </p:cNvPr>
              <p:cNvGrpSpPr/>
              <p:nvPr/>
            </p:nvGrpSpPr>
            <p:grpSpPr>
              <a:xfrm>
                <a:off x="8139487" y="3842316"/>
                <a:ext cx="385924" cy="327415"/>
                <a:chOff x="8193591" y="2935825"/>
                <a:chExt cx="385924" cy="327415"/>
              </a:xfrm>
            </p:grpSpPr>
            <p:pic>
              <p:nvPicPr>
                <p:cNvPr id="69" name="그림 68">
                  <a:extLst>
                    <a:ext uri="{FF2B5EF4-FFF2-40B4-BE49-F238E27FC236}">
                      <a16:creationId xmlns:a16="http://schemas.microsoft.com/office/drawing/2014/main" id="{D0173D5C-330D-47F0-A545-979BBD4F3B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2560" y="3012953"/>
                  <a:ext cx="267986" cy="173160"/>
                </a:xfrm>
                <a:prstGeom prst="rect">
                  <a:avLst/>
                </a:prstGeom>
              </p:spPr>
            </p:pic>
            <p:sp>
              <p:nvSpPr>
                <p:cNvPr id="70" name="양쪽 대괄호 69">
                  <a:extLst>
                    <a:ext uri="{FF2B5EF4-FFF2-40B4-BE49-F238E27FC236}">
                      <a16:creationId xmlns:a16="http://schemas.microsoft.com/office/drawing/2014/main" id="{3A25F080-4A8A-4BCE-BE04-E271939E4AB7}"/>
                    </a:ext>
                  </a:extLst>
                </p:cNvPr>
                <p:cNvSpPr/>
                <p:nvPr/>
              </p:nvSpPr>
              <p:spPr>
                <a:xfrm rot="5400000">
                  <a:off x="8222845" y="2906571"/>
                  <a:ext cx="327415" cy="385924"/>
                </a:xfrm>
                <a:prstGeom prst="bracketPair">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32" name="그룹 31">
                <a:extLst>
                  <a:ext uri="{FF2B5EF4-FFF2-40B4-BE49-F238E27FC236}">
                    <a16:creationId xmlns:a16="http://schemas.microsoft.com/office/drawing/2014/main" id="{FA8F671B-6B12-4D35-9108-73BE3D5B19EB}"/>
                  </a:ext>
                </a:extLst>
              </p:cNvPr>
              <p:cNvGrpSpPr/>
              <p:nvPr/>
            </p:nvGrpSpPr>
            <p:grpSpPr>
              <a:xfrm>
                <a:off x="8139487" y="4570320"/>
                <a:ext cx="385924" cy="327415"/>
                <a:chOff x="8193591" y="2935825"/>
                <a:chExt cx="385924" cy="327415"/>
              </a:xfrm>
            </p:grpSpPr>
            <p:pic>
              <p:nvPicPr>
                <p:cNvPr id="67" name="그림 66">
                  <a:extLst>
                    <a:ext uri="{FF2B5EF4-FFF2-40B4-BE49-F238E27FC236}">
                      <a16:creationId xmlns:a16="http://schemas.microsoft.com/office/drawing/2014/main" id="{C42FA87B-7A69-4BCD-AD60-E2F7EEB93C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2560" y="3012953"/>
                  <a:ext cx="267986" cy="173160"/>
                </a:xfrm>
                <a:prstGeom prst="rect">
                  <a:avLst/>
                </a:prstGeom>
              </p:spPr>
            </p:pic>
            <p:sp>
              <p:nvSpPr>
                <p:cNvPr id="68" name="양쪽 대괄호 67">
                  <a:extLst>
                    <a:ext uri="{FF2B5EF4-FFF2-40B4-BE49-F238E27FC236}">
                      <a16:creationId xmlns:a16="http://schemas.microsoft.com/office/drawing/2014/main" id="{CA47EC87-87DC-4592-8D40-239C5A635260}"/>
                    </a:ext>
                  </a:extLst>
                </p:cNvPr>
                <p:cNvSpPr/>
                <p:nvPr/>
              </p:nvSpPr>
              <p:spPr>
                <a:xfrm rot="5400000">
                  <a:off x="8222845" y="2906571"/>
                  <a:ext cx="327415" cy="385924"/>
                </a:xfrm>
                <a:prstGeom prst="bracketPair">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33" name="그룹 32">
                <a:extLst>
                  <a:ext uri="{FF2B5EF4-FFF2-40B4-BE49-F238E27FC236}">
                    <a16:creationId xmlns:a16="http://schemas.microsoft.com/office/drawing/2014/main" id="{E3564B8E-78CC-4A11-A439-9975DB6EF769}"/>
                  </a:ext>
                </a:extLst>
              </p:cNvPr>
              <p:cNvGrpSpPr/>
              <p:nvPr/>
            </p:nvGrpSpPr>
            <p:grpSpPr>
              <a:xfrm>
                <a:off x="8139487" y="5335041"/>
                <a:ext cx="385924" cy="327415"/>
                <a:chOff x="8193591" y="2935825"/>
                <a:chExt cx="385924" cy="327415"/>
              </a:xfrm>
            </p:grpSpPr>
            <p:pic>
              <p:nvPicPr>
                <p:cNvPr id="65" name="그림 64">
                  <a:extLst>
                    <a:ext uri="{FF2B5EF4-FFF2-40B4-BE49-F238E27FC236}">
                      <a16:creationId xmlns:a16="http://schemas.microsoft.com/office/drawing/2014/main" id="{B62AF9D9-A11C-4093-93E9-133236C1C9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2560" y="3012953"/>
                  <a:ext cx="267986" cy="173160"/>
                </a:xfrm>
                <a:prstGeom prst="rect">
                  <a:avLst/>
                </a:prstGeom>
              </p:spPr>
            </p:pic>
            <p:sp>
              <p:nvSpPr>
                <p:cNvPr id="66" name="양쪽 대괄호 65">
                  <a:extLst>
                    <a:ext uri="{FF2B5EF4-FFF2-40B4-BE49-F238E27FC236}">
                      <a16:creationId xmlns:a16="http://schemas.microsoft.com/office/drawing/2014/main" id="{F0D244C2-9AB6-4C51-AC0C-872FEB1417A1}"/>
                    </a:ext>
                  </a:extLst>
                </p:cNvPr>
                <p:cNvSpPr/>
                <p:nvPr/>
              </p:nvSpPr>
              <p:spPr>
                <a:xfrm rot="5400000">
                  <a:off x="8222845" y="2906571"/>
                  <a:ext cx="327415" cy="385924"/>
                </a:xfrm>
                <a:prstGeom prst="bracketPair">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grpSp>
          <p:grpSp>
            <p:nvGrpSpPr>
              <p:cNvPr id="34" name="그룹 33">
                <a:extLst>
                  <a:ext uri="{FF2B5EF4-FFF2-40B4-BE49-F238E27FC236}">
                    <a16:creationId xmlns:a16="http://schemas.microsoft.com/office/drawing/2014/main" id="{D94AE877-3999-4B2C-8661-88C46FFC93C7}"/>
                  </a:ext>
                </a:extLst>
              </p:cNvPr>
              <p:cNvGrpSpPr/>
              <p:nvPr/>
            </p:nvGrpSpPr>
            <p:grpSpPr>
              <a:xfrm>
                <a:off x="6071159" y="4184483"/>
                <a:ext cx="946093" cy="565205"/>
                <a:chOff x="6116910" y="4186549"/>
                <a:chExt cx="946093" cy="565205"/>
              </a:xfrm>
            </p:grpSpPr>
            <p:pic>
              <p:nvPicPr>
                <p:cNvPr id="63" name="그림 62">
                  <a:extLst>
                    <a:ext uri="{FF2B5EF4-FFF2-40B4-BE49-F238E27FC236}">
                      <a16:creationId xmlns:a16="http://schemas.microsoft.com/office/drawing/2014/main" id="{AB1E91BE-070F-4BF1-8BC2-03545DAF4B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2361" y="4186549"/>
                  <a:ext cx="415187" cy="250514"/>
                </a:xfrm>
                <a:prstGeom prst="rect">
                  <a:avLst/>
                </a:prstGeom>
              </p:spPr>
            </p:pic>
            <p:sp>
              <p:nvSpPr>
                <p:cNvPr id="64" name="직사각형 63">
                  <a:extLst>
                    <a:ext uri="{FF2B5EF4-FFF2-40B4-BE49-F238E27FC236}">
                      <a16:creationId xmlns:a16="http://schemas.microsoft.com/office/drawing/2014/main" id="{D6C642BA-009F-4770-B92E-336541E28C72}"/>
                    </a:ext>
                  </a:extLst>
                </p:cNvPr>
                <p:cNvSpPr/>
                <p:nvPr/>
              </p:nvSpPr>
              <p:spPr>
                <a:xfrm>
                  <a:off x="6116910" y="4413200"/>
                  <a:ext cx="946093" cy="33855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Dịch</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vụ</a:t>
                  </a:r>
                  <a:r>
                    <a:rPr lang="en-US" altLang="ko-KR" sz="800" dirty="0">
                      <a:solidFill>
                        <a:srgbClr val="1F45BC"/>
                      </a:solidFill>
                      <a:latin typeface="SamsungOne-400" panose="020B0503030303020204" pitchFamily="34" charset="0"/>
                      <a:ea typeface="SamsungOne-400" panose="020B0503030303020204" pitchFamily="34" charset="0"/>
                    </a:rPr>
                    <a:t> </a:t>
                  </a:r>
                </a:p>
                <a:p>
                  <a:pPr algn="ctr"/>
                  <a:r>
                    <a:rPr lang="en-US" altLang="ko-KR" sz="800" dirty="0" err="1">
                      <a:solidFill>
                        <a:srgbClr val="1F45BC"/>
                      </a:solidFill>
                      <a:latin typeface="SamsungOne-400" panose="020B0503030303020204" pitchFamily="34" charset="0"/>
                      <a:ea typeface="SamsungOne-400" panose="020B0503030303020204" pitchFamily="34" charset="0"/>
                    </a:rPr>
                    <a:t>Thị</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giác</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Máy</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tính</a:t>
                  </a:r>
                  <a:endParaRPr lang="en-US" altLang="ko-KR" sz="800" dirty="0">
                    <a:solidFill>
                      <a:srgbClr val="1F45BC"/>
                    </a:solidFill>
                    <a:latin typeface="SamsungOne-400" panose="020B0503030303020204" pitchFamily="34" charset="0"/>
                    <a:ea typeface="SamsungOne-400" panose="020B0503030303020204" pitchFamily="34" charset="0"/>
                  </a:endParaRPr>
                </a:p>
              </p:txBody>
            </p:sp>
          </p:grpSp>
          <p:grpSp>
            <p:nvGrpSpPr>
              <p:cNvPr id="35" name="그룹 34">
                <a:extLst>
                  <a:ext uri="{FF2B5EF4-FFF2-40B4-BE49-F238E27FC236}">
                    <a16:creationId xmlns:a16="http://schemas.microsoft.com/office/drawing/2014/main" id="{A8F1731A-83AF-440E-A458-7A6137248653}"/>
                  </a:ext>
                </a:extLst>
              </p:cNvPr>
              <p:cNvGrpSpPr/>
              <p:nvPr/>
            </p:nvGrpSpPr>
            <p:grpSpPr>
              <a:xfrm>
                <a:off x="6065546" y="4938993"/>
                <a:ext cx="957313" cy="565205"/>
                <a:chOff x="6111297" y="4186549"/>
                <a:chExt cx="957313" cy="565205"/>
              </a:xfrm>
            </p:grpSpPr>
            <p:pic>
              <p:nvPicPr>
                <p:cNvPr id="61" name="그림 60">
                  <a:extLst>
                    <a:ext uri="{FF2B5EF4-FFF2-40B4-BE49-F238E27FC236}">
                      <a16:creationId xmlns:a16="http://schemas.microsoft.com/office/drawing/2014/main" id="{A8D5F557-4A34-404B-8DB1-D361C4EC71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2361" y="4186549"/>
                  <a:ext cx="415187" cy="250514"/>
                </a:xfrm>
                <a:prstGeom prst="rect">
                  <a:avLst/>
                </a:prstGeom>
              </p:spPr>
            </p:pic>
            <p:sp>
              <p:nvSpPr>
                <p:cNvPr id="62" name="직사각형 61">
                  <a:extLst>
                    <a:ext uri="{FF2B5EF4-FFF2-40B4-BE49-F238E27FC236}">
                      <a16:creationId xmlns:a16="http://schemas.microsoft.com/office/drawing/2014/main" id="{64BF1C30-6249-4C74-A57E-694500466B3B}"/>
                    </a:ext>
                  </a:extLst>
                </p:cNvPr>
                <p:cNvSpPr/>
                <p:nvPr/>
              </p:nvSpPr>
              <p:spPr>
                <a:xfrm>
                  <a:off x="6111297" y="4413200"/>
                  <a:ext cx="957313" cy="338554"/>
                </a:xfrm>
                <a:prstGeom prst="rect">
                  <a:avLst/>
                </a:prstGeom>
              </p:spPr>
              <p:txBody>
                <a:bodyPr wrap="none">
                  <a:spAutoFit/>
                </a:bodyPr>
                <a:lstStyle/>
                <a:p>
                  <a:pPr algn="ctr"/>
                  <a:r>
                    <a:rPr lang="en-US" altLang="ko-KR" sz="800" dirty="0">
                      <a:solidFill>
                        <a:srgbClr val="1F45BC"/>
                      </a:solidFill>
                      <a:latin typeface="SamsungOne-400" panose="020B0503030303020204" pitchFamily="34" charset="0"/>
                      <a:ea typeface="SamsungOne-400" panose="020B0503030303020204" pitchFamily="34" charset="0"/>
                    </a:rPr>
                    <a:t>API </a:t>
                  </a:r>
                </a:p>
                <a:p>
                  <a:pPr algn="ctr"/>
                  <a:r>
                    <a:rPr lang="en-US" altLang="ko-KR" sz="800" dirty="0" err="1">
                      <a:solidFill>
                        <a:srgbClr val="1F45BC"/>
                      </a:solidFill>
                      <a:latin typeface="SamsungOne-400" panose="020B0503030303020204" pitchFamily="34" charset="0"/>
                      <a:ea typeface="SamsungOne-400" panose="020B0503030303020204" pitchFamily="34" charset="0"/>
                    </a:rPr>
                    <a:t>khuôn</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mặt</a:t>
                  </a:r>
                  <a:r>
                    <a:rPr lang="en-US" altLang="ko-KR" sz="800" dirty="0">
                      <a:solidFill>
                        <a:srgbClr val="1F45BC"/>
                      </a:solidFill>
                      <a:latin typeface="SamsungOne-400" panose="020B0503030303020204" pitchFamily="34" charset="0"/>
                      <a:ea typeface="SamsungOne-400" panose="020B0503030303020204" pitchFamily="34" charset="0"/>
                    </a:rPr>
                    <a:t> Azure</a:t>
                  </a:r>
                </a:p>
              </p:txBody>
            </p:sp>
          </p:grpSp>
          <p:grpSp>
            <p:nvGrpSpPr>
              <p:cNvPr id="36" name="그룹 35">
                <a:extLst>
                  <a:ext uri="{FF2B5EF4-FFF2-40B4-BE49-F238E27FC236}">
                    <a16:creationId xmlns:a16="http://schemas.microsoft.com/office/drawing/2014/main" id="{5BAB00AA-8553-41C7-8620-295EFB26838C}"/>
                  </a:ext>
                </a:extLst>
              </p:cNvPr>
              <p:cNvGrpSpPr/>
              <p:nvPr/>
            </p:nvGrpSpPr>
            <p:grpSpPr>
              <a:xfrm>
                <a:off x="5910263" y="2550183"/>
                <a:ext cx="2428817" cy="3047715"/>
                <a:chOff x="5910263" y="2550183"/>
                <a:chExt cx="2428817" cy="3047715"/>
              </a:xfrm>
            </p:grpSpPr>
            <p:cxnSp>
              <p:nvCxnSpPr>
                <p:cNvPr id="46" name="직선 화살표 연결선 45">
                  <a:extLst>
                    <a:ext uri="{FF2B5EF4-FFF2-40B4-BE49-F238E27FC236}">
                      <a16:creationId xmlns:a16="http://schemas.microsoft.com/office/drawing/2014/main" id="{E04C7A35-ED55-43AD-AE5C-7CFF7EBC050A}"/>
                    </a:ext>
                  </a:extLst>
                </p:cNvPr>
                <p:cNvCxnSpPr>
                  <a:stCxn id="107" idx="3"/>
                  <a:endCxn id="18" idx="1"/>
                </p:cNvCxnSpPr>
                <p:nvPr/>
              </p:nvCxnSpPr>
              <p:spPr>
                <a:xfrm>
                  <a:off x="5910263" y="2555447"/>
                  <a:ext cx="441992" cy="914"/>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6579504E-FFEA-4880-A0EC-2B1C0C7D3EB6}"/>
                    </a:ext>
                  </a:extLst>
                </p:cNvPr>
                <p:cNvCxnSpPr>
                  <a:stCxn id="18" idx="3"/>
                </p:cNvCxnSpPr>
                <p:nvPr/>
              </p:nvCxnSpPr>
              <p:spPr>
                <a:xfrm flipV="1">
                  <a:off x="6736152" y="2555444"/>
                  <a:ext cx="436069" cy="917"/>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 117">
                  <a:extLst>
                    <a:ext uri="{FF2B5EF4-FFF2-40B4-BE49-F238E27FC236}">
                      <a16:creationId xmlns:a16="http://schemas.microsoft.com/office/drawing/2014/main" id="{B1573AAF-1C7C-4265-A2DA-3F1A3EB6AB77}"/>
                    </a:ext>
                  </a:extLst>
                </p:cNvPr>
                <p:cNvCxnSpPr>
                  <a:endCxn id="99" idx="1"/>
                </p:cNvCxnSpPr>
                <p:nvPr/>
              </p:nvCxnSpPr>
              <p:spPr>
                <a:xfrm>
                  <a:off x="6131259" y="2555444"/>
                  <a:ext cx="676059" cy="487085"/>
                </a:xfrm>
                <a:prstGeom prst="bentConnector3">
                  <a:avLst>
                    <a:gd name="adj1" fmla="val -4947"/>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 120">
                  <a:extLst>
                    <a:ext uri="{FF2B5EF4-FFF2-40B4-BE49-F238E27FC236}">
                      <a16:creationId xmlns:a16="http://schemas.microsoft.com/office/drawing/2014/main" id="{0BC884FF-3CED-4957-B3E9-D9CBB939976E}"/>
                    </a:ext>
                  </a:extLst>
                </p:cNvPr>
                <p:cNvCxnSpPr>
                  <a:stCxn id="102" idx="2"/>
                  <a:endCxn id="99" idx="3"/>
                </p:cNvCxnSpPr>
                <p:nvPr/>
              </p:nvCxnSpPr>
              <p:spPr>
                <a:xfrm rot="5400000">
                  <a:off x="7265940" y="2836325"/>
                  <a:ext cx="138785" cy="273623"/>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꺾인 연결선 124">
                  <a:extLst>
                    <a:ext uri="{FF2B5EF4-FFF2-40B4-BE49-F238E27FC236}">
                      <a16:creationId xmlns:a16="http://schemas.microsoft.com/office/drawing/2014/main" id="{25BB49A9-97FC-403C-9164-FAE9489A8186}"/>
                    </a:ext>
                  </a:extLst>
                </p:cNvPr>
                <p:cNvCxnSpPr>
                  <a:endCxn id="91" idx="0"/>
                </p:cNvCxnSpPr>
                <p:nvPr/>
              </p:nvCxnSpPr>
              <p:spPr>
                <a:xfrm rot="10800000" flipV="1">
                  <a:off x="7465100" y="3154069"/>
                  <a:ext cx="606760" cy="245667"/>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꺾인 연결선 126">
                  <a:extLst>
                    <a:ext uri="{FF2B5EF4-FFF2-40B4-BE49-F238E27FC236}">
                      <a16:creationId xmlns:a16="http://schemas.microsoft.com/office/drawing/2014/main" id="{892123E6-F298-4D3F-ADC0-D678B9AC055E}"/>
                    </a:ext>
                  </a:extLst>
                </p:cNvPr>
                <p:cNvCxnSpPr>
                  <a:endCxn id="70" idx="1"/>
                </p:cNvCxnSpPr>
                <p:nvPr/>
              </p:nvCxnSpPr>
              <p:spPr>
                <a:xfrm>
                  <a:off x="7741608" y="3563445"/>
                  <a:ext cx="590841" cy="278872"/>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꺾인 연결선 129">
                  <a:extLst>
                    <a:ext uri="{FF2B5EF4-FFF2-40B4-BE49-F238E27FC236}">
                      <a16:creationId xmlns:a16="http://schemas.microsoft.com/office/drawing/2014/main" id="{14D8C3B5-145A-45F8-8408-34763B322890}"/>
                    </a:ext>
                  </a:extLst>
                </p:cNvPr>
                <p:cNvCxnSpPr/>
                <p:nvPr/>
              </p:nvCxnSpPr>
              <p:spPr>
                <a:xfrm>
                  <a:off x="7748239" y="4307718"/>
                  <a:ext cx="590841" cy="278872"/>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3" name="꺾인 연결선 130">
                  <a:extLst>
                    <a:ext uri="{FF2B5EF4-FFF2-40B4-BE49-F238E27FC236}">
                      <a16:creationId xmlns:a16="http://schemas.microsoft.com/office/drawing/2014/main" id="{8A473F75-70DA-407A-B3BA-F9349F0B31D4}"/>
                    </a:ext>
                  </a:extLst>
                </p:cNvPr>
                <p:cNvCxnSpPr/>
                <p:nvPr/>
              </p:nvCxnSpPr>
              <p:spPr>
                <a:xfrm>
                  <a:off x="7736965" y="5045200"/>
                  <a:ext cx="590841" cy="278872"/>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4" name="꺾인 연결선 135">
                  <a:extLst>
                    <a:ext uri="{FF2B5EF4-FFF2-40B4-BE49-F238E27FC236}">
                      <a16:creationId xmlns:a16="http://schemas.microsoft.com/office/drawing/2014/main" id="{D19D1AAD-4253-478F-A539-2D6CD1EAD2DB}"/>
                    </a:ext>
                  </a:extLst>
                </p:cNvPr>
                <p:cNvCxnSpPr>
                  <a:endCxn id="85" idx="0"/>
                </p:cNvCxnSpPr>
                <p:nvPr/>
              </p:nvCxnSpPr>
              <p:spPr>
                <a:xfrm rot="10800000" flipV="1">
                  <a:off x="7465100" y="4020905"/>
                  <a:ext cx="628990" cy="110376"/>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5" name="꺾인 연결선 139">
                  <a:extLst>
                    <a:ext uri="{FF2B5EF4-FFF2-40B4-BE49-F238E27FC236}">
                      <a16:creationId xmlns:a16="http://schemas.microsoft.com/office/drawing/2014/main" id="{17350CC3-C5ED-4785-9D78-C87C39BAD104}"/>
                    </a:ext>
                  </a:extLst>
                </p:cNvPr>
                <p:cNvCxnSpPr/>
                <p:nvPr/>
              </p:nvCxnSpPr>
              <p:spPr>
                <a:xfrm rot="10800000" flipV="1">
                  <a:off x="7465100" y="4751241"/>
                  <a:ext cx="628990" cy="110376"/>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꺾인 연결선 140">
                  <a:extLst>
                    <a:ext uri="{FF2B5EF4-FFF2-40B4-BE49-F238E27FC236}">
                      <a16:creationId xmlns:a16="http://schemas.microsoft.com/office/drawing/2014/main" id="{6EC50696-FD8D-4669-9B15-08D2D808D0F6}"/>
                    </a:ext>
                  </a:extLst>
                </p:cNvPr>
                <p:cNvCxnSpPr/>
                <p:nvPr/>
              </p:nvCxnSpPr>
              <p:spPr>
                <a:xfrm rot="10800000" flipV="1">
                  <a:off x="7465100" y="5487522"/>
                  <a:ext cx="628990" cy="110376"/>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F6290ADD-0FFF-4ECA-B0FD-0893D7F4EFDE}"/>
                    </a:ext>
                  </a:extLst>
                </p:cNvPr>
                <p:cNvCxnSpPr/>
                <p:nvPr/>
              </p:nvCxnSpPr>
              <p:spPr>
                <a:xfrm>
                  <a:off x="6774742" y="3574622"/>
                  <a:ext cx="446723" cy="0"/>
                </a:xfrm>
                <a:prstGeom prst="straightConnector1">
                  <a:avLst/>
                </a:prstGeom>
                <a:ln>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D9AD347C-999E-46ED-AADE-6229E57ADDC1}"/>
                    </a:ext>
                  </a:extLst>
                </p:cNvPr>
                <p:cNvCxnSpPr/>
                <p:nvPr/>
              </p:nvCxnSpPr>
              <p:spPr>
                <a:xfrm>
                  <a:off x="6774742" y="4316636"/>
                  <a:ext cx="446723" cy="0"/>
                </a:xfrm>
                <a:prstGeom prst="straightConnector1">
                  <a:avLst/>
                </a:prstGeom>
                <a:ln>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F4BB0837-995F-45D0-A9CF-4FF56216BA5E}"/>
                    </a:ext>
                  </a:extLst>
                </p:cNvPr>
                <p:cNvCxnSpPr/>
                <p:nvPr/>
              </p:nvCxnSpPr>
              <p:spPr>
                <a:xfrm>
                  <a:off x="6774742" y="5064250"/>
                  <a:ext cx="446723" cy="0"/>
                </a:xfrm>
                <a:prstGeom prst="straightConnector1">
                  <a:avLst/>
                </a:prstGeom>
                <a:ln>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꺾인 연결선 146">
                  <a:extLst>
                    <a:ext uri="{FF2B5EF4-FFF2-40B4-BE49-F238E27FC236}">
                      <a16:creationId xmlns:a16="http://schemas.microsoft.com/office/drawing/2014/main" id="{841CD2A0-2A0E-475A-BFD5-7E35FB092028}"/>
                    </a:ext>
                  </a:extLst>
                </p:cNvPr>
                <p:cNvCxnSpPr>
                  <a:endCxn id="96" idx="1"/>
                </p:cNvCxnSpPr>
                <p:nvPr/>
              </p:nvCxnSpPr>
              <p:spPr>
                <a:xfrm>
                  <a:off x="7750105" y="2550183"/>
                  <a:ext cx="582344" cy="431363"/>
                </a:xfrm>
                <a:prstGeom prst="bentConnector2">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58EA9BF6-95C0-41EB-8F62-1114DB092965}"/>
                  </a:ext>
                </a:extLst>
              </p:cNvPr>
              <p:cNvGrpSpPr/>
              <p:nvPr/>
            </p:nvGrpSpPr>
            <p:grpSpPr>
              <a:xfrm>
                <a:off x="5637987" y="2009617"/>
                <a:ext cx="2370057" cy="3449646"/>
                <a:chOff x="5637987" y="2009617"/>
                <a:chExt cx="2370057" cy="3449646"/>
              </a:xfrm>
            </p:grpSpPr>
            <p:sp>
              <p:nvSpPr>
                <p:cNvPr id="39" name="Rectangle 5">
                  <a:extLst>
                    <a:ext uri="{FF2B5EF4-FFF2-40B4-BE49-F238E27FC236}">
                      <a16:creationId xmlns:a16="http://schemas.microsoft.com/office/drawing/2014/main" id="{28595C79-DBCD-4203-918F-E7111A4332B6}"/>
                    </a:ext>
                  </a:extLst>
                </p:cNvPr>
                <p:cNvSpPr/>
                <p:nvPr/>
              </p:nvSpPr>
              <p:spPr>
                <a:xfrm>
                  <a:off x="5637987" y="2009617"/>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1</a:t>
                  </a:r>
                </a:p>
              </p:txBody>
            </p:sp>
            <p:sp>
              <p:nvSpPr>
                <p:cNvPr id="40" name="Rectangle 5">
                  <a:extLst>
                    <a:ext uri="{FF2B5EF4-FFF2-40B4-BE49-F238E27FC236}">
                      <a16:creationId xmlns:a16="http://schemas.microsoft.com/office/drawing/2014/main" id="{F8C91B6E-3CE3-44CD-9C23-EB0250FCC664}"/>
                    </a:ext>
                  </a:extLst>
                </p:cNvPr>
                <p:cNvSpPr/>
                <p:nvPr/>
              </p:nvSpPr>
              <p:spPr>
                <a:xfrm>
                  <a:off x="6011951" y="2342512"/>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2</a:t>
                  </a:r>
                </a:p>
              </p:txBody>
            </p:sp>
            <p:sp>
              <p:nvSpPr>
                <p:cNvPr id="41" name="Rectangle 5">
                  <a:extLst>
                    <a:ext uri="{FF2B5EF4-FFF2-40B4-BE49-F238E27FC236}">
                      <a16:creationId xmlns:a16="http://schemas.microsoft.com/office/drawing/2014/main" id="{5925B318-3E29-462A-A3CC-2EA07A61372C}"/>
                    </a:ext>
                  </a:extLst>
                </p:cNvPr>
                <p:cNvSpPr/>
                <p:nvPr/>
              </p:nvSpPr>
              <p:spPr>
                <a:xfrm>
                  <a:off x="6919565" y="2337308"/>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3</a:t>
                  </a:r>
                </a:p>
              </p:txBody>
            </p:sp>
            <p:sp>
              <p:nvSpPr>
                <p:cNvPr id="42" name="Rectangle 5">
                  <a:extLst>
                    <a:ext uri="{FF2B5EF4-FFF2-40B4-BE49-F238E27FC236}">
                      <a16:creationId xmlns:a16="http://schemas.microsoft.com/office/drawing/2014/main" id="{4D99FC2C-4D5D-4923-AC18-F788BBE9AA67}"/>
                    </a:ext>
                  </a:extLst>
                </p:cNvPr>
                <p:cNvSpPr/>
                <p:nvPr/>
              </p:nvSpPr>
              <p:spPr>
                <a:xfrm>
                  <a:off x="7830805" y="2952681"/>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4</a:t>
                  </a:r>
                </a:p>
              </p:txBody>
            </p:sp>
            <p:sp>
              <p:nvSpPr>
                <p:cNvPr id="43" name="Rectangle 5">
                  <a:extLst>
                    <a:ext uri="{FF2B5EF4-FFF2-40B4-BE49-F238E27FC236}">
                      <a16:creationId xmlns:a16="http://schemas.microsoft.com/office/drawing/2014/main" id="{3574E174-06CF-4693-9D0D-6D679EDEFD21}"/>
                    </a:ext>
                  </a:extLst>
                </p:cNvPr>
                <p:cNvSpPr/>
                <p:nvPr/>
              </p:nvSpPr>
              <p:spPr>
                <a:xfrm>
                  <a:off x="7830805" y="3820232"/>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5</a:t>
                  </a:r>
                </a:p>
              </p:txBody>
            </p:sp>
            <p:sp>
              <p:nvSpPr>
                <p:cNvPr id="44" name="Rectangle 5">
                  <a:extLst>
                    <a:ext uri="{FF2B5EF4-FFF2-40B4-BE49-F238E27FC236}">
                      <a16:creationId xmlns:a16="http://schemas.microsoft.com/office/drawing/2014/main" id="{4343FC52-A6E6-4AA9-9FD0-AE05BB3E0B43}"/>
                    </a:ext>
                  </a:extLst>
                </p:cNvPr>
                <p:cNvSpPr/>
                <p:nvPr/>
              </p:nvSpPr>
              <p:spPr>
                <a:xfrm>
                  <a:off x="7830805" y="4546217"/>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6</a:t>
                  </a:r>
                </a:p>
              </p:txBody>
            </p:sp>
            <p:sp>
              <p:nvSpPr>
                <p:cNvPr id="45" name="Rectangle 5">
                  <a:extLst>
                    <a:ext uri="{FF2B5EF4-FFF2-40B4-BE49-F238E27FC236}">
                      <a16:creationId xmlns:a16="http://schemas.microsoft.com/office/drawing/2014/main" id="{83991882-80EF-43A8-907F-069B6B796511}"/>
                    </a:ext>
                  </a:extLst>
                </p:cNvPr>
                <p:cNvSpPr/>
                <p:nvPr/>
              </p:nvSpPr>
              <p:spPr>
                <a:xfrm>
                  <a:off x="7830805" y="5287142"/>
                  <a:ext cx="177239" cy="172121"/>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amsungOne-400" panose="020B0503030303020204" pitchFamily="34" charset="0"/>
                      <a:ea typeface="SamsungOne-400" panose="020B0503030303020204" pitchFamily="34" charset="0"/>
                    </a:rPr>
                    <a:t>7</a:t>
                  </a:r>
                </a:p>
              </p:txBody>
            </p:sp>
          </p:grpSp>
          <p:sp>
            <p:nvSpPr>
              <p:cNvPr id="38" name="직사각형 37">
                <a:extLst>
                  <a:ext uri="{FF2B5EF4-FFF2-40B4-BE49-F238E27FC236}">
                    <a16:creationId xmlns:a16="http://schemas.microsoft.com/office/drawing/2014/main" id="{6100541C-E2C5-41ED-9080-33CF027202E0}"/>
                  </a:ext>
                </a:extLst>
              </p:cNvPr>
              <p:cNvSpPr/>
              <p:nvPr/>
            </p:nvSpPr>
            <p:spPr>
              <a:xfrm>
                <a:off x="8447884" y="2992590"/>
                <a:ext cx="995785" cy="338554"/>
              </a:xfrm>
              <a:prstGeom prst="rect">
                <a:avLst/>
              </a:prstGeom>
            </p:spPr>
            <p:txBody>
              <a:bodyPr wrap="none">
                <a:spAutoFit/>
              </a:bodyPr>
              <a:lstStyle/>
              <a:p>
                <a:pPr algn="ctr"/>
                <a:r>
                  <a:rPr lang="en-US" altLang="ko-KR" sz="800" dirty="0" err="1">
                    <a:solidFill>
                      <a:srgbClr val="1F45BC"/>
                    </a:solidFill>
                    <a:latin typeface="SamsungOne-400" panose="020B0503030303020204" pitchFamily="34" charset="0"/>
                    <a:ea typeface="SamsungOne-400" panose="020B0503030303020204" pitchFamily="34" charset="0"/>
                  </a:rPr>
                  <a:t>Hàng</a:t>
                </a:r>
                <a:r>
                  <a:rPr lang="en-US" altLang="ko-KR" sz="800" dirty="0">
                    <a:solidFill>
                      <a:srgbClr val="1F45BC"/>
                    </a:solidFill>
                    <a:latin typeface="SamsungOne-400" panose="020B0503030303020204" pitchFamily="34" charset="0"/>
                    <a:ea typeface="SamsungOne-400" panose="020B0503030303020204" pitchFamily="34" charset="0"/>
                  </a:rPr>
                  <a:t> </a:t>
                </a:r>
                <a:r>
                  <a:rPr lang="en-US" altLang="ko-KR" sz="800" dirty="0" err="1">
                    <a:solidFill>
                      <a:srgbClr val="1F45BC"/>
                    </a:solidFill>
                    <a:latin typeface="SamsungOne-400" panose="020B0503030303020204" pitchFamily="34" charset="0"/>
                    <a:ea typeface="SamsungOne-400" panose="020B0503030303020204" pitchFamily="34" charset="0"/>
                  </a:rPr>
                  <a:t>đợi</a:t>
                </a:r>
                <a:r>
                  <a:rPr lang="en-US" altLang="ko-KR" sz="800" dirty="0">
                    <a:solidFill>
                      <a:srgbClr val="1F45BC"/>
                    </a:solidFill>
                    <a:latin typeface="SamsungOne-400" panose="020B0503030303020204" pitchFamily="34" charset="0"/>
                    <a:ea typeface="SamsungOne-400" panose="020B0503030303020204" pitchFamily="34" charset="0"/>
                  </a:rPr>
                  <a:t> </a:t>
                </a:r>
              </a:p>
              <a:p>
                <a:pPr algn="ctr"/>
                <a:r>
                  <a:rPr lang="en-US" altLang="ko-KR" sz="800" dirty="0">
                    <a:solidFill>
                      <a:srgbClr val="1F45BC"/>
                    </a:solidFill>
                    <a:latin typeface="SamsungOne-400" panose="020B0503030303020204" pitchFamily="34" charset="0"/>
                    <a:ea typeface="SamsungOne-400" panose="020B0503030303020204" pitchFamily="34" charset="0"/>
                  </a:rPr>
                  <a:t>Azure Service Bus</a:t>
                </a:r>
              </a:p>
            </p:txBody>
          </p:sp>
        </p:grpSp>
        <p:grpSp>
          <p:nvGrpSpPr>
            <p:cNvPr id="14" name="그룹 13">
              <a:extLst>
                <a:ext uri="{FF2B5EF4-FFF2-40B4-BE49-F238E27FC236}">
                  <a16:creationId xmlns:a16="http://schemas.microsoft.com/office/drawing/2014/main" id="{8EF19D5C-2ECC-4B70-B476-8F599DA11DC0}"/>
                </a:ext>
              </a:extLst>
            </p:cNvPr>
            <p:cNvGrpSpPr/>
            <p:nvPr/>
          </p:nvGrpSpPr>
          <p:grpSpPr>
            <a:xfrm>
              <a:off x="5651492" y="3379299"/>
              <a:ext cx="1291519" cy="2599355"/>
              <a:chOff x="5651492" y="3379299"/>
              <a:chExt cx="1291519" cy="2599355"/>
            </a:xfrm>
          </p:grpSpPr>
          <p:sp>
            <p:nvSpPr>
              <p:cNvPr id="15" name="모서리가 둥근 직사각형 160">
                <a:extLst>
                  <a:ext uri="{FF2B5EF4-FFF2-40B4-BE49-F238E27FC236}">
                    <a16:creationId xmlns:a16="http://schemas.microsoft.com/office/drawing/2014/main" id="{B32DE611-5304-4223-81B7-F24B5EB0BD75}"/>
                  </a:ext>
                </a:extLst>
              </p:cNvPr>
              <p:cNvSpPr/>
              <p:nvPr/>
            </p:nvSpPr>
            <p:spPr>
              <a:xfrm>
                <a:off x="5651492" y="3379299"/>
                <a:ext cx="1291519" cy="259935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urier New" panose="02070309020205020404" pitchFamily="49"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B57AC742-85D4-497C-ACD8-3E9F1145CC65}"/>
                  </a:ext>
                </a:extLst>
              </p:cNvPr>
              <p:cNvSpPr/>
              <p:nvPr/>
            </p:nvSpPr>
            <p:spPr>
              <a:xfrm>
                <a:off x="5813573" y="5592260"/>
                <a:ext cx="920445" cy="296620"/>
              </a:xfrm>
              <a:prstGeom prst="rect">
                <a:avLst/>
              </a:prstGeom>
            </p:spPr>
            <p:txBody>
              <a:bodyPr wrap="none">
                <a:spAutoFit/>
              </a:bodyPr>
              <a:lstStyle/>
              <a:p>
                <a:pPr indent="-279400" algn="ctr" defTabSz="844083" fontAlgn="auto">
                  <a:lnSpc>
                    <a:spcPts val="1800"/>
                  </a:lnSpc>
                  <a:spcBef>
                    <a:spcPts val="500"/>
                  </a:spcBef>
                  <a:spcAft>
                    <a:spcPts val="0"/>
                  </a:spcAft>
                  <a:buSzPct val="80000"/>
                  <a:tabLst>
                    <a:tab pos="447675" algn="l"/>
                  </a:tabLst>
                </a:pPr>
                <a:r>
                  <a:rPr lang="en-US" altLang="ko-KR" sz="900" dirty="0">
                    <a:solidFill>
                      <a:srgbClr val="FF0000"/>
                    </a:solidFill>
                    <a:latin typeface="SamsungOne-400" panose="020B0503030303020204" pitchFamily="34" charset="0"/>
                    <a:ea typeface="SamsungOne-400" panose="020B0503030303020204" pitchFamily="34" charset="0"/>
                  </a:rPr>
                  <a:t>SVC </a:t>
                </a:r>
                <a:r>
                  <a:rPr lang="en-US" altLang="ko-KR" sz="900" dirty="0" err="1">
                    <a:solidFill>
                      <a:srgbClr val="FF0000"/>
                    </a:solidFill>
                    <a:latin typeface="SamsungOne-400" panose="020B0503030303020204" pitchFamily="34" charset="0"/>
                    <a:ea typeface="SamsungOne-400" panose="020B0503030303020204" pitchFamily="34" charset="0"/>
                  </a:rPr>
                  <a:t>nhận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thức</a:t>
                </a:r>
                <a:endParaRPr lang="ko-KR" altLang="en-US" sz="900" dirty="0">
                  <a:solidFill>
                    <a:srgbClr val="FF0000"/>
                  </a:solidFill>
                  <a:latin typeface="SamsungOne-400" panose="020B0503030303020204" pitchFamily="34" charset="0"/>
                  <a:ea typeface="SamsungOne-600C" panose="020B0706030303020204" pitchFamily="34" charset="0"/>
                </a:endParaRPr>
              </a:p>
            </p:txBody>
          </p:sp>
        </p:grpSp>
      </p:grpSp>
    </p:spTree>
    <p:extLst>
      <p:ext uri="{BB962C8B-B14F-4D97-AF65-F5344CB8AC3E}">
        <p14:creationId xmlns:p14="http://schemas.microsoft.com/office/powerpoint/2010/main" val="2147080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56880C0-FC1E-42C3-86C9-8426532B4646}"/>
              </a:ext>
            </a:extLst>
          </p:cNvPr>
          <p:cNvSpPr>
            <a:spLocks noGrp="1"/>
          </p:cNvSpPr>
          <p:nvPr>
            <p:ph type="body" sz="quarter" idx="10"/>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Học</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Máy</a:t>
            </a:r>
            <a:r>
              <a:rPr lang="en-US" altLang="ko-KR" dirty="0">
                <a:latin typeface="iCiel Samsung Sharp Sans Bold" pitchFamily="2" charset="0"/>
                <a:ea typeface="iCiel Samsung Sharp Sans Bold" pitchFamily="2" charset="0"/>
                <a:cs typeface="iCiel Samsung Sharp Sans Bold" pitchFamily="2" charset="0"/>
              </a:rPr>
              <a:t> &amp; </a:t>
            </a:r>
            <a:r>
              <a:rPr lang="en-US" altLang="ko-KR" dirty="0" err="1">
                <a:latin typeface="iCiel Samsung Sharp Sans Bold" pitchFamily="2" charset="0"/>
                <a:ea typeface="iCiel Samsung Sharp Sans Bold" pitchFamily="2" charset="0"/>
                <a:cs typeface="iCiel Samsung Sharp Sans Bold" pitchFamily="2" charset="0"/>
              </a:rPr>
              <a:t>Mô</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Hình</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EA5B68FD-E540-412A-8CE8-35DC6EA405AD}"/>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
        <p:nvSpPr>
          <p:cNvPr id="8" name="직사각형 7">
            <a:extLst>
              <a:ext uri="{FF2B5EF4-FFF2-40B4-BE49-F238E27FC236}">
                <a16:creationId xmlns:a16="http://schemas.microsoft.com/office/drawing/2014/main" id="{593A8040-199C-4641-B222-C2E12EEB2989}"/>
              </a:ext>
            </a:extLst>
          </p:cNvPr>
          <p:cNvSpPr/>
          <p:nvPr/>
        </p:nvSpPr>
        <p:spPr>
          <a:xfrm>
            <a:off x="1234524" y="4038773"/>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Korean 400" panose="020B0503030303020204" pitchFamily="50" charset="-127"/>
              </a:rPr>
              <a:t>1.1. Kiến thức cơ bản về học máy </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1C4C4ECF-887D-4A32-BCD4-23B5DC1E761E}"/>
              </a:ext>
            </a:extLst>
          </p:cNvPr>
          <p:cNvSpPr/>
          <p:nvPr/>
        </p:nvSpPr>
        <p:spPr>
          <a:xfrm>
            <a:off x="1051644" y="4037600"/>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nvGrpSpPr>
          <p:cNvPr id="10" name="Group 2">
            <a:extLst>
              <a:ext uri="{FF2B5EF4-FFF2-40B4-BE49-F238E27FC236}">
                <a16:creationId xmlns:a16="http://schemas.microsoft.com/office/drawing/2014/main" id="{52B3521D-2182-4F6A-931A-5278A4FBCB03}"/>
              </a:ext>
            </a:extLst>
          </p:cNvPr>
          <p:cNvGrpSpPr/>
          <p:nvPr/>
        </p:nvGrpSpPr>
        <p:grpSpPr>
          <a:xfrm>
            <a:off x="1051644" y="4467140"/>
            <a:ext cx="5702300" cy="278172"/>
            <a:chOff x="571500" y="5165783"/>
            <a:chExt cx="5702300" cy="278172"/>
          </a:xfrm>
        </p:grpSpPr>
        <p:sp>
          <p:nvSpPr>
            <p:cNvPr id="11" name="직사각형 43">
              <a:extLst>
                <a:ext uri="{FF2B5EF4-FFF2-40B4-BE49-F238E27FC236}">
                  <a16:creationId xmlns:a16="http://schemas.microsoft.com/office/drawing/2014/main" id="{7A1B93C4-B9FE-4C54-95A7-B5F3B35D60C5}"/>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Học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trong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đám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mây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cộng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2" name="직사각형 44">
              <a:extLst>
                <a:ext uri="{FF2B5EF4-FFF2-40B4-BE49-F238E27FC236}">
                  <a16:creationId xmlns:a16="http://schemas.microsoft.com/office/drawing/2014/main" id="{4575087A-3A1E-45ED-B464-7A63D94D0B1E}"/>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Courier New" panose="02070309020205020404" pitchFamily="49" charset="0"/>
                <a:ea typeface="SamsungOneKorean 400" panose="020B0503030303020204" pitchFamily="50" charset="-127"/>
              </a:endParaRPr>
            </a:p>
          </p:txBody>
        </p:sp>
      </p:grpSp>
      <p:sp>
        <p:nvSpPr>
          <p:cNvPr id="16" name="직사각형 15">
            <a:extLst>
              <a:ext uri="{FF2B5EF4-FFF2-40B4-BE49-F238E27FC236}">
                <a16:creationId xmlns:a16="http://schemas.microsoft.com/office/drawing/2014/main" id="{3EAA1993-2BF7-9B4F-92B3-1DAA95D0C7EC}"/>
              </a:ext>
            </a:extLst>
          </p:cNvPr>
          <p:cNvSpPr/>
          <p:nvPr/>
        </p:nvSpPr>
        <p:spPr>
          <a:xfrm>
            <a:off x="1234524" y="489902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Korean 400" panose="020B0503030303020204" pitchFamily="50" charset="-127"/>
              </a:rPr>
              <a:t>1.3. Đường ống Apache Spark ML</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17" name="직사각형 16">
            <a:extLst>
              <a:ext uri="{FF2B5EF4-FFF2-40B4-BE49-F238E27FC236}">
                <a16:creationId xmlns:a16="http://schemas.microsoft.com/office/drawing/2014/main" id="{F238478E-4EEE-E044-BE6F-6F35987EC526}"/>
              </a:ext>
            </a:extLst>
          </p:cNvPr>
          <p:cNvSpPr/>
          <p:nvPr/>
        </p:nvSpPr>
        <p:spPr>
          <a:xfrm>
            <a:off x="1051644" y="4897852"/>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Courier New" panose="02070309020205020404" pitchFamily="49" charset="0"/>
              <a:ea typeface="SamsungOneKorean 400" panose="020B0503030303020204" pitchFamily="50" charset="-127"/>
            </a:endParaRPr>
          </a:p>
        </p:txBody>
      </p:sp>
    </p:spTree>
    <p:extLst>
      <p:ext uri="{BB962C8B-B14F-4D97-AF65-F5344CB8AC3E}">
        <p14:creationId xmlns:p14="http://schemas.microsoft.com/office/powerpoint/2010/main" val="3923485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Apache Spark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4137727" cy="4059933"/>
          </a:xfrm>
        </p:spPr>
        <p:txBody>
          <a:bodyPr/>
          <a:lstStyle/>
          <a:p>
            <a:r>
              <a:rPr lang="en-US" altLang="ko-KR" dirty="0"/>
              <a:t>Apache Spark </a:t>
            </a:r>
            <a:r>
              <a:rPr lang="en-US" altLang="ko-KR" dirty="0" err="1"/>
              <a:t>là</a:t>
            </a:r>
            <a:r>
              <a:rPr lang="en-US" altLang="ko-KR" dirty="0"/>
              <a:t> </a:t>
            </a:r>
            <a:r>
              <a:rPr lang="en-US" altLang="ko-KR" dirty="0" err="1"/>
              <a:t>một</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thống</a:t>
            </a:r>
            <a:r>
              <a:rPr lang="en-US" altLang="ko-KR" dirty="0"/>
              <a:t> </a:t>
            </a:r>
            <a:r>
              <a:rPr lang="en-US" altLang="ko-KR" dirty="0" err="1"/>
              <a:t>nhất</a:t>
            </a:r>
            <a:r>
              <a:rPr lang="en-US" altLang="ko-KR" dirty="0"/>
              <a:t> </a:t>
            </a:r>
            <a:r>
              <a:rPr lang="en-US" altLang="ko-KR" dirty="0" err="1"/>
              <a:t>để</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quy</a:t>
            </a:r>
            <a:r>
              <a:rPr lang="en-US" altLang="ko-KR" dirty="0"/>
              <a:t> </a:t>
            </a:r>
            <a:r>
              <a:rPr lang="en-US" altLang="ko-KR" dirty="0" err="1"/>
              <a:t>mô</a:t>
            </a:r>
            <a:r>
              <a:rPr lang="en-US" altLang="ko-KR" dirty="0"/>
              <a:t> </a:t>
            </a:r>
            <a:r>
              <a:rPr lang="en-US" altLang="ko-KR" dirty="0" err="1"/>
              <a:t>lớn</a:t>
            </a:r>
            <a:endParaRPr lang="en-US" altLang="ko-KR" dirty="0"/>
          </a:p>
          <a:p>
            <a:pPr lvl="1"/>
            <a:r>
              <a:rPr lang="en-US" altLang="ko-KR" dirty="0" err="1"/>
              <a:t>Một</a:t>
            </a:r>
            <a:r>
              <a:rPr lang="en-US" altLang="ko-KR" dirty="0"/>
              <a:t> </a:t>
            </a:r>
            <a:r>
              <a:rPr lang="en-US" altLang="ko-KR" dirty="0" err="1"/>
              <a:t>bộ</a:t>
            </a:r>
            <a:r>
              <a:rPr lang="en-US" altLang="ko-KR" dirty="0"/>
              <a:t> API </a:t>
            </a:r>
            <a:r>
              <a:rPr lang="en-US" altLang="ko-KR" dirty="0" err="1"/>
              <a:t>cấp</a:t>
            </a:r>
            <a:r>
              <a:rPr lang="en-US" altLang="ko-KR" dirty="0"/>
              <a:t> </a:t>
            </a:r>
            <a:r>
              <a:rPr lang="en-US" altLang="ko-KR" dirty="0" err="1"/>
              <a:t>cao</a:t>
            </a:r>
            <a:r>
              <a:rPr lang="en-US" altLang="ko-KR" dirty="0"/>
              <a:t> </a:t>
            </a:r>
            <a:r>
              <a:rPr lang="en-US" altLang="ko-KR" dirty="0" err="1"/>
              <a:t>trong</a:t>
            </a:r>
            <a:r>
              <a:rPr lang="en-US" altLang="ko-KR" dirty="0"/>
              <a:t> Scala, Python, Java </a:t>
            </a:r>
            <a:r>
              <a:rPr lang="en-US" altLang="ko-KR" dirty="0" err="1"/>
              <a:t>và</a:t>
            </a:r>
            <a:r>
              <a:rPr lang="en-US" altLang="ko-KR" dirty="0"/>
              <a:t> R</a:t>
            </a:r>
          </a:p>
          <a:p>
            <a:r>
              <a:rPr lang="en-US" altLang="ko-KR" dirty="0" err="1"/>
              <a:t>Công</a:t>
            </a:r>
            <a:r>
              <a:rPr lang="en-US" altLang="ko-KR" dirty="0"/>
              <a:t> </a:t>
            </a:r>
            <a:r>
              <a:rPr lang="en-US" altLang="ko-KR" dirty="0" err="1"/>
              <a:t>cụ</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đa</a:t>
            </a:r>
            <a:r>
              <a:rPr lang="en-US" altLang="ko-KR" dirty="0"/>
              <a:t> </a:t>
            </a:r>
            <a:r>
              <a:rPr lang="en-US" altLang="ko-KR" dirty="0" err="1"/>
              <a:t>năng</a:t>
            </a:r>
            <a:r>
              <a:rPr lang="en-US" altLang="ko-KR" dirty="0"/>
              <a:t> </a:t>
            </a:r>
            <a:r>
              <a:rPr lang="en-US" altLang="ko-KR" dirty="0" err="1"/>
              <a:t>cung</a:t>
            </a:r>
            <a:r>
              <a:rPr lang="en-US" altLang="ko-KR" dirty="0"/>
              <a:t> </a:t>
            </a:r>
            <a:r>
              <a:rPr lang="en-US" altLang="ko-KR" dirty="0" err="1"/>
              <a:t>cấp</a:t>
            </a:r>
            <a:endParaRPr lang="en-US" altLang="ko-KR" dirty="0"/>
          </a:p>
          <a:p>
            <a:pPr lvl="1"/>
            <a:r>
              <a:rPr lang="en-US" altLang="ko-KR" dirty="0"/>
              <a:t>X</a:t>
            </a:r>
            <a:r>
              <a:rPr lang="vi-VN" altLang="ko-KR" dirty="0"/>
              <a:t>ử lý tương tác</a:t>
            </a:r>
          </a:p>
          <a:p>
            <a:pPr lvl="1"/>
            <a:r>
              <a:rPr lang="vi-VN" altLang="ko-KR" dirty="0"/>
              <a:t>Xử lý hàng loạt cực nhanh</a:t>
            </a:r>
          </a:p>
          <a:p>
            <a:pPr lvl="1"/>
            <a:r>
              <a:rPr lang="vi-VN" altLang="ko-KR" dirty="0"/>
              <a:t>Xử lý luồng thời gian thực</a:t>
            </a:r>
          </a:p>
          <a:p>
            <a:pPr lvl="1"/>
            <a:r>
              <a:rPr lang="vi-VN" altLang="ko-KR" dirty="0"/>
              <a:t>Mô hình học máy phân tán và công cụ suy luận</a:t>
            </a:r>
          </a:p>
          <a:p>
            <a:pPr lvl="1"/>
            <a:r>
              <a:rPr lang="en-US" altLang="ko-KR" dirty="0"/>
              <a:t>X</a:t>
            </a:r>
            <a:r>
              <a:rPr lang="vi-VN" altLang="ko-KR" dirty="0"/>
              <a:t>ử lý đồ thị</a:t>
            </a:r>
            <a:endParaRPr lang="en-US" altLang="ko-KR" dirty="0"/>
          </a:p>
          <a:p>
            <a:r>
              <a:rPr lang="en-US" altLang="ko-KR" dirty="0" err="1"/>
              <a:t>Công</a:t>
            </a:r>
            <a:r>
              <a:rPr lang="en-US" altLang="ko-KR" dirty="0"/>
              <a:t> </a:t>
            </a:r>
            <a:r>
              <a:rPr lang="en-US" altLang="ko-KR" dirty="0" err="1"/>
              <a:t>cụ</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trong</a:t>
            </a:r>
            <a:r>
              <a:rPr lang="en-US" altLang="ko-KR" dirty="0"/>
              <a:t> </a:t>
            </a:r>
            <a:r>
              <a:rPr lang="en-US" altLang="ko-KR" dirty="0" err="1"/>
              <a:t>bộ</a:t>
            </a:r>
            <a:r>
              <a:rPr lang="en-US" altLang="ko-KR" dirty="0"/>
              <a:t> </a:t>
            </a:r>
            <a:r>
              <a:rPr lang="en-US" altLang="ko-KR" dirty="0" err="1"/>
              <a:t>nhớ</a:t>
            </a:r>
            <a:endParaRPr lang="en-US" altLang="ko-KR" dirty="0"/>
          </a:p>
        </p:txBody>
      </p:sp>
      <p:grpSp>
        <p:nvGrpSpPr>
          <p:cNvPr id="10" name="그룹 9">
            <a:extLst>
              <a:ext uri="{FF2B5EF4-FFF2-40B4-BE49-F238E27FC236}">
                <a16:creationId xmlns:a16="http://schemas.microsoft.com/office/drawing/2014/main" id="{582E5B92-EF6D-40EC-8191-33A5423AB51C}"/>
              </a:ext>
            </a:extLst>
          </p:cNvPr>
          <p:cNvGrpSpPr/>
          <p:nvPr/>
        </p:nvGrpSpPr>
        <p:grpSpPr>
          <a:xfrm>
            <a:off x="4819288" y="2540474"/>
            <a:ext cx="4513112" cy="3469825"/>
            <a:chOff x="4819288" y="2540474"/>
            <a:chExt cx="4513112" cy="3469825"/>
          </a:xfrm>
        </p:grpSpPr>
        <p:grpSp>
          <p:nvGrpSpPr>
            <p:cNvPr id="11" name="그룹 10">
              <a:extLst>
                <a:ext uri="{FF2B5EF4-FFF2-40B4-BE49-F238E27FC236}">
                  <a16:creationId xmlns:a16="http://schemas.microsoft.com/office/drawing/2014/main" id="{4625787A-CAB8-41AA-BCEA-90494B8A628D}"/>
                </a:ext>
              </a:extLst>
            </p:cNvPr>
            <p:cNvGrpSpPr/>
            <p:nvPr/>
          </p:nvGrpSpPr>
          <p:grpSpPr>
            <a:xfrm>
              <a:off x="4821603" y="2540474"/>
              <a:ext cx="4510797" cy="337587"/>
              <a:chOff x="5202824" y="2360094"/>
              <a:chExt cx="3854734" cy="337587"/>
            </a:xfrm>
            <a:solidFill>
              <a:srgbClr val="66A1FE"/>
            </a:solidFill>
          </p:grpSpPr>
          <p:sp>
            <p:nvSpPr>
              <p:cNvPr id="26" name="Rectangle 5">
                <a:extLst>
                  <a:ext uri="{FF2B5EF4-FFF2-40B4-BE49-F238E27FC236}">
                    <a16:creationId xmlns:a16="http://schemas.microsoft.com/office/drawing/2014/main" id="{F8819A6E-6A52-416D-9007-A7BB01B12835}"/>
                  </a:ext>
                </a:extLst>
              </p:cNvPr>
              <p:cNvSpPr/>
              <p:nvPr/>
            </p:nvSpPr>
            <p:spPr>
              <a:xfrm>
                <a:off x="5202824" y="2360094"/>
                <a:ext cx="763117" cy="337587"/>
              </a:xfrm>
              <a:prstGeom prst="roundRect">
                <a:avLst>
                  <a:gd name="adj" fmla="val 48856"/>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SamsungOne-700" panose="020B0803030303020204" pitchFamily="34" charset="0"/>
                    <a:ea typeface="SamsungOne-700" panose="020B0803030303020204" pitchFamily="34" charset="0"/>
                  </a:rPr>
                  <a:t>R</a:t>
                </a:r>
                <a:endParaRPr lang="en-US" sz="1050" dirty="0">
                  <a:solidFill>
                    <a:schemeClr val="bg1"/>
                  </a:solidFill>
                  <a:latin typeface="SamsungOne-700" panose="020B0803030303020204" pitchFamily="34" charset="0"/>
                  <a:ea typeface="SamsungOne-700" panose="020B0803030303020204" pitchFamily="34" charset="0"/>
                </a:endParaRPr>
              </a:p>
            </p:txBody>
          </p:sp>
          <p:sp>
            <p:nvSpPr>
              <p:cNvPr id="27" name="Rectangle 5">
                <a:extLst>
                  <a:ext uri="{FF2B5EF4-FFF2-40B4-BE49-F238E27FC236}">
                    <a16:creationId xmlns:a16="http://schemas.microsoft.com/office/drawing/2014/main" id="{49655BCD-1667-4ADB-9CFB-47AC59620959}"/>
                  </a:ext>
                </a:extLst>
              </p:cNvPr>
              <p:cNvSpPr/>
              <p:nvPr/>
            </p:nvSpPr>
            <p:spPr>
              <a:xfrm>
                <a:off x="6218149" y="2360094"/>
                <a:ext cx="763117" cy="337587"/>
              </a:xfrm>
              <a:prstGeom prst="roundRect">
                <a:avLst>
                  <a:gd name="adj" fmla="val 48856"/>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SamsungOne-700" panose="020B0803030303020204" pitchFamily="34" charset="0"/>
                    <a:ea typeface="SamsungOne-700" panose="020B0803030303020204" pitchFamily="34" charset="0"/>
                  </a:rPr>
                  <a:t>Python</a:t>
                </a:r>
                <a:endParaRPr lang="en-US" sz="1050" dirty="0">
                  <a:solidFill>
                    <a:schemeClr val="bg1"/>
                  </a:solidFill>
                  <a:latin typeface="SamsungOne-700" panose="020B0803030303020204" pitchFamily="34" charset="0"/>
                  <a:ea typeface="SamsungOne-700" panose="020B0803030303020204" pitchFamily="34" charset="0"/>
                </a:endParaRPr>
              </a:p>
            </p:txBody>
          </p:sp>
          <p:sp>
            <p:nvSpPr>
              <p:cNvPr id="28" name="Rectangle 5">
                <a:extLst>
                  <a:ext uri="{FF2B5EF4-FFF2-40B4-BE49-F238E27FC236}">
                    <a16:creationId xmlns:a16="http://schemas.microsoft.com/office/drawing/2014/main" id="{DCEAF691-AF87-4DB2-812D-CDB581F1C9C4}"/>
                  </a:ext>
                </a:extLst>
              </p:cNvPr>
              <p:cNvSpPr/>
              <p:nvPr/>
            </p:nvSpPr>
            <p:spPr>
              <a:xfrm>
                <a:off x="7256295" y="2360094"/>
                <a:ext cx="763117" cy="337587"/>
              </a:xfrm>
              <a:prstGeom prst="roundRect">
                <a:avLst>
                  <a:gd name="adj" fmla="val 48856"/>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SamsungOne-700" panose="020B0803030303020204" pitchFamily="34" charset="0"/>
                    <a:ea typeface="SamsungOne-700" panose="020B0803030303020204" pitchFamily="34" charset="0"/>
                  </a:rPr>
                  <a:t>Scala</a:t>
                </a:r>
                <a:endParaRPr lang="en-US" sz="1050" dirty="0">
                  <a:solidFill>
                    <a:schemeClr val="bg1"/>
                  </a:solidFill>
                  <a:latin typeface="SamsungOne-700" panose="020B0803030303020204" pitchFamily="34" charset="0"/>
                  <a:ea typeface="SamsungOne-700" panose="020B0803030303020204" pitchFamily="34" charset="0"/>
                </a:endParaRPr>
              </a:p>
            </p:txBody>
          </p:sp>
          <p:sp>
            <p:nvSpPr>
              <p:cNvPr id="29" name="Rectangle 5">
                <a:extLst>
                  <a:ext uri="{FF2B5EF4-FFF2-40B4-BE49-F238E27FC236}">
                    <a16:creationId xmlns:a16="http://schemas.microsoft.com/office/drawing/2014/main" id="{E7D6EB76-1866-46ED-8032-415999D5C88C}"/>
                  </a:ext>
                </a:extLst>
              </p:cNvPr>
              <p:cNvSpPr/>
              <p:nvPr/>
            </p:nvSpPr>
            <p:spPr>
              <a:xfrm>
                <a:off x="8294441" y="2360094"/>
                <a:ext cx="763117" cy="337587"/>
              </a:xfrm>
              <a:prstGeom prst="roundRect">
                <a:avLst>
                  <a:gd name="adj" fmla="val 48856"/>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SamsungOne-700" panose="020B0803030303020204" pitchFamily="34" charset="0"/>
                    <a:ea typeface="SamsungOne-700" panose="020B0803030303020204" pitchFamily="34" charset="0"/>
                  </a:rPr>
                  <a:t>Java</a:t>
                </a:r>
                <a:endParaRPr lang="en-US" sz="1050" dirty="0">
                  <a:solidFill>
                    <a:schemeClr val="bg1"/>
                  </a:solidFill>
                  <a:latin typeface="SamsungOne-700" panose="020B0803030303020204" pitchFamily="34" charset="0"/>
                  <a:ea typeface="SamsungOne-700" panose="020B0803030303020204" pitchFamily="34" charset="0"/>
                </a:endParaRPr>
              </a:p>
            </p:txBody>
          </p:sp>
        </p:grpSp>
        <p:sp>
          <p:nvSpPr>
            <p:cNvPr id="12" name="Rectangle 5">
              <a:extLst>
                <a:ext uri="{FF2B5EF4-FFF2-40B4-BE49-F238E27FC236}">
                  <a16:creationId xmlns:a16="http://schemas.microsoft.com/office/drawing/2014/main" id="{8599F722-3C17-4B8B-A16D-7C93D12EFD4C}"/>
                </a:ext>
              </a:extLst>
            </p:cNvPr>
            <p:cNvSpPr/>
            <p:nvPr/>
          </p:nvSpPr>
          <p:spPr>
            <a:xfrm>
              <a:off x="4821603" y="3001468"/>
              <a:ext cx="4510797" cy="337587"/>
            </a:xfrm>
            <a:prstGeom prst="roundRect">
              <a:avLst>
                <a:gd name="adj" fmla="val 0"/>
              </a:avLst>
            </a:prstGeom>
            <a:solidFill>
              <a:srgbClr val="60C4D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SamsungOne-700" panose="020B0803030303020204" pitchFamily="34" charset="0"/>
                  <a:ea typeface="SamsungOne-700" panose="020B0803030303020204" pitchFamily="34" charset="0"/>
                </a:rPr>
                <a:t>DataFrames API</a:t>
              </a:r>
              <a:endParaRPr lang="en-US" sz="1050" dirty="0">
                <a:solidFill>
                  <a:schemeClr val="bg1"/>
                </a:solidFill>
                <a:latin typeface="SamsungOne-700" panose="020B0803030303020204" pitchFamily="34" charset="0"/>
                <a:ea typeface="SamsungOne-700" panose="020B0803030303020204" pitchFamily="34" charset="0"/>
              </a:endParaRPr>
            </a:p>
          </p:txBody>
        </p:sp>
        <p:grpSp>
          <p:nvGrpSpPr>
            <p:cNvPr id="13" name="그룹 12">
              <a:extLst>
                <a:ext uri="{FF2B5EF4-FFF2-40B4-BE49-F238E27FC236}">
                  <a16:creationId xmlns:a16="http://schemas.microsoft.com/office/drawing/2014/main" id="{30C0ECCC-3896-4585-89F6-00CF8C98C38A}"/>
                </a:ext>
              </a:extLst>
            </p:cNvPr>
            <p:cNvGrpSpPr/>
            <p:nvPr/>
          </p:nvGrpSpPr>
          <p:grpSpPr>
            <a:xfrm>
              <a:off x="4821603" y="3334816"/>
              <a:ext cx="4510797" cy="1055614"/>
              <a:chOff x="5202824" y="3154436"/>
              <a:chExt cx="3854734" cy="1055614"/>
            </a:xfrm>
            <a:solidFill>
              <a:srgbClr val="BFEFEE"/>
            </a:solidFill>
          </p:grpSpPr>
          <p:sp>
            <p:nvSpPr>
              <p:cNvPr id="22" name="Rectangle 5">
                <a:extLst>
                  <a:ext uri="{FF2B5EF4-FFF2-40B4-BE49-F238E27FC236}">
                    <a16:creationId xmlns:a16="http://schemas.microsoft.com/office/drawing/2014/main" id="{3DA1DE68-78BB-4A79-93DB-5C5DC3F496E8}"/>
                  </a:ext>
                </a:extLst>
              </p:cNvPr>
              <p:cNvSpPr/>
              <p:nvPr/>
            </p:nvSpPr>
            <p:spPr>
              <a:xfrm>
                <a:off x="5202824" y="3154436"/>
                <a:ext cx="907465" cy="1055614"/>
              </a:xfrm>
              <a:prstGeom prst="flowChartOffpageConnector">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MLlib</a:t>
                </a: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800" dirty="0" err="1">
                    <a:solidFill>
                      <a:srgbClr val="1F45BC"/>
                    </a:solidFill>
                    <a:latin typeface="SamsungOne-400" panose="020B0503030303020204" pitchFamily="34" charset="0"/>
                    <a:ea typeface="SamsungOne-400" panose="020B0503030303020204" pitchFamily="34" charset="0"/>
                  </a:rPr>
                  <a:t>Học</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máy</a:t>
                </a:r>
                <a:endParaRPr lang="en-US" sz="700" dirty="0">
                  <a:solidFill>
                    <a:srgbClr val="1F45BC"/>
                  </a:solidFill>
                  <a:latin typeface="SamsungOne-400" panose="020B0503030303020204" pitchFamily="34" charset="0"/>
                  <a:ea typeface="SamsungOne-400" panose="020B0503030303020204" pitchFamily="34" charset="0"/>
                </a:endParaRPr>
              </a:p>
            </p:txBody>
          </p:sp>
          <p:sp>
            <p:nvSpPr>
              <p:cNvPr id="23" name="Rectangle 5">
                <a:extLst>
                  <a:ext uri="{FF2B5EF4-FFF2-40B4-BE49-F238E27FC236}">
                    <a16:creationId xmlns:a16="http://schemas.microsoft.com/office/drawing/2014/main" id="{130D46A4-FCAC-48B4-88A1-974743A39341}"/>
                  </a:ext>
                </a:extLst>
              </p:cNvPr>
              <p:cNvSpPr/>
              <p:nvPr/>
            </p:nvSpPr>
            <p:spPr>
              <a:xfrm>
                <a:off x="6182171" y="3154436"/>
                <a:ext cx="907465" cy="1055614"/>
              </a:xfrm>
              <a:prstGeom prst="flowChartOffpageConnector">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1100" dirty="0">
                    <a:solidFill>
                      <a:srgbClr val="1F45BC"/>
                    </a:solidFill>
                    <a:latin typeface="SamsungOne-700" panose="020B0803030303020204" pitchFamily="34" charset="0"/>
                    <a:ea typeface="SamsungOne-700" panose="020B0803030303020204" pitchFamily="34" charset="0"/>
                  </a:rPr>
                  <a:t>Streaming</a:t>
                </a: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800" dirty="0" err="1">
                    <a:solidFill>
                      <a:srgbClr val="1F45BC"/>
                    </a:solidFill>
                    <a:latin typeface="SamsungOne-400" panose="020B0503030303020204" pitchFamily="34" charset="0"/>
                    <a:ea typeface="SamsungOne-400" panose="020B0503030303020204" pitchFamily="34" charset="0"/>
                  </a:rPr>
                  <a:t>Phân</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tích</a:t>
                </a:r>
                <a:endParaRPr lang="en-US" sz="800" dirty="0">
                  <a:solidFill>
                    <a:srgbClr val="1F45BC"/>
                  </a:solidFill>
                  <a:latin typeface="SamsungOne-400" panose="020B0503030303020204" pitchFamily="34" charset="0"/>
                  <a:ea typeface="SamsungOne-400" panose="020B0503030303020204" pitchFamily="34" charset="0"/>
                </a:endParaRPr>
              </a:p>
              <a:p>
                <a:pPr algn="ct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thời</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gian</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thực</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24" name="Rectangle 5">
                <a:extLst>
                  <a:ext uri="{FF2B5EF4-FFF2-40B4-BE49-F238E27FC236}">
                    <a16:creationId xmlns:a16="http://schemas.microsoft.com/office/drawing/2014/main" id="{7A95CE90-92DA-4744-8E4B-65C1B1C815BE}"/>
                  </a:ext>
                </a:extLst>
              </p:cNvPr>
              <p:cNvSpPr/>
              <p:nvPr/>
            </p:nvSpPr>
            <p:spPr>
              <a:xfrm>
                <a:off x="7166132" y="3154436"/>
                <a:ext cx="907465" cy="1055614"/>
              </a:xfrm>
              <a:prstGeom prst="flowChartOffpageConnector">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SQL</a:t>
                </a: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800" dirty="0" err="1">
                    <a:solidFill>
                      <a:srgbClr val="1F45BC"/>
                    </a:solidFill>
                    <a:latin typeface="SamsungOne-400" panose="020B0503030303020204" pitchFamily="34" charset="0"/>
                    <a:ea typeface="SamsungOne-400" panose="020B0503030303020204" pitchFamily="34" charset="0"/>
                  </a:rPr>
                  <a:t>Truy</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vấn</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tương</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tác</a:t>
                </a:r>
                <a:endParaRPr lang="en-US" sz="800" dirty="0">
                  <a:solidFill>
                    <a:srgbClr val="1F45BC"/>
                  </a:solidFill>
                  <a:latin typeface="SamsungOne-400" panose="020B0503030303020204" pitchFamily="34" charset="0"/>
                  <a:ea typeface="SamsungOne-400" panose="020B0503030303020204" pitchFamily="34" charset="0"/>
                </a:endParaRPr>
              </a:p>
            </p:txBody>
          </p:sp>
          <p:sp>
            <p:nvSpPr>
              <p:cNvPr id="25" name="Rectangle 5">
                <a:extLst>
                  <a:ext uri="{FF2B5EF4-FFF2-40B4-BE49-F238E27FC236}">
                    <a16:creationId xmlns:a16="http://schemas.microsoft.com/office/drawing/2014/main" id="{B6BAFE97-6544-453A-A677-8ED9C5AFEA06}"/>
                  </a:ext>
                </a:extLst>
              </p:cNvPr>
              <p:cNvSpPr/>
              <p:nvPr/>
            </p:nvSpPr>
            <p:spPr>
              <a:xfrm>
                <a:off x="8150093" y="3154436"/>
                <a:ext cx="907465" cy="1055614"/>
              </a:xfrm>
              <a:prstGeom prst="flowChartOffpageConnector">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GraphX</a:t>
                </a: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r>
                  <a:rPr lang="en-US" sz="800" dirty="0" err="1">
                    <a:solidFill>
                      <a:srgbClr val="1F45BC"/>
                    </a:solidFill>
                    <a:latin typeface="SamsungOne-400" panose="020B0503030303020204" pitchFamily="34" charset="0"/>
                    <a:ea typeface="SamsungOne-400" panose="020B0503030303020204" pitchFamily="34" charset="0"/>
                  </a:rPr>
                  <a:t>Xử</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lý</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đồ</a:t>
                </a:r>
                <a:r>
                  <a:rPr lang="en-US" sz="800" dirty="0">
                    <a:solidFill>
                      <a:srgbClr val="1F45BC"/>
                    </a:solidFill>
                    <a:latin typeface="SamsungOne-400" panose="020B0503030303020204" pitchFamily="34" charset="0"/>
                    <a:ea typeface="SamsungOne-400" panose="020B0503030303020204" pitchFamily="34" charset="0"/>
                  </a:rPr>
                  <a:t> </a:t>
                </a:r>
                <a:r>
                  <a:rPr lang="en-US" sz="800" dirty="0" err="1">
                    <a:solidFill>
                      <a:srgbClr val="1F45BC"/>
                    </a:solidFill>
                    <a:latin typeface="SamsungOne-400" panose="020B0503030303020204" pitchFamily="34" charset="0"/>
                    <a:ea typeface="SamsungOne-400" panose="020B0503030303020204" pitchFamily="34" charset="0"/>
                  </a:rPr>
                  <a:t>thị</a:t>
                </a:r>
                <a:endParaRPr lang="en-US" sz="800" dirty="0">
                  <a:solidFill>
                    <a:srgbClr val="1F45BC"/>
                  </a:solidFill>
                  <a:latin typeface="SamsungOne-400" panose="020B0503030303020204" pitchFamily="34" charset="0"/>
                  <a:ea typeface="SamsungOne-400" panose="020B0503030303020204" pitchFamily="34" charset="0"/>
                </a:endParaRPr>
              </a:p>
            </p:txBody>
          </p:sp>
        </p:grpSp>
        <p:sp>
          <p:nvSpPr>
            <p:cNvPr id="14" name="Rectangle 5">
              <a:extLst>
                <a:ext uri="{FF2B5EF4-FFF2-40B4-BE49-F238E27FC236}">
                  <a16:creationId xmlns:a16="http://schemas.microsoft.com/office/drawing/2014/main" id="{A77E9F3B-CE46-489F-9AB5-FB1F6E7378B8}"/>
                </a:ext>
              </a:extLst>
            </p:cNvPr>
            <p:cNvSpPr/>
            <p:nvPr/>
          </p:nvSpPr>
          <p:spPr>
            <a:xfrm>
              <a:off x="4819288" y="4434360"/>
              <a:ext cx="4513111" cy="480048"/>
            </a:xfrm>
            <a:prstGeom prst="roundRect">
              <a:avLst>
                <a:gd name="adj" fmla="val 48856"/>
              </a:avLst>
            </a:prstGeom>
            <a:solidFill>
              <a:srgbClr val="B7D5F7"/>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Lõi</a:t>
              </a:r>
              <a:r>
                <a:rPr lang="en-US" sz="1100" dirty="0">
                  <a:solidFill>
                    <a:srgbClr val="1F45BC"/>
                  </a:solidFill>
                  <a:latin typeface="SamsungOne-700" panose="020B0803030303020204" pitchFamily="34" charset="0"/>
                  <a:ea typeface="SamsungOne-700" panose="020B0803030303020204" pitchFamily="34" charset="0"/>
                </a:rPr>
                <a:t> Spark</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5" name="Rectangle 5">
              <a:extLst>
                <a:ext uri="{FF2B5EF4-FFF2-40B4-BE49-F238E27FC236}">
                  <a16:creationId xmlns:a16="http://schemas.microsoft.com/office/drawing/2014/main" id="{30A80119-E96E-4E50-9397-A19790E2BA7F}"/>
                </a:ext>
              </a:extLst>
            </p:cNvPr>
            <p:cNvSpPr/>
            <p:nvPr/>
          </p:nvSpPr>
          <p:spPr>
            <a:xfrm>
              <a:off x="4827420" y="4981462"/>
              <a:ext cx="1427225" cy="480048"/>
            </a:xfrm>
            <a:prstGeom prst="roundRect">
              <a:avLst>
                <a:gd name="adj" fmla="val 48856"/>
              </a:avLst>
            </a:prstGeom>
            <a:solidFill>
              <a:srgbClr val="B7D5F7"/>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YARN</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6" name="Rectangle 5">
              <a:extLst>
                <a:ext uri="{FF2B5EF4-FFF2-40B4-BE49-F238E27FC236}">
                  <a16:creationId xmlns:a16="http://schemas.microsoft.com/office/drawing/2014/main" id="{7F9008ED-46CA-4276-8453-DD99D6E0C42F}"/>
                </a:ext>
              </a:extLst>
            </p:cNvPr>
            <p:cNvSpPr/>
            <p:nvPr/>
          </p:nvSpPr>
          <p:spPr>
            <a:xfrm>
              <a:off x="6366297" y="4981462"/>
              <a:ext cx="1427225" cy="480048"/>
            </a:xfrm>
            <a:prstGeom prst="roundRect">
              <a:avLst>
                <a:gd name="adj" fmla="val 488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Mesos</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7" name="Rectangle 5">
              <a:extLst>
                <a:ext uri="{FF2B5EF4-FFF2-40B4-BE49-F238E27FC236}">
                  <a16:creationId xmlns:a16="http://schemas.microsoft.com/office/drawing/2014/main" id="{474ED584-A5AD-4A0F-8695-4E9BF7FC1EED}"/>
                </a:ext>
              </a:extLst>
            </p:cNvPr>
            <p:cNvSpPr/>
            <p:nvPr/>
          </p:nvSpPr>
          <p:spPr>
            <a:xfrm>
              <a:off x="7905174" y="4981462"/>
              <a:ext cx="1427225" cy="480048"/>
            </a:xfrm>
            <a:prstGeom prst="roundRect">
              <a:avLst>
                <a:gd name="adj" fmla="val 488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Standalone</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8" name="Rectangle 5">
              <a:extLst>
                <a:ext uri="{FF2B5EF4-FFF2-40B4-BE49-F238E27FC236}">
                  <a16:creationId xmlns:a16="http://schemas.microsoft.com/office/drawing/2014/main" id="{7CF905E1-47E5-400A-9CC1-4B2F3C398B31}"/>
                </a:ext>
              </a:extLst>
            </p:cNvPr>
            <p:cNvSpPr/>
            <p:nvPr/>
          </p:nvSpPr>
          <p:spPr>
            <a:xfrm>
              <a:off x="4819288" y="5530251"/>
              <a:ext cx="1427225" cy="480048"/>
            </a:xfrm>
            <a:prstGeom prst="roundRect">
              <a:avLst>
                <a:gd name="adj" fmla="val 48856"/>
              </a:avLst>
            </a:prstGeom>
            <a:solidFill>
              <a:srgbClr val="B7D5F7"/>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Hadoop HDFS</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19" name="Rectangle 5">
              <a:extLst>
                <a:ext uri="{FF2B5EF4-FFF2-40B4-BE49-F238E27FC236}">
                  <a16:creationId xmlns:a16="http://schemas.microsoft.com/office/drawing/2014/main" id="{7489ED9A-D803-4427-AD3D-7BDB339AEAD5}"/>
                </a:ext>
              </a:extLst>
            </p:cNvPr>
            <p:cNvSpPr/>
            <p:nvPr/>
          </p:nvSpPr>
          <p:spPr>
            <a:xfrm>
              <a:off x="6366298" y="5530251"/>
              <a:ext cx="910743" cy="480048"/>
            </a:xfrm>
            <a:prstGeom prst="roundRect">
              <a:avLst>
                <a:gd name="adj" fmla="val 488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1F45BC"/>
                  </a:solidFill>
                  <a:latin typeface="SamsungOne-700" panose="020B0803030303020204" pitchFamily="34" charset="0"/>
                  <a:ea typeface="SamsungOne-700" panose="020B0803030303020204" pitchFamily="34" charset="0"/>
                </a:rPr>
                <a:t>Cassandra</a:t>
              </a:r>
              <a:endParaRPr lang="en-US" sz="1000" dirty="0">
                <a:solidFill>
                  <a:srgbClr val="1F45BC"/>
                </a:solidFill>
                <a:latin typeface="SamsungOne-700" panose="020B0803030303020204" pitchFamily="34" charset="0"/>
                <a:ea typeface="SamsungOne-700" panose="020B0803030303020204" pitchFamily="34" charset="0"/>
              </a:endParaRPr>
            </a:p>
          </p:txBody>
        </p:sp>
        <p:sp>
          <p:nvSpPr>
            <p:cNvPr id="20" name="Rectangle 5">
              <a:extLst>
                <a:ext uri="{FF2B5EF4-FFF2-40B4-BE49-F238E27FC236}">
                  <a16:creationId xmlns:a16="http://schemas.microsoft.com/office/drawing/2014/main" id="{7E640283-7978-4AE1-8A05-0148C6FF80F1}"/>
                </a:ext>
              </a:extLst>
            </p:cNvPr>
            <p:cNvSpPr/>
            <p:nvPr/>
          </p:nvSpPr>
          <p:spPr>
            <a:xfrm>
              <a:off x="7393977" y="5530251"/>
              <a:ext cx="910743" cy="480048"/>
            </a:xfrm>
            <a:prstGeom prst="roundRect">
              <a:avLst>
                <a:gd name="adj" fmla="val 488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HBase</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21" name="Rectangle 5">
              <a:extLst>
                <a:ext uri="{FF2B5EF4-FFF2-40B4-BE49-F238E27FC236}">
                  <a16:creationId xmlns:a16="http://schemas.microsoft.com/office/drawing/2014/main" id="{3AF9080A-B601-4EF3-A236-EE8F1D92C39B}"/>
                </a:ext>
              </a:extLst>
            </p:cNvPr>
            <p:cNvSpPr/>
            <p:nvPr/>
          </p:nvSpPr>
          <p:spPr>
            <a:xfrm>
              <a:off x="8421656" y="5530251"/>
              <a:ext cx="910743" cy="480048"/>
            </a:xfrm>
            <a:prstGeom prst="roundRect">
              <a:avLst>
                <a:gd name="adj" fmla="val 4885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S3</a:t>
              </a:r>
              <a:endParaRPr lang="en-US" sz="1050" dirty="0">
                <a:solidFill>
                  <a:srgbClr val="1F45BC"/>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282605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Spark </a:t>
            </a:r>
            <a:r>
              <a:rPr lang="en-US" altLang="ko-KR" dirty="0" err="1">
                <a:ea typeface="SamsungOneKorean 400" panose="020B0503030303020204" pitchFamily="50" charset="-127"/>
              </a:rPr>
              <a:t>MLlib</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932128" cy="914400"/>
          </a:xfrm>
        </p:spPr>
        <p:txBody>
          <a:bodyPr/>
          <a:lstStyle/>
          <a:p>
            <a:r>
              <a:rPr lang="vi-VN" altLang="ko-KR" dirty="0"/>
              <a:t>Spark MLlib Là một thư viện gồm các thuật toán và tiện ích ML được thiết kế để chạy song song trên cụm Spark</a:t>
            </a:r>
            <a:endParaRPr lang="en-US" altLang="ko-KR" dirty="0"/>
          </a:p>
          <a:p>
            <a:pPr lvl="1"/>
            <a:r>
              <a:rPr lang="vi-VN" altLang="ko-KR" dirty="0"/>
              <a:t>Giới thiệu một số loại dữ liệu mới bao gồm vectơ (dày đặc và thưa thớt), điểm được gắn nhãn, xếp hạng, v.v.</a:t>
            </a:r>
          </a:p>
          <a:p>
            <a:pPr lvl="1"/>
            <a:r>
              <a:rPr lang="vi-VN" altLang="ko-KR" dirty="0"/>
              <a:t>Cho phép gọi các thuật toán khác nhau trên bộ dữ liệu phân tán (RDD/Dataset)</a:t>
            </a:r>
            <a:endParaRPr lang="en-US" altLang="ko-KR" dirty="0"/>
          </a:p>
          <a:p>
            <a:r>
              <a:rPr lang="vi-VN" altLang="ko-KR" dirty="0"/>
              <a:t>Spark ML có thể giúp xây dựng các đường dẫn ML đẹp mắt</a:t>
            </a:r>
          </a:p>
          <a:p>
            <a:r>
              <a:rPr lang="vi-VN" altLang="ko-KR" dirty="0"/>
              <a:t>Các thư viện và framework hiện có giúp giảm bớt rất nhiều công việc tẻ nhạt</a:t>
            </a:r>
          </a:p>
          <a:p>
            <a:r>
              <a:rPr lang="vi-VN" altLang="ko-KR" dirty="0"/>
              <a:t>MLlib là thư viện chức năng máy học (ML) của Spark được thiết kế để chạy song song trên các cụm.</a:t>
            </a:r>
            <a:endParaRPr lang="en-US" altLang="ko-KR" dirty="0"/>
          </a:p>
          <a:p>
            <a:pPr lvl="1"/>
            <a:r>
              <a:rPr lang="en-US" altLang="ko-KR" dirty="0" err="1"/>
              <a:t>MLlib</a:t>
            </a:r>
            <a:r>
              <a:rPr lang="en-US" altLang="ko-KR" dirty="0"/>
              <a:t> </a:t>
            </a:r>
            <a:r>
              <a:rPr lang="en-US" altLang="ko-KR" dirty="0" err="1"/>
              <a:t>chứa</a:t>
            </a:r>
            <a:r>
              <a:rPr lang="en-US" altLang="ko-KR" dirty="0"/>
              <a:t> </a:t>
            </a:r>
            <a:r>
              <a:rPr lang="en-US" altLang="ko-KR" dirty="0" err="1"/>
              <a:t>nhiều</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học</a:t>
            </a:r>
            <a:r>
              <a:rPr lang="en-US" altLang="ko-KR" dirty="0"/>
              <a:t> </a:t>
            </a:r>
            <a:r>
              <a:rPr lang="en-US" altLang="ko-KR" dirty="0" err="1"/>
              <a:t>tập</a:t>
            </a:r>
            <a:endParaRPr lang="en-US" altLang="ko-KR" dirty="0"/>
          </a:p>
          <a:p>
            <a:r>
              <a:rPr lang="vi-VN" altLang="ko-KR" dirty="0"/>
              <a:t>MLlib gọi các thuật toán khác nhau trên RDD</a:t>
            </a:r>
          </a:p>
          <a:p>
            <a:r>
              <a:rPr lang="vi-VN" altLang="ko-KR" dirty="0"/>
              <a:t>Một số thuật toán ML cổ điển không được bao gồm trong Spark MLlib vì chúng không được thiết kế để song song</a:t>
            </a:r>
            <a:endParaRPr lang="en-US" altLang="ko-KR" dirty="0"/>
          </a:p>
        </p:txBody>
      </p:sp>
    </p:spTree>
    <p:extLst>
      <p:ext uri="{BB962C8B-B14F-4D97-AF65-F5344CB8AC3E}">
        <p14:creationId xmlns:p14="http://schemas.microsoft.com/office/powerpoint/2010/main" val="2339433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Tổng</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quan</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về</a:t>
            </a:r>
            <a:r>
              <a:rPr lang="en-US" altLang="ko-KR" dirty="0">
                <a:latin typeface="iCiel Samsung Sharp Sans Bold" pitchFamily="2" charset="0"/>
                <a:ea typeface="iCiel Samsung Sharp Sans Bold" pitchFamily="2" charset="0"/>
                <a:cs typeface="iCiel Samsung Sharp Sans Bold" pitchFamily="2" charset="0"/>
              </a:rPr>
              <a:t> Spark </a:t>
            </a:r>
            <a:r>
              <a:rPr lang="en-US" altLang="ko-KR" dirty="0" err="1">
                <a:latin typeface="iCiel Samsung Sharp Sans Bold" pitchFamily="2" charset="0"/>
                <a:ea typeface="iCiel Samsung Sharp Sans Bold" pitchFamily="2" charset="0"/>
                <a:cs typeface="iCiel Samsung Sharp Sans Bold" pitchFamily="2" charset="0"/>
              </a:rPr>
              <a:t>MLlib</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MLlib là thư viện học máy của Spark</a:t>
            </a:r>
            <a:endParaRPr lang="en-US" altLang="ko-KR" dirty="0"/>
          </a:p>
          <a:p>
            <a:pPr lvl="1"/>
            <a:r>
              <a:rPr lang="en-US" altLang="ko-KR" dirty="0" err="1"/>
              <a:t>Mục</a:t>
            </a:r>
            <a:r>
              <a:rPr lang="en-US" altLang="ko-KR" dirty="0"/>
              <a:t> </a:t>
            </a:r>
            <a:r>
              <a:rPr lang="en-US" altLang="ko-KR" dirty="0" err="1"/>
              <a:t>tiêu</a:t>
            </a:r>
            <a:r>
              <a:rPr lang="en-US" altLang="ko-KR" dirty="0"/>
              <a:t> </a:t>
            </a:r>
            <a:r>
              <a:rPr lang="en-US" altLang="ko-KR" dirty="0" err="1"/>
              <a:t>là</a:t>
            </a:r>
            <a:r>
              <a:rPr lang="en-US" altLang="ko-KR" dirty="0"/>
              <a:t> </a:t>
            </a:r>
            <a:r>
              <a:rPr lang="en-US" altLang="ko-KR" dirty="0" err="1"/>
              <a:t>làm</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học</a:t>
            </a:r>
            <a:r>
              <a:rPr lang="en-US" altLang="ko-KR" dirty="0"/>
              <a:t> </a:t>
            </a:r>
            <a:r>
              <a:rPr lang="en-US" altLang="ko-KR" dirty="0" err="1"/>
              <a:t>máy</a:t>
            </a:r>
            <a:r>
              <a:rPr lang="en-US" altLang="ko-KR" dirty="0"/>
              <a:t> </a:t>
            </a:r>
            <a:r>
              <a:rPr lang="en-US" altLang="ko-KR" dirty="0" err="1"/>
              <a:t>thực</a:t>
            </a:r>
            <a:r>
              <a:rPr lang="en-US" altLang="ko-KR" dirty="0"/>
              <a:t> </a:t>
            </a:r>
            <a:r>
              <a:rPr lang="en-US" altLang="ko-KR" dirty="0" err="1"/>
              <a:t>tế</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và</a:t>
            </a:r>
            <a:r>
              <a:rPr lang="en-US" altLang="ko-KR" dirty="0"/>
              <a:t> </a:t>
            </a:r>
            <a:r>
              <a:rPr lang="en-US" altLang="ko-KR" dirty="0" err="1"/>
              <a:t>dễ</a:t>
            </a:r>
            <a:r>
              <a:rPr lang="en-US" altLang="ko-KR" dirty="0"/>
              <a:t> </a:t>
            </a:r>
            <a:r>
              <a:rPr lang="en-US" altLang="ko-KR" dirty="0" err="1"/>
              <a:t>dàng</a:t>
            </a:r>
            <a:endParaRPr lang="en-US" altLang="ko-KR" dirty="0"/>
          </a:p>
          <a:p>
            <a:r>
              <a:rPr lang="en-US" altLang="ko-KR" dirty="0" err="1"/>
              <a:t>Bao</a:t>
            </a:r>
            <a:r>
              <a:rPr lang="en-US" altLang="ko-KR" dirty="0"/>
              <a:t> </a:t>
            </a:r>
            <a:r>
              <a:rPr lang="en-US" altLang="ko-KR" dirty="0" err="1"/>
              <a:t>gồm</a:t>
            </a:r>
            <a:r>
              <a:rPr lang="en-US" altLang="ko-KR" dirty="0"/>
              <a:t> </a:t>
            </a:r>
            <a:r>
              <a:rPr lang="en-US" altLang="ko-KR" dirty="0" err="1"/>
              <a:t>các</a:t>
            </a:r>
            <a:r>
              <a:rPr lang="en-US" altLang="ko-KR" dirty="0"/>
              <a:t> </a:t>
            </a:r>
            <a:r>
              <a:rPr lang="en-US" altLang="ko-KR" dirty="0" err="1"/>
              <a:t>thuật</a:t>
            </a:r>
            <a:r>
              <a:rPr lang="en-US" altLang="ko-KR" dirty="0"/>
              <a:t> </a:t>
            </a:r>
            <a:r>
              <a:rPr lang="en-US" altLang="ko-KR" dirty="0" err="1"/>
              <a:t>toán</a:t>
            </a:r>
            <a:r>
              <a:rPr lang="en-US" altLang="ko-KR" dirty="0"/>
              <a:t> </a:t>
            </a:r>
            <a:r>
              <a:rPr lang="en-US" altLang="ko-KR" dirty="0" err="1"/>
              <a:t>và</a:t>
            </a:r>
            <a:r>
              <a:rPr lang="en-US" altLang="ko-KR" dirty="0"/>
              <a:t> </a:t>
            </a:r>
            <a:r>
              <a:rPr lang="en-US" altLang="ko-KR" dirty="0" err="1"/>
              <a:t>tiện</a:t>
            </a:r>
            <a:r>
              <a:rPr lang="en-US" altLang="ko-KR" dirty="0"/>
              <a:t> </a:t>
            </a:r>
            <a:r>
              <a:rPr lang="en-US" altLang="ko-KR" dirty="0" err="1"/>
              <a:t>ích</a:t>
            </a:r>
            <a:r>
              <a:rPr lang="en-US" altLang="ko-KR" dirty="0"/>
              <a:t> </a:t>
            </a:r>
            <a:r>
              <a:rPr lang="en-US" altLang="ko-KR" dirty="0" err="1"/>
              <a:t>học</a:t>
            </a:r>
            <a:r>
              <a:rPr lang="en-US" altLang="ko-KR" dirty="0"/>
              <a:t> </a:t>
            </a:r>
            <a:r>
              <a:rPr lang="en-US" altLang="ko-KR" dirty="0" err="1"/>
              <a:t>tập</a:t>
            </a:r>
            <a:r>
              <a:rPr lang="en-US" altLang="ko-KR" dirty="0"/>
              <a:t> </a:t>
            </a:r>
            <a:r>
              <a:rPr lang="en-US" altLang="ko-KR" dirty="0" err="1"/>
              <a:t>phổ</a:t>
            </a:r>
            <a:r>
              <a:rPr lang="en-US" altLang="ko-KR" dirty="0"/>
              <a:t> </a:t>
            </a:r>
            <a:r>
              <a:rPr lang="en-US" altLang="ko-KR" dirty="0" err="1"/>
              <a:t>biến</a:t>
            </a:r>
            <a:endParaRPr lang="en-US" altLang="ko-KR" dirty="0"/>
          </a:p>
          <a:p>
            <a:pPr lvl="1"/>
            <a:r>
              <a:rPr lang="vi-VN" altLang="ko-KR" dirty="0"/>
              <a:t>Phân loại, hồi quy, phân cụm, lọc cộng tác, giảm kích thước, cũng như nguyên mẫu tối ưu hóa cấp thấp hơn và API đường ống cấp cao hơn</a:t>
            </a:r>
            <a:endParaRPr lang="en-US" altLang="ko-KR" dirty="0"/>
          </a:p>
          <a:p>
            <a:r>
              <a:rPr lang="en-US" altLang="ko-KR" dirty="0"/>
              <a:t>Chia </a:t>
            </a:r>
            <a:r>
              <a:rPr lang="en-US" altLang="ko-KR" dirty="0" err="1"/>
              <a:t>thành</a:t>
            </a:r>
            <a:r>
              <a:rPr lang="en-US" altLang="ko-KR" dirty="0"/>
              <a:t> </a:t>
            </a:r>
            <a:r>
              <a:rPr lang="en-US" altLang="ko-KR" dirty="0" err="1"/>
              <a:t>hai</a:t>
            </a:r>
            <a:r>
              <a:rPr lang="en-US" altLang="ko-KR" dirty="0"/>
              <a:t> </a:t>
            </a:r>
            <a:r>
              <a:rPr lang="en-US" altLang="ko-KR" dirty="0" err="1"/>
              <a:t>gói</a:t>
            </a:r>
            <a:endParaRPr lang="en-US" altLang="ko-KR" dirty="0"/>
          </a:p>
          <a:p>
            <a:pPr lvl="1"/>
            <a:r>
              <a:rPr lang="en-US" altLang="ko-KR" dirty="0"/>
              <a:t>Spark.mllib</a:t>
            </a:r>
          </a:p>
          <a:p>
            <a:pPr lvl="1"/>
            <a:r>
              <a:rPr lang="en-US" altLang="ko-KR" dirty="0"/>
              <a:t>Spark.ml</a:t>
            </a:r>
          </a:p>
        </p:txBody>
      </p:sp>
    </p:spTree>
    <p:extLst>
      <p:ext uri="{BB962C8B-B14F-4D97-AF65-F5344CB8AC3E}">
        <p14:creationId xmlns:p14="http://schemas.microsoft.com/office/powerpoint/2010/main" val="3708978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ea typeface="SamsungOneKorean 400" panose="020B0503030303020204" pitchFamily="50" charset="-127"/>
              </a:rPr>
              <a:t>Spark DataFrames</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Về mặt khái niệm tương đương với một bảng trong cơ sở dữ liệu quan hệ</a:t>
            </a:r>
            <a:endParaRPr lang="en-US" altLang="ko-KR" dirty="0"/>
          </a:p>
          <a:p>
            <a:pPr lvl="1"/>
            <a:r>
              <a:rPr lang="vi-VN" altLang="ko-KR" dirty="0"/>
              <a:t>Tương tự như khung dữ liệu R hoặc Python</a:t>
            </a:r>
            <a:endParaRPr lang="en-US" altLang="ko-KR" dirty="0"/>
          </a:p>
          <a:p>
            <a:r>
              <a:rPr lang="vi-VN" altLang="ko-KR" dirty="0"/>
              <a:t>Tối ưu hóa phong phú dưới mui xe</a:t>
            </a:r>
          </a:p>
          <a:p>
            <a:r>
              <a:rPr lang="vi-VN" altLang="ko-KR" dirty="0"/>
              <a:t>DataFrames có thể được xây dựng từ nhiều nguồn</a:t>
            </a:r>
            <a:endParaRPr lang="en-US" altLang="ko-KR" dirty="0"/>
          </a:p>
          <a:p>
            <a:pPr lvl="1"/>
            <a:r>
              <a:rPr lang="vi-VN" altLang="ko-KR" dirty="0"/>
              <a:t>Tệp dữ liệu có cấu trúc</a:t>
            </a:r>
          </a:p>
          <a:p>
            <a:pPr lvl="1"/>
            <a:r>
              <a:rPr lang="vi-VN" altLang="ko-KR" dirty="0"/>
              <a:t>Bàn trong Hive</a:t>
            </a:r>
          </a:p>
          <a:p>
            <a:pPr lvl="1"/>
            <a:r>
              <a:rPr lang="en-US" altLang="ko-KR" dirty="0"/>
              <a:t>C</a:t>
            </a:r>
            <a:r>
              <a:rPr lang="vi-VN" altLang="ko-KR" dirty="0"/>
              <a:t>ơ sở dữ liệu bên ngoài</a:t>
            </a:r>
          </a:p>
          <a:p>
            <a:pPr lvl="1"/>
            <a:r>
              <a:rPr lang="vi-VN" altLang="ko-KR" dirty="0"/>
              <a:t>RDD hiện tại</a:t>
            </a:r>
            <a:endParaRPr lang="ko-KR" altLang="en-US" dirty="0"/>
          </a:p>
        </p:txBody>
      </p:sp>
    </p:spTree>
    <p:extLst>
      <p:ext uri="{BB962C8B-B14F-4D97-AF65-F5344CB8AC3E}">
        <p14:creationId xmlns:p14="http://schemas.microsoft.com/office/powerpoint/2010/main" val="2175936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latin typeface="iCiel Samsung Sharp Sans Bold" pitchFamily="2" charset="0"/>
                <a:ea typeface="iCiel Samsung Sharp Sans Bold" pitchFamily="2" charset="0"/>
                <a:cs typeface="iCiel Samsung Sharp Sans Bold" pitchFamily="2" charset="0"/>
              </a:rPr>
              <a:t>Kiểu</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dữ</a:t>
            </a:r>
            <a:r>
              <a:rPr lang="en-US" altLang="ko-KR" dirty="0">
                <a:latin typeface="iCiel Samsung Sharp Sans Bold" pitchFamily="2" charset="0"/>
                <a:ea typeface="iCiel Samsung Sharp Sans Bold" pitchFamily="2" charset="0"/>
                <a:cs typeface="iCiel Samsung Sharp Sans Bold" pitchFamily="2" charset="0"/>
              </a:rPr>
              <a:t> </a:t>
            </a:r>
            <a:r>
              <a:rPr lang="en-US" altLang="ko-KR" dirty="0" err="1">
                <a:latin typeface="iCiel Samsung Sharp Sans Bold" pitchFamily="2" charset="0"/>
                <a:ea typeface="iCiel Samsung Sharp Sans Bold" pitchFamily="2" charset="0"/>
                <a:cs typeface="iCiel Samsung Sharp Sans Bold" pitchFamily="2" charset="0"/>
              </a:rPr>
              <a:t>liệu</a:t>
            </a:r>
            <a:r>
              <a:rPr lang="en-US" altLang="ko-KR" dirty="0">
                <a:latin typeface="iCiel Samsung Sharp Sans Bold" pitchFamily="2" charset="0"/>
                <a:ea typeface="iCiel Samsung Sharp Sans Bold" pitchFamily="2" charset="0"/>
                <a:cs typeface="iCiel Samsung Sharp Sans Bold" pitchFamily="2" charset="0"/>
              </a:rPr>
              <a:t> - MLlib</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Hỗ trợ các vectơ và ma trận cục bộ được lưu trữ trên một máy</a:t>
            </a:r>
          </a:p>
          <a:p>
            <a:r>
              <a:rPr lang="vi-VN" altLang="ko-KR" dirty="0"/>
              <a:t>Ma trận phân tán được hỗ trợ bởi một hoặc nhiều RDD</a:t>
            </a:r>
          </a:p>
          <a:p>
            <a:r>
              <a:rPr lang="vi-VN" altLang="ko-KR" dirty="0"/>
              <a:t>Các vectơ cục bộ và ma trận cục bộ là các mô hình dữ liệu đơn giản đóng vai trò là giao diện công cộng</a:t>
            </a:r>
          </a:p>
          <a:p>
            <a:r>
              <a:rPr lang="vi-VN" altLang="ko-KR" dirty="0"/>
              <a:t>Một ví dụ đào tạo được sử dụng trong học tập có giám sát được gọi là điểm được dán nhãn</a:t>
            </a:r>
            <a:endParaRPr lang="ko-KR" altLang="en-US" dirty="0"/>
          </a:p>
        </p:txBody>
      </p:sp>
    </p:spTree>
    <p:extLst>
      <p:ext uri="{BB962C8B-B14F-4D97-AF65-F5344CB8AC3E}">
        <p14:creationId xmlns:p14="http://schemas.microsoft.com/office/powerpoint/2010/main" val="3244340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Kiểu dữ liệu – Vectơ cục bộ</a:t>
            </a:r>
            <a:r>
              <a:rPr lang="en-US" altLang="ko-KR" dirty="0">
                <a:latin typeface="iCiel Samsung Sharp Sans Bold" pitchFamily="2" charset="0"/>
                <a:ea typeface="iCiel Samsung Sharp Sans Bold" pitchFamily="2" charset="0"/>
                <a:cs typeface="iCiel Samsung Sharp Sans Bold" pitchFamily="2" charset="0"/>
              </a:rPr>
              <a:t> (Local Vector)</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41CF2AF-54E8-EC4D-8C43-0BA6AD5C50A3}"/>
              </a:ext>
            </a:extLst>
          </p:cNvPr>
          <p:cNvSpPr>
            <a:spLocks noGrp="1"/>
          </p:cNvSpPr>
          <p:nvPr>
            <p:ph type="body" sz="quarter" idx="15"/>
          </p:nvPr>
        </p:nvSpPr>
        <p:spPr/>
        <p:txBody>
          <a:bodyPr/>
          <a:lstStyle/>
          <a:p>
            <a:r>
              <a:rPr lang="vi-VN" altLang="ko-KR" dirty="0"/>
              <a:t>Các vectơ cục bộ là tập hợp các giá trị kiểu dữ liệu số nguyên và kép, được lưu trữ trên một máy.</a:t>
            </a:r>
            <a:endParaRPr lang="en" altLang="ko-KR" dirty="0"/>
          </a:p>
          <a:p>
            <a:pPr lvl="1"/>
            <a:r>
              <a:rPr lang="vi-VN" altLang="ko-KR" dirty="0"/>
              <a:t>Các chỉ mục bộ sưu tập của họ bắt đầu bằng 0</a:t>
            </a:r>
          </a:p>
          <a:p>
            <a:pPr lvl="1"/>
            <a:r>
              <a:rPr lang="vi-VN" altLang="ko-KR" dirty="0"/>
              <a:t>Hai loại có sẵn - dày đặc và thưa thớt</a:t>
            </a:r>
            <a:endParaRPr lang="en" altLang="ko-KR" dirty="0"/>
          </a:p>
          <a:p>
            <a:r>
              <a:rPr lang="vi-VN" altLang="ko-KR" dirty="0"/>
              <a:t>Các vectơ dày đặc lưu trữ các giá trị trong một mảng kiểu double: Array[Double]</a:t>
            </a:r>
          </a:p>
          <a:p>
            <a:r>
              <a:rPr lang="vi-VN" altLang="ko-KR" dirty="0"/>
              <a:t>Các vectơ thưa thớt lưu trữ dữ liệu trên các mảng song song. Một mảng lưu trữ giá trị, trong khi mảng kia lưu trữ chỉ mục</a:t>
            </a:r>
            <a:endParaRPr lang="ko-KR" altLang="en-US" dirty="0"/>
          </a:p>
        </p:txBody>
      </p:sp>
      <p:grpSp>
        <p:nvGrpSpPr>
          <p:cNvPr id="22" name="그룹 21">
            <a:extLst>
              <a:ext uri="{FF2B5EF4-FFF2-40B4-BE49-F238E27FC236}">
                <a16:creationId xmlns:a16="http://schemas.microsoft.com/office/drawing/2014/main" id="{8D0FBFDD-EB17-47E8-8DFB-D6F9F11D48EF}"/>
              </a:ext>
            </a:extLst>
          </p:cNvPr>
          <p:cNvGrpSpPr/>
          <p:nvPr/>
        </p:nvGrpSpPr>
        <p:grpSpPr>
          <a:xfrm>
            <a:off x="1019588" y="3943080"/>
            <a:ext cx="8250239" cy="2242407"/>
            <a:chOff x="1019588" y="3790681"/>
            <a:chExt cx="8250239" cy="2242407"/>
          </a:xfrm>
        </p:grpSpPr>
        <p:sp>
          <p:nvSpPr>
            <p:cNvPr id="37" name="직사각형 36">
              <a:extLst>
                <a:ext uri="{FF2B5EF4-FFF2-40B4-BE49-F238E27FC236}">
                  <a16:creationId xmlns:a16="http://schemas.microsoft.com/office/drawing/2014/main" id="{F53ECF21-5325-4CAF-A693-34D3F15EEA33}"/>
                </a:ext>
              </a:extLst>
            </p:cNvPr>
            <p:cNvSpPr/>
            <p:nvPr/>
          </p:nvSpPr>
          <p:spPr>
            <a:xfrm>
              <a:off x="1019588" y="3790681"/>
              <a:ext cx="4094104" cy="1815882"/>
            </a:xfrm>
            <a:prstGeom prst="rect">
              <a:avLst/>
            </a:prstGeom>
          </p:spPr>
          <p:txBody>
            <a:bodyPr wrap="square">
              <a:spAutoFit/>
            </a:bodyPr>
            <a:lstStyle/>
            <a:p>
              <a:r>
                <a:rPr lang="en" altLang="ko-KR" sz="1600" dirty="0">
                  <a:solidFill>
                    <a:srgbClr val="1F45BC"/>
                  </a:solidFill>
                  <a:latin typeface="SamsungOne-700" panose="020B0803030303020204" pitchFamily="34" charset="0"/>
                  <a:ea typeface="SamsungOne-700" panose="020B0803030303020204" pitchFamily="34" charset="0"/>
                </a:rPr>
                <a:t>V</a:t>
              </a:r>
              <a:r>
                <a:rPr lang="vi-VN" altLang="ko-KR" sz="1600" dirty="0">
                  <a:solidFill>
                    <a:srgbClr val="1F45BC"/>
                  </a:solidFill>
                  <a:latin typeface="SamsungOne-700" panose="020B0803030303020204" pitchFamily="34" charset="0"/>
                  <a:ea typeface="SamsungOne-700" panose="020B0803030303020204" pitchFamily="34" charset="0"/>
                </a:rPr>
                <a:t>ectơ dày đặc</a:t>
              </a:r>
              <a:endParaRPr lang="en" altLang="ko-KR" sz="1600" dirty="0">
                <a:solidFill>
                  <a:srgbClr val="1F45BC"/>
                </a:solidFill>
                <a:latin typeface="SamsungOne-700" panose="020B0803030303020204" pitchFamily="34" charset="0"/>
                <a:ea typeface="SamsungOne-700" panose="020B0803030303020204" pitchFamily="34" charset="0"/>
              </a:endParaRPr>
            </a:p>
            <a:p>
              <a:r>
                <a:rPr lang="en"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Mảng</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giá</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trị</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gõ</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kép</a:t>
              </a:r>
              <a:endParaRPr lang="en" altLang="ko-KR" sz="1600" dirty="0">
                <a:solidFill>
                  <a:srgbClr val="1F45BC"/>
                </a:solidFill>
                <a:latin typeface="SamsungOne-400" panose="020B0503030303020204" pitchFamily="34" charset="0"/>
                <a:ea typeface="SamsungOne-400" panose="020B0503030303020204" pitchFamily="34" charset="0"/>
              </a:endParaRPr>
            </a:p>
            <a:p>
              <a:endParaRPr lang="en" altLang="ko-KR" sz="1600" dirty="0">
                <a:solidFill>
                  <a:srgbClr val="1F45BC"/>
                </a:solidFill>
                <a:latin typeface="SamsungOne-700" panose="020B0803030303020204" pitchFamily="34" charset="0"/>
                <a:ea typeface="SamsungOne-700" panose="020B0803030303020204" pitchFamily="34" charset="0"/>
              </a:endParaRPr>
            </a:p>
            <a:p>
              <a:r>
                <a:rPr lang="vi-VN" altLang="ko-KR" sz="1600" dirty="0">
                  <a:solidFill>
                    <a:srgbClr val="1F45BC"/>
                  </a:solidFill>
                  <a:latin typeface="SamsungOne-700" panose="020B0803030303020204" pitchFamily="34" charset="0"/>
                  <a:ea typeface="SamsungOne-700" panose="020B0803030303020204" pitchFamily="34" charset="0"/>
                </a:rPr>
                <a:t>Vectơ thưa thớt</a:t>
              </a:r>
              <a:endParaRPr lang="en" altLang="ko-KR" sz="1600" dirty="0">
                <a:solidFill>
                  <a:srgbClr val="1F45BC"/>
                </a:solidFill>
                <a:latin typeface="SamsungOne-700" panose="020B0803030303020204" pitchFamily="34" charset="0"/>
                <a:ea typeface="SamsungOne-700" panose="020B0803030303020204" pitchFamily="34" charset="0"/>
              </a:endParaRPr>
            </a:p>
            <a:p>
              <a:r>
                <a:rPr lang="en"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hai</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mảng</a:t>
              </a:r>
              <a:r>
                <a:rPr lang="en-US" altLang="ko-KR" sz="1600" dirty="0">
                  <a:solidFill>
                    <a:srgbClr val="1F45BC"/>
                  </a:solidFill>
                  <a:latin typeface="SamsungOne-400" panose="020B0503030303020204" pitchFamily="34" charset="0"/>
                  <a:ea typeface="SamsungOne-400" panose="020B0503030303020204" pitchFamily="34" charset="0"/>
                </a:rPr>
                <a:t> song </a:t>
              </a:r>
              <a:r>
                <a:rPr lang="en-US" altLang="ko-KR" sz="1600" dirty="0" err="1">
                  <a:solidFill>
                    <a:srgbClr val="1F45BC"/>
                  </a:solidFill>
                  <a:latin typeface="SamsungOne-400" panose="020B0503030303020204" pitchFamily="34" charset="0"/>
                  <a:ea typeface="SamsungOne-400" panose="020B0503030303020204" pitchFamily="34" charset="0"/>
                </a:rPr>
                <a:t>song</a:t>
              </a:r>
              <a:endParaRPr lang="en-US" altLang="ko-KR" sz="1600" dirty="0">
                <a:solidFill>
                  <a:srgbClr val="1F45BC"/>
                </a:solidFill>
                <a:latin typeface="SamsungOne-400" panose="020B0503030303020204" pitchFamily="34" charset="0"/>
                <a:ea typeface="SamsungOne-400" panose="020B0503030303020204" pitchFamily="34" charset="0"/>
              </a:endParaRPr>
            </a:p>
            <a:p>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một</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cho</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các</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chỉ</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số</a:t>
              </a:r>
              <a:endParaRPr lang="en-US" altLang="ko-KR" sz="1600" dirty="0">
                <a:solidFill>
                  <a:srgbClr val="1F45BC"/>
                </a:solidFill>
                <a:latin typeface="SamsungOne-400" panose="020B0503030303020204" pitchFamily="34" charset="0"/>
                <a:ea typeface="SamsungOne-400" panose="020B0503030303020204" pitchFamily="34" charset="0"/>
              </a:endParaRPr>
            </a:p>
            <a:p>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một</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cho</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các</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giá</a:t>
              </a:r>
              <a:r>
                <a:rPr lang="en-US" altLang="ko-KR" sz="1600" dirty="0">
                  <a:solidFill>
                    <a:srgbClr val="1F45BC"/>
                  </a:solidFill>
                  <a:latin typeface="SamsungOne-400" panose="020B0503030303020204" pitchFamily="34" charset="0"/>
                  <a:ea typeface="SamsungOne-400" panose="020B0503030303020204" pitchFamily="34" charset="0"/>
                </a:rPr>
                <a:t> </a:t>
              </a:r>
              <a:r>
                <a:rPr lang="en-US" altLang="ko-KR" sz="1600" dirty="0" err="1">
                  <a:solidFill>
                    <a:srgbClr val="1F45BC"/>
                  </a:solidFill>
                  <a:latin typeface="SamsungOne-400" panose="020B0503030303020204" pitchFamily="34" charset="0"/>
                  <a:ea typeface="SamsungOne-400" panose="020B0503030303020204" pitchFamily="34" charset="0"/>
                </a:rPr>
                <a:t>trị</a:t>
              </a:r>
              <a:endParaRPr lang="en" altLang="ko-KR" sz="1600" dirty="0">
                <a:solidFill>
                  <a:srgbClr val="1F45BC"/>
                </a:solidFill>
                <a:latin typeface="SamsungOne-400" panose="020B0503030303020204" pitchFamily="34" charset="0"/>
                <a:ea typeface="SamsungOne-400" panose="020B0503030303020204" pitchFamily="34" charset="0"/>
              </a:endParaRPr>
            </a:p>
          </p:txBody>
        </p:sp>
        <p:sp>
          <p:nvSpPr>
            <p:cNvPr id="38" name="TextBox 37">
              <a:extLst>
                <a:ext uri="{FF2B5EF4-FFF2-40B4-BE49-F238E27FC236}">
                  <a16:creationId xmlns:a16="http://schemas.microsoft.com/office/drawing/2014/main" id="{545158A8-DED3-438C-9D4F-8C5328E733CA}"/>
                </a:ext>
              </a:extLst>
            </p:cNvPr>
            <p:cNvSpPr txBox="1"/>
            <p:nvPr/>
          </p:nvSpPr>
          <p:spPr>
            <a:xfrm>
              <a:off x="5416709" y="4047107"/>
              <a:ext cx="1453663" cy="338554"/>
            </a:xfrm>
            <a:prstGeom prst="rect">
              <a:avLst/>
            </a:prstGeom>
            <a:noFill/>
          </p:spPr>
          <p:txBody>
            <a:bodyPr wrap="square" rtlCol="0">
              <a:spAutoFit/>
            </a:bodyPr>
            <a:lstStyle/>
            <a:p>
              <a:pPr algn="ctr"/>
              <a:r>
                <a:rPr lang="en-US" sz="1600" dirty="0">
                  <a:solidFill>
                    <a:srgbClr val="1F45BC"/>
                  </a:solidFill>
                  <a:latin typeface="SamsungOne-700" panose="020B0803030303020204" pitchFamily="34" charset="0"/>
                  <a:ea typeface="SamsungOne-700" panose="020B0803030303020204" pitchFamily="34" charset="0"/>
                </a:rPr>
                <a:t>[1.0, 0.0, 3.0]</a:t>
              </a:r>
            </a:p>
          </p:txBody>
        </p:sp>
        <p:sp>
          <p:nvSpPr>
            <p:cNvPr id="39" name="TextBox 38">
              <a:extLst>
                <a:ext uri="{FF2B5EF4-FFF2-40B4-BE49-F238E27FC236}">
                  <a16:creationId xmlns:a16="http://schemas.microsoft.com/office/drawing/2014/main" id="{295DB85C-BB06-4FCE-9769-C62BCEE74581}"/>
                </a:ext>
              </a:extLst>
            </p:cNvPr>
            <p:cNvSpPr txBox="1"/>
            <p:nvPr/>
          </p:nvSpPr>
          <p:spPr>
            <a:xfrm>
              <a:off x="5338020" y="5098180"/>
              <a:ext cx="2055636" cy="338554"/>
            </a:xfrm>
            <a:prstGeom prst="rect">
              <a:avLst/>
            </a:prstGeom>
            <a:noFill/>
          </p:spPr>
          <p:txBody>
            <a:bodyPr wrap="square" rtlCol="0">
              <a:spAutoFit/>
            </a:bodyPr>
            <a:lstStyle/>
            <a:p>
              <a:pPr algn="ctr"/>
              <a:r>
                <a:rPr lang="en-US" sz="1600" dirty="0">
                  <a:solidFill>
                    <a:srgbClr val="1F45BC"/>
                  </a:solidFill>
                  <a:latin typeface="SamsungOne-700" panose="020B0803030303020204" pitchFamily="34" charset="0"/>
                  <a:ea typeface="SamsungOne-700" panose="020B0803030303020204" pitchFamily="34" charset="0"/>
                </a:rPr>
                <a:t>(3,  [0, 2], [1.0, 3.0])</a:t>
              </a:r>
            </a:p>
          </p:txBody>
        </p:sp>
        <p:sp>
          <p:nvSpPr>
            <p:cNvPr id="40" name="TextBox 39">
              <a:extLst>
                <a:ext uri="{FF2B5EF4-FFF2-40B4-BE49-F238E27FC236}">
                  <a16:creationId xmlns:a16="http://schemas.microsoft.com/office/drawing/2014/main" id="{C62DEADB-7EF5-436D-897F-F4F15D491333}"/>
                </a:ext>
              </a:extLst>
            </p:cNvPr>
            <p:cNvSpPr txBox="1"/>
            <p:nvPr/>
          </p:nvSpPr>
          <p:spPr>
            <a:xfrm>
              <a:off x="4231167" y="5692569"/>
              <a:ext cx="1300284" cy="340519"/>
            </a:xfrm>
            <a:prstGeom prst="roundRect">
              <a:avLst/>
            </a:prstGeom>
            <a:solidFill>
              <a:srgbClr val="E9F2FC"/>
            </a:solidFill>
            <a:ln>
              <a:solidFill>
                <a:srgbClr val="1F45BC"/>
              </a:solidFill>
            </a:ln>
          </p:spPr>
          <p:txBody>
            <a:bodyPr wrap="square" rtlCol="0">
              <a:spAutoFit/>
            </a:bodyPr>
            <a:lstStyle/>
            <a:p>
              <a:pPr algn="ctr"/>
              <a:r>
                <a:rPr lang="en-US" sz="1400" dirty="0" err="1">
                  <a:solidFill>
                    <a:srgbClr val="1F45BC"/>
                  </a:solidFill>
                  <a:latin typeface="SamsungOne-700" panose="020B0803030303020204" pitchFamily="34" charset="0"/>
                  <a:ea typeface="SamsungOne-700" panose="020B0803030303020204" pitchFamily="34" charset="0"/>
                </a:rPr>
                <a:t>Mảng</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chỉ</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số</a:t>
              </a:r>
              <a:endParaRPr lang="en-US" sz="1400" dirty="0">
                <a:solidFill>
                  <a:srgbClr val="1F45BC"/>
                </a:solidFill>
                <a:latin typeface="SamsungOne-700" panose="020B0803030303020204" pitchFamily="34" charset="0"/>
                <a:ea typeface="SamsungOne-700" panose="020B0803030303020204" pitchFamily="34" charset="0"/>
              </a:endParaRPr>
            </a:p>
          </p:txBody>
        </p:sp>
        <p:sp>
          <p:nvSpPr>
            <p:cNvPr id="41" name="TextBox 40">
              <a:extLst>
                <a:ext uri="{FF2B5EF4-FFF2-40B4-BE49-F238E27FC236}">
                  <a16:creationId xmlns:a16="http://schemas.microsoft.com/office/drawing/2014/main" id="{CBDBEB66-F290-4A93-B91D-CA7018671A33}"/>
                </a:ext>
              </a:extLst>
            </p:cNvPr>
            <p:cNvSpPr txBox="1"/>
            <p:nvPr/>
          </p:nvSpPr>
          <p:spPr>
            <a:xfrm>
              <a:off x="7178277" y="5692569"/>
              <a:ext cx="1160474" cy="340519"/>
            </a:xfrm>
            <a:prstGeom prst="roundRect">
              <a:avLst/>
            </a:prstGeom>
            <a:solidFill>
              <a:srgbClr val="E9F2FC"/>
            </a:solidFill>
            <a:ln>
              <a:solidFill>
                <a:srgbClr val="1F45BC"/>
              </a:solidFill>
            </a:ln>
          </p:spPr>
          <p:txBody>
            <a:bodyPr wrap="none" rtlCol="0">
              <a:spAutoFit/>
            </a:bodyPr>
            <a:lstStyle/>
            <a:p>
              <a:r>
                <a:rPr lang="en-US" sz="1400" dirty="0" err="1">
                  <a:solidFill>
                    <a:srgbClr val="1F45BC"/>
                  </a:solidFill>
                  <a:latin typeface="SamsungOne-700" panose="020B0803030303020204" pitchFamily="34" charset="0"/>
                  <a:ea typeface="SamsungOne-700" panose="020B0803030303020204" pitchFamily="34" charset="0"/>
                </a:rPr>
                <a:t>Mảng</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giá</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trị</a:t>
              </a:r>
              <a:endParaRPr lang="en-US" sz="1400" dirty="0">
                <a:solidFill>
                  <a:srgbClr val="1F45BC"/>
                </a:solidFill>
                <a:latin typeface="SamsungOne-700" panose="020B0803030303020204" pitchFamily="34" charset="0"/>
                <a:ea typeface="SamsungOne-700" panose="020B0803030303020204" pitchFamily="34" charset="0"/>
              </a:endParaRPr>
            </a:p>
          </p:txBody>
        </p:sp>
        <p:sp>
          <p:nvSpPr>
            <p:cNvPr id="42" name="TextBox 41">
              <a:extLst>
                <a:ext uri="{FF2B5EF4-FFF2-40B4-BE49-F238E27FC236}">
                  <a16:creationId xmlns:a16="http://schemas.microsoft.com/office/drawing/2014/main" id="{03910039-54B3-49E6-AFD6-48F27063E2AD}"/>
                </a:ext>
              </a:extLst>
            </p:cNvPr>
            <p:cNvSpPr txBox="1"/>
            <p:nvPr/>
          </p:nvSpPr>
          <p:spPr>
            <a:xfrm>
              <a:off x="7393655" y="4575581"/>
              <a:ext cx="1876172" cy="340519"/>
            </a:xfrm>
            <a:prstGeom prst="roundRect">
              <a:avLst/>
            </a:prstGeom>
            <a:solidFill>
              <a:srgbClr val="E9F2FC"/>
            </a:solidFill>
            <a:ln>
              <a:solidFill>
                <a:srgbClr val="1F45BC"/>
              </a:solidFill>
            </a:ln>
          </p:spPr>
          <p:txBody>
            <a:bodyPr wrap="none" rtlCol="0">
              <a:spAutoFit/>
            </a:bodyPr>
            <a:lstStyle/>
            <a:p>
              <a:r>
                <a:rPr lang="vi-VN" sz="1400" dirty="0">
                  <a:solidFill>
                    <a:srgbClr val="1F45BC"/>
                  </a:solidFill>
                  <a:latin typeface="SamsungOne-700" panose="020B0803030303020204" pitchFamily="34" charset="0"/>
                  <a:ea typeface="SamsungOne-700" panose="020B0803030303020204" pitchFamily="34" charset="0"/>
                </a:rPr>
                <a:t>Kích thước của véc tơ</a:t>
              </a:r>
              <a:endParaRPr lang="en-US" sz="1400" dirty="0">
                <a:solidFill>
                  <a:srgbClr val="1F45BC"/>
                </a:solidFill>
                <a:latin typeface="SamsungOne-700" panose="020B0803030303020204" pitchFamily="34" charset="0"/>
                <a:ea typeface="SamsungOne-700" panose="020B0803030303020204" pitchFamily="34" charset="0"/>
              </a:endParaRPr>
            </a:p>
          </p:txBody>
        </p:sp>
        <p:cxnSp>
          <p:nvCxnSpPr>
            <p:cNvPr id="43" name="Elbow Connector 18">
              <a:extLst>
                <a:ext uri="{FF2B5EF4-FFF2-40B4-BE49-F238E27FC236}">
                  <a16:creationId xmlns:a16="http://schemas.microsoft.com/office/drawing/2014/main" id="{9680D2F8-6B32-4710-BEF8-2221ED9DAC65}"/>
                </a:ext>
              </a:extLst>
            </p:cNvPr>
            <p:cNvCxnSpPr/>
            <p:nvPr/>
          </p:nvCxnSpPr>
          <p:spPr>
            <a:xfrm rot="10800000" flipV="1">
              <a:off x="5531452" y="4738295"/>
              <a:ext cx="1862203" cy="348593"/>
            </a:xfrm>
            <a:prstGeom prst="bentConnector3">
              <a:avLst>
                <a:gd name="adj1" fmla="val 100362"/>
              </a:avLst>
            </a:prstGeom>
            <a:ln w="38100">
              <a:solidFill>
                <a:srgbClr val="66A1FE"/>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꺾인 연결선 10">
              <a:extLst>
                <a:ext uri="{FF2B5EF4-FFF2-40B4-BE49-F238E27FC236}">
                  <a16:creationId xmlns:a16="http://schemas.microsoft.com/office/drawing/2014/main" id="{C563DE56-A333-4793-A721-A05E41F8D3F7}"/>
                </a:ext>
              </a:extLst>
            </p:cNvPr>
            <p:cNvCxnSpPr>
              <a:stCxn id="40" idx="3"/>
            </p:cNvCxnSpPr>
            <p:nvPr/>
          </p:nvCxnSpPr>
          <p:spPr>
            <a:xfrm flipV="1">
              <a:off x="5531451" y="5466591"/>
              <a:ext cx="369092" cy="396238"/>
            </a:xfrm>
            <a:prstGeom prst="bentConnector2">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꺾인 연결선 38">
              <a:extLst>
                <a:ext uri="{FF2B5EF4-FFF2-40B4-BE49-F238E27FC236}">
                  <a16:creationId xmlns:a16="http://schemas.microsoft.com/office/drawing/2014/main" id="{2466F4F5-EA30-49A3-A0FB-38B354500D1F}"/>
                </a:ext>
              </a:extLst>
            </p:cNvPr>
            <p:cNvCxnSpPr>
              <a:stCxn id="41" idx="1"/>
            </p:cNvCxnSpPr>
            <p:nvPr/>
          </p:nvCxnSpPr>
          <p:spPr>
            <a:xfrm rot="10800000">
              <a:off x="6870379" y="5466599"/>
              <a:ext cx="307899" cy="396231"/>
            </a:xfrm>
            <a:prstGeom prst="bentConnector2">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3785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latin typeface="iCiel Samsung Sharp Sans Bold" pitchFamily="2" charset="0"/>
                <a:ea typeface="iCiel Samsung Sharp Sans Bold" pitchFamily="2" charset="0"/>
                <a:cs typeface="iCiel Samsung Sharp Sans Bold" pitchFamily="2" charset="0"/>
              </a:rPr>
              <a:t>Điểm được dán nhãn</a:t>
            </a:r>
            <a:endParaRPr lang="ko-KR" altLang="en-US"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2495744"/>
          </a:xfrm>
        </p:spPr>
        <p:txBody>
          <a:bodyPr/>
          <a:lstStyle/>
          <a:p>
            <a:r>
              <a:rPr lang="vi-VN" altLang="ko-KR" dirty="0"/>
              <a:t>Điểm được dán nhãn lưu trữ nhãn hoặc sự thật cơ bản được sử dụng trong các thuật toán được giám sát</a:t>
            </a:r>
          </a:p>
          <a:p>
            <a:r>
              <a:rPr lang="vi-VN" altLang="ko-KR" dirty="0"/>
              <a:t>Một vectơ cục bộ có ý nghĩa hoặc thưa thớt được sử dụng để lưu trữ các nhãn</a:t>
            </a:r>
          </a:p>
          <a:p>
            <a:r>
              <a:rPr lang="vi-VN" altLang="ko-KR" dirty="0"/>
              <a:t>Phân loại nhị phân : Giá trị nhãn là 0 (phản hồi tiêu cực) hoặc 1 (phản hồi tích cực)</a:t>
            </a:r>
          </a:p>
          <a:p>
            <a:r>
              <a:rPr lang="vi-VN" altLang="ko-KR" dirty="0"/>
              <a:t>Phân loại nhiều lớp: Nhãn là 0,1, 2, v.v. cho mỗi phân loại</a:t>
            </a:r>
          </a:p>
          <a:p>
            <a:r>
              <a:rPr lang="vi-VN" altLang="ko-KR" dirty="0"/>
              <a:t>Các giá trị được lưu dưới dạng gấp đôi thay vì số nguyên</a:t>
            </a:r>
            <a:endParaRPr lang="en-US" altLang="ko-KR" dirty="0"/>
          </a:p>
          <a:p>
            <a:pPr lvl="1"/>
            <a:r>
              <a:rPr lang="vi-VN" altLang="ko-KR" dirty="0"/>
              <a:t>Cho phép sử dụng cùng một kiểu dữ liệu Điểm được gắn nhãn trong các thuật toán hồi quy và phân loại</a:t>
            </a:r>
            <a:endParaRPr lang="en-US" altLang="ko-KR" dirty="0"/>
          </a:p>
        </p:txBody>
      </p:sp>
    </p:spTree>
    <p:extLst>
      <p:ext uri="{BB962C8B-B14F-4D97-AF65-F5344CB8AC3E}">
        <p14:creationId xmlns:p14="http://schemas.microsoft.com/office/powerpoint/2010/main" val="370449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ea typeface="SamsungOneKorean 400" panose="020B0503030303020204" pitchFamily="50" charset="-127"/>
              </a:rPr>
              <a:t>1.3. Đường ống Apache Spark ML</a:t>
            </a:r>
            <a:endParaRPr lang="en-US" altLang="ko-KR"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358930"/>
            <a:ext cx="8796528" cy="493776"/>
          </a:xfrm>
        </p:spPr>
        <p:txBody>
          <a:bodyPr/>
          <a:lstStyle/>
          <a:p>
            <a:r>
              <a:rPr lang="en-US" altLang="ko-KR" sz="3000" dirty="0" err="1">
                <a:latin typeface="iCiel Samsung Sharp Sans Bold" pitchFamily="2" charset="0"/>
                <a:ea typeface="iCiel Samsung Sharp Sans Bold" pitchFamily="2" charset="0"/>
                <a:cs typeface="iCiel Samsung Sharp Sans Bold" pitchFamily="2" charset="0"/>
              </a:rPr>
              <a:t>Kiểu</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dữ</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liệu</a:t>
            </a:r>
            <a:r>
              <a:rPr lang="en-US" altLang="ko-KR" sz="3000" dirty="0">
                <a:latin typeface="iCiel Samsung Sharp Sans Bold" pitchFamily="2" charset="0"/>
                <a:ea typeface="iCiel Samsung Sharp Sans Bold" pitchFamily="2" charset="0"/>
                <a:cs typeface="iCiel Samsung Sharp Sans Bold" pitchFamily="2" charset="0"/>
              </a:rPr>
              <a:t> - Ma </a:t>
            </a:r>
            <a:r>
              <a:rPr lang="en-US" altLang="ko-KR" sz="3000" dirty="0" err="1">
                <a:latin typeface="iCiel Samsung Sharp Sans Bold" pitchFamily="2" charset="0"/>
                <a:ea typeface="iCiel Samsung Sharp Sans Bold" pitchFamily="2" charset="0"/>
                <a:cs typeface="iCiel Samsung Sharp Sans Bold" pitchFamily="2" charset="0"/>
              </a:rPr>
              <a:t>trận</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cục</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bộ</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dày</a:t>
            </a:r>
            <a:r>
              <a:rPr lang="en-US" altLang="ko-KR" sz="3000" dirty="0">
                <a:latin typeface="iCiel Samsung Sharp Sans Bold" pitchFamily="2" charset="0"/>
                <a:ea typeface="iCiel Samsung Sharp Sans Bold" pitchFamily="2" charset="0"/>
                <a:cs typeface="iCiel Samsung Sharp Sans Bold" pitchFamily="2" charset="0"/>
              </a:rPr>
              <a:t> </a:t>
            </a:r>
            <a:r>
              <a:rPr lang="en-US" altLang="ko-KR" sz="3000" dirty="0" err="1">
                <a:latin typeface="iCiel Samsung Sharp Sans Bold" pitchFamily="2" charset="0"/>
                <a:ea typeface="iCiel Samsung Sharp Sans Bold" pitchFamily="2" charset="0"/>
                <a:cs typeface="iCiel Samsung Sharp Sans Bold" pitchFamily="2" charset="0"/>
              </a:rPr>
              <a:t>đặc</a:t>
            </a:r>
            <a:endParaRPr lang="en-US" altLang="ko-KR" sz="3000" dirty="0">
              <a:latin typeface="iCiel Samsung Sharp Sans Bold" pitchFamily="2" charset="0"/>
              <a:ea typeface="iCiel Samsung Sharp Sans Bold" pitchFamily="2" charset="0"/>
              <a:cs typeface="iCiel Samsung Sharp Sans Bold" pitchFamily="2" charset="0"/>
            </a:endParaRPr>
          </a:p>
          <a:p>
            <a:r>
              <a:rPr lang="en-US" altLang="ko-KR" sz="3000" dirty="0">
                <a:latin typeface="iCiel Samsung Sharp Sans Bold" pitchFamily="2" charset="0"/>
                <a:ea typeface="iCiel Samsung Sharp Sans Bold" pitchFamily="2" charset="0"/>
                <a:cs typeface="iCiel Samsung Sharp Sans Bold" pitchFamily="2" charset="0"/>
              </a:rPr>
              <a:t>(Dense Local Matrix)</a:t>
            </a:r>
            <a:endParaRPr lang="ko-KR" altLang="en-US" sz="3000" dirty="0">
              <a:latin typeface="iCiel Samsung Sharp Sans Bold" pitchFamily="2" charset="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2495744"/>
          </a:xfrm>
        </p:spPr>
        <p:txBody>
          <a:bodyPr/>
          <a:lstStyle/>
          <a:p>
            <a:r>
              <a:rPr lang="en-US" altLang="ko-KR" dirty="0" err="1"/>
              <a:t>Một</a:t>
            </a:r>
            <a:r>
              <a:rPr lang="en-US" altLang="ko-KR" dirty="0"/>
              <a:t> ma </a:t>
            </a:r>
            <a:r>
              <a:rPr lang="en-US" altLang="ko-KR" dirty="0" err="1"/>
              <a:t>trận</a:t>
            </a:r>
            <a:r>
              <a:rPr lang="en-US" altLang="ko-KR" dirty="0"/>
              <a:t> </a:t>
            </a:r>
            <a:r>
              <a:rPr lang="en-US" altLang="ko-KR" dirty="0" err="1"/>
              <a:t>cục</a:t>
            </a:r>
            <a:r>
              <a:rPr lang="en-US" altLang="ko-KR" dirty="0"/>
              <a:t> </a:t>
            </a:r>
            <a:r>
              <a:rPr lang="en-US" altLang="ko-KR" dirty="0" err="1"/>
              <a:t>bộ</a:t>
            </a:r>
            <a:r>
              <a:rPr lang="en-US" altLang="ko-KR" dirty="0"/>
              <a:t> </a:t>
            </a:r>
            <a:r>
              <a:rPr lang="en-US" altLang="ko-KR" dirty="0" err="1"/>
              <a:t>chứa</a:t>
            </a:r>
            <a:r>
              <a:rPr lang="en-US" altLang="ko-KR" dirty="0"/>
              <a:t> 3 </a:t>
            </a:r>
            <a:r>
              <a:rPr lang="en-US" altLang="ko-KR" dirty="0" err="1"/>
              <a:t>giá</a:t>
            </a:r>
            <a:r>
              <a:rPr lang="en-US" altLang="ko-KR" dirty="0"/>
              <a:t> </a:t>
            </a:r>
            <a:r>
              <a:rPr lang="en-US" altLang="ko-KR" dirty="0" err="1"/>
              <a:t>trị</a:t>
            </a:r>
            <a:r>
              <a:rPr lang="en-US" altLang="ko-KR" dirty="0"/>
              <a:t> </a:t>
            </a:r>
            <a:r>
              <a:rPr lang="en-US" altLang="ko-KR" dirty="0" err="1"/>
              <a:t>để</a:t>
            </a:r>
            <a:r>
              <a:rPr lang="en-US" altLang="ko-KR" dirty="0"/>
              <a:t> </a:t>
            </a:r>
            <a:r>
              <a:rPr lang="en-US" altLang="ko-KR" dirty="0" err="1"/>
              <a:t>mô</a:t>
            </a:r>
            <a:r>
              <a:rPr lang="en-US" altLang="ko-KR" dirty="0"/>
              <a:t> </a:t>
            </a:r>
            <a:r>
              <a:rPr lang="en-US" altLang="ko-KR" dirty="0" err="1"/>
              <a:t>tả</a:t>
            </a:r>
            <a:r>
              <a:rPr lang="en-US" altLang="ko-KR" dirty="0"/>
              <a:t> ma </a:t>
            </a:r>
            <a:r>
              <a:rPr lang="en-US" altLang="ko-KR" dirty="0" err="1"/>
              <a:t>trận</a:t>
            </a:r>
            <a:endParaRPr lang="en-US" altLang="ko-KR" dirty="0"/>
          </a:p>
          <a:p>
            <a:pPr lvl="1"/>
            <a:r>
              <a:rPr lang="vi-VN" altLang="ko-KR" dirty="0"/>
              <a:t>Các kiểu số nguyên được sử dụng cho chỉ số hàng và cột</a:t>
            </a:r>
          </a:p>
          <a:p>
            <a:pPr lvl="1"/>
            <a:r>
              <a:rPr lang="vi-VN" altLang="ko-KR" dirty="0"/>
              <a:t>Các giá trị thực tế được lưu trữ trong một Mảng kiểu double: Array[Double]</a:t>
            </a:r>
          </a:p>
          <a:p>
            <a:pPr lvl="1"/>
            <a:r>
              <a:rPr lang="vi-VN" altLang="ko-KR" dirty="0"/>
              <a:t>Có ma trận địa phương dày đặc và thưa thớt</a:t>
            </a:r>
            <a:endParaRPr lang="en-US" altLang="ko-KR" dirty="0"/>
          </a:p>
          <a:p>
            <a:r>
              <a:rPr lang="en-US" altLang="ko-KR" dirty="0"/>
              <a:t>Ma </a:t>
            </a:r>
            <a:r>
              <a:rPr lang="en-US" altLang="ko-KR" dirty="0" err="1"/>
              <a:t>trận</a:t>
            </a:r>
            <a:r>
              <a:rPr lang="en-US" altLang="ko-KR" dirty="0"/>
              <a:t> </a:t>
            </a:r>
            <a:r>
              <a:rPr lang="en-US" altLang="ko-KR" dirty="0" err="1"/>
              <a:t>dày</a:t>
            </a:r>
            <a:r>
              <a:rPr lang="en-US" altLang="ko-KR" dirty="0"/>
              <a:t> </a:t>
            </a:r>
            <a:r>
              <a:rPr lang="en-US" altLang="ko-KR" dirty="0" err="1"/>
              <a:t>đặc</a:t>
            </a:r>
            <a:endParaRPr lang="en-US" altLang="ko-KR" dirty="0"/>
          </a:p>
          <a:p>
            <a:pPr lvl="1"/>
            <a:r>
              <a:rPr lang="vi-VN" altLang="ko-KR" dirty="0"/>
              <a:t>Các giá trị được lưu trữ theo thứ tự cột lớn, trong Array[Double]</a:t>
            </a:r>
            <a:endParaRPr lang="en-US" altLang="ko-KR" dirty="0"/>
          </a:p>
        </p:txBody>
      </p:sp>
      <p:pic>
        <p:nvPicPr>
          <p:cNvPr id="2" name="그림 1">
            <a:extLst>
              <a:ext uri="{FF2B5EF4-FFF2-40B4-BE49-F238E27FC236}">
                <a16:creationId xmlns:a16="http://schemas.microsoft.com/office/drawing/2014/main" id="{B966BE8F-2DF7-2E4A-B19B-85644EF17A4B}"/>
              </a:ext>
            </a:extLst>
          </p:cNvPr>
          <p:cNvPicPr>
            <a:picLocks noChangeAspect="1"/>
          </p:cNvPicPr>
          <p:nvPr/>
        </p:nvPicPr>
        <p:blipFill>
          <a:blip r:embed="rId3"/>
          <a:stretch>
            <a:fillRect/>
          </a:stretch>
        </p:blipFill>
        <p:spPr>
          <a:xfrm>
            <a:off x="7022691" y="2273131"/>
            <a:ext cx="1320800" cy="1079500"/>
          </a:xfrm>
          <a:prstGeom prst="rect">
            <a:avLst/>
          </a:prstGeom>
        </p:spPr>
      </p:pic>
      <p:sp>
        <p:nvSpPr>
          <p:cNvPr id="11" name="TextBox 10">
            <a:extLst>
              <a:ext uri="{FF2B5EF4-FFF2-40B4-BE49-F238E27FC236}">
                <a16:creationId xmlns:a16="http://schemas.microsoft.com/office/drawing/2014/main" id="{79FC64BB-6334-2948-B7E6-2EE5EA72775C}"/>
              </a:ext>
            </a:extLst>
          </p:cNvPr>
          <p:cNvSpPr txBox="1"/>
          <p:nvPr/>
        </p:nvSpPr>
        <p:spPr>
          <a:xfrm>
            <a:off x="715228" y="4263168"/>
            <a:ext cx="7812000" cy="167309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SamsungOne-400" panose="020B0503030303020204" pitchFamily="34"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solidFill>
                  <a:srgbClr val="00B0F0"/>
                </a:solidFill>
                <a:latin typeface="Courier New" panose="02070309020205020404" pitchFamily="49" charset="0"/>
                <a:cs typeface="Courier New" panose="02070309020205020404" pitchFamily="49" charset="0"/>
              </a:rPr>
              <a:t># Create a dense matrix ((1.0, 2.0), (3.0, 4.0), (5.0, 6.0))</a:t>
            </a:r>
          </a:p>
          <a:p>
            <a:r>
              <a:rPr lang="en-US" altLang="ko-KR" sz="1200" dirty="0">
                <a:solidFill>
                  <a:srgbClr val="00B0F0"/>
                </a:solidFill>
                <a:latin typeface="Courier New" panose="02070309020205020404" pitchFamily="49" charset="0"/>
                <a:cs typeface="Courier New" panose="02070309020205020404" pitchFamily="49" charset="0"/>
              </a:rPr>
              <a:t># Format is (&lt;num rows&gt;, &lt;num cols&gt;, &lt;Array[Double] of values in column major order</a:t>
            </a:r>
          </a:p>
          <a:p>
            <a:endParaRPr lang="en-US" altLang="ko-KR" sz="1200" dirty="0">
              <a:solidFill>
                <a:srgbClr val="00B0F0"/>
              </a:solidFill>
              <a:latin typeface="Courier New" panose="02070309020205020404" pitchFamily="49" charset="0"/>
              <a:cs typeface="Courier New" panose="02070309020205020404" pitchFamily="49" charset="0"/>
            </a:endParaRPr>
          </a:p>
          <a:p>
            <a:r>
              <a:rPr lang="en-US" altLang="ko-KR" sz="1200" dirty="0">
                <a:solidFill>
                  <a:srgbClr val="00B0F0"/>
                </a:solidFill>
                <a:latin typeface="Courier New" panose="02070309020205020404" pitchFamily="49" charset="0"/>
                <a:cs typeface="Courier New" panose="02070309020205020404" pitchFamily="49" charset="0"/>
              </a:rPr>
              <a:t># Using factory class and method implementations of Matrices</a:t>
            </a:r>
          </a:p>
          <a:p>
            <a:endParaRPr lang="en-US" altLang="ko-KR" sz="1200" dirty="0">
              <a:latin typeface="Courier New" panose="02070309020205020404" pitchFamily="49" charset="0"/>
              <a:cs typeface="Courier New" panose="02070309020205020404" pitchFamily="49" charset="0"/>
            </a:endParaRPr>
          </a:p>
          <a:p>
            <a:r>
              <a:rPr lang="en-US" altLang="ko-KR" sz="1200" dirty="0">
                <a:latin typeface="Courier New" panose="02070309020205020404" pitchFamily="49" charset="0"/>
                <a:cs typeface="Courier New" panose="02070309020205020404" pitchFamily="49" charset="0"/>
              </a:rPr>
              <a:t>dense_m = Matrices.dense(3, 2, [1.0, 3.0, 5.0, 2.0, 4.0, 6.0])</a:t>
            </a:r>
          </a:p>
        </p:txBody>
      </p:sp>
    </p:spTree>
    <p:extLst>
      <p:ext uri="{BB962C8B-B14F-4D97-AF65-F5344CB8AC3E}">
        <p14:creationId xmlns:p14="http://schemas.microsoft.com/office/powerpoint/2010/main" val="3257302327"/>
      </p:ext>
    </p:extLst>
  </p:cSld>
  <p:clrMapOvr>
    <a:masterClrMapping/>
  </p:clrMapOvr>
</p:sld>
</file>

<file path=ppt/theme/theme1.xml><?xml version="1.0" encoding="utf-8"?>
<a:theme xmlns:a="http://schemas.openxmlformats.org/drawingml/2006/main" name="2_Custom 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0A39A0BAC97A9F4F9A73A77B34389135" ma:contentTypeVersion="0" ma:contentTypeDescription="새 문서를 만듭니다." ma:contentTypeScope="" ma:versionID="fdbbd948c08658c81b9c2a857c78c061">
  <xsd:schema xmlns:xsd="http://www.w3.org/2001/XMLSchema" xmlns:p="http://schemas.microsoft.com/office/2006/metadata/properties" targetNamespace="http://schemas.microsoft.com/office/2006/metadata/properties" ma:root="true" ma:fieldsID="f9117fd4422a93491eef530f8f2d714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6856860-2740-40A5-B1B1-A4F1D5ECC6BA}">
  <ds:schemaRefs>
    <ds:schemaRef ds:uri="http://schemas.microsoft.com/sharepoint/v3/contenttype/forms"/>
  </ds:schemaRefs>
</ds:datastoreItem>
</file>

<file path=customXml/itemProps2.xml><?xml version="1.0" encoding="utf-8"?>
<ds:datastoreItem xmlns:ds="http://schemas.openxmlformats.org/officeDocument/2006/customXml" ds:itemID="{069F66A9-950A-434E-B1DD-6318A2FA92AB}">
  <ds:schemaRef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www.w3.org/XML/1998/namespace"/>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4C0A4950-7F98-4308-904C-D6632A9C8E1D}">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12084</TotalTime>
  <Words>32506</Words>
  <Application>Microsoft Macintosh PowerPoint</Application>
  <PresentationFormat>A4 Paper (210x297 mm)</PresentationFormat>
  <Paragraphs>3416</Paragraphs>
  <Slides>151</Slides>
  <Notes>147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151</vt:i4>
      </vt:variant>
    </vt:vector>
  </HeadingPairs>
  <TitlesOfParts>
    <vt:vector size="168" baseType="lpstr">
      <vt:lpstr>SamsungOne-700</vt:lpstr>
      <vt:lpstr>SamsungOne-600</vt:lpstr>
      <vt:lpstr>SamsungOne-400</vt:lpstr>
      <vt:lpstr>iCiel Samsung Sharp Sans Regular</vt:lpstr>
      <vt:lpstr>SamsungOne-600C</vt:lpstr>
      <vt:lpstr>SamsungOneKorean 400</vt:lpstr>
      <vt:lpstr>SamsungOne-400C</vt:lpstr>
      <vt:lpstr>iCiel Samsung Sharp Sans Bold</vt:lpstr>
      <vt:lpstr>Arial</vt:lpstr>
      <vt:lpstr>Courier New</vt:lpstr>
      <vt:lpstr>Cambria Math</vt:lpstr>
      <vt:lpstr>SamsungOne 400</vt:lpstr>
      <vt:lpstr>굴림</vt:lpstr>
      <vt:lpstr>Wingdings</vt:lpstr>
      <vt:lpstr>SamsungOne-700C</vt:lpstr>
      <vt:lpstr>iCiel Samsung Sharp Sans Medium</vt:lpstr>
      <vt:lpstr>2_Custom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SK C&amp;C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SKCC06494\Administrator</dc:creator>
  <cp:lastModifiedBy>Trong-Nghia Nguyen</cp:lastModifiedBy>
  <cp:revision>359</cp:revision>
  <cp:lastPrinted>2021-09-05T10:35:55Z</cp:lastPrinted>
  <dcterms:created xsi:type="dcterms:W3CDTF">2009-05-07T01:59:54Z</dcterms:created>
  <dcterms:modified xsi:type="dcterms:W3CDTF">2023-03-16T04:09:02Z</dcterms:modified>
</cp:coreProperties>
</file>